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61" r:id="rId3"/>
    <p:sldId id="262" r:id="rId4"/>
    <p:sldId id="316" r:id="rId5"/>
    <p:sldId id="279" r:id="rId6"/>
    <p:sldId id="265" r:id="rId7"/>
    <p:sldId id="313" r:id="rId8"/>
    <p:sldId id="273" r:id="rId9"/>
    <p:sldId id="280" r:id="rId10"/>
    <p:sldId id="312" r:id="rId11"/>
    <p:sldId id="257" r:id="rId12"/>
    <p:sldId id="260" r:id="rId13"/>
    <p:sldId id="263" r:id="rId14"/>
    <p:sldId id="264" r:id="rId15"/>
    <p:sldId id="281" r:id="rId16"/>
    <p:sldId id="290" r:id="rId17"/>
    <p:sldId id="291" r:id="rId18"/>
    <p:sldId id="295" r:id="rId19"/>
    <p:sldId id="300" r:id="rId20"/>
    <p:sldId id="293" r:id="rId21"/>
    <p:sldId id="308" r:id="rId22"/>
    <p:sldId id="309" r:id="rId23"/>
    <p:sldId id="302" r:id="rId24"/>
    <p:sldId id="303" r:id="rId25"/>
    <p:sldId id="310" r:id="rId26"/>
    <p:sldId id="269" r:id="rId27"/>
    <p:sldId id="270" r:id="rId28"/>
    <p:sldId id="311" r:id="rId29"/>
    <p:sldId id="307" r:id="rId30"/>
    <p:sldId id="268" r:id="rId31"/>
    <p:sldId id="267" r:id="rId32"/>
    <p:sldId id="318" r:id="rId33"/>
    <p:sldId id="320" r:id="rId34"/>
    <p:sldId id="319" r:id="rId35"/>
    <p:sldId id="284" r:id="rId36"/>
    <p:sldId id="285" r:id="rId37"/>
    <p:sldId id="286" r:id="rId38"/>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1"/>
    <p:restoredTop sz="94657"/>
  </p:normalViewPr>
  <p:slideViewPr>
    <p:cSldViewPr snapToGrid="0">
      <p:cViewPr varScale="1">
        <p:scale>
          <a:sx n="102" d="100"/>
          <a:sy n="102"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94FA5E-02EC-4DAA-B62F-47960465DED8}"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ru-RU"/>
        </a:p>
      </dgm:t>
    </dgm:pt>
    <dgm:pt modelId="{3650A5D2-2BB8-4E20-9FAF-6D4D9A3C7B0C}">
      <dgm:prSet phldrT="[Текст]" custT="1"/>
      <dgm:spPr/>
      <dgm:t>
        <a:bodyPr/>
        <a:lstStyle/>
        <a:p>
          <a:pPr>
            <a:buFont typeface="+mj-lt"/>
            <a:buAutoNum type="arabicPeriod"/>
          </a:pPr>
          <a:r>
            <a:rPr lang="ru-RU" sz="2400" b="1" dirty="0" err="1">
              <a:solidFill>
                <a:srgbClr val="002060"/>
              </a:solidFill>
              <a:latin typeface="Times New Roman" panose="02020603050405020304" pitchFamily="18" charset="0"/>
              <a:cs typeface="Times New Roman" panose="02020603050405020304" pitchFamily="18" charset="0"/>
            </a:rPr>
            <a:t>Тіл</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үйренушінің</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тілді</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білу</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деңгейін</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ескеру</a:t>
          </a:r>
          <a:r>
            <a:rPr lang="ru-RU" sz="2400" dirty="0">
              <a:latin typeface="Times New Roman" panose="02020603050405020304" pitchFamily="18" charset="0"/>
              <a:cs typeface="Times New Roman" panose="02020603050405020304" pitchFamily="18" charset="0"/>
            </a:rPr>
            <a:t>; </a:t>
          </a:r>
          <a:endParaRPr lang="ru-RU" sz="2400" dirty="0"/>
        </a:p>
      </dgm:t>
    </dgm:pt>
    <dgm:pt modelId="{DE22A579-B6E2-42B4-8E65-6EA73C625314}" type="parTrans" cxnId="{B2E15935-79A5-4029-B9DE-99D4D70538E5}">
      <dgm:prSet/>
      <dgm:spPr/>
      <dgm:t>
        <a:bodyPr/>
        <a:lstStyle/>
        <a:p>
          <a:endParaRPr lang="ru-RU"/>
        </a:p>
      </dgm:t>
    </dgm:pt>
    <dgm:pt modelId="{804CF043-2B82-4D70-B2F3-1D447093D20A}" type="sibTrans" cxnId="{B2E15935-79A5-4029-B9DE-99D4D70538E5}">
      <dgm:prSet/>
      <dgm:spPr/>
      <dgm:t>
        <a:bodyPr/>
        <a:lstStyle/>
        <a:p>
          <a:endParaRPr lang="ru-RU"/>
        </a:p>
      </dgm:t>
    </dgm:pt>
    <dgm:pt modelId="{ED9FCCEB-A8D1-4730-B7DC-7770B5CF30DA}">
      <dgm:prSet custT="1"/>
      <dgm:spPr/>
      <dgm:t>
        <a:bodyPr/>
        <a:lstStyle/>
        <a:p>
          <a:r>
            <a:rPr lang="kk-KZ" sz="2400" b="1" dirty="0">
              <a:solidFill>
                <a:srgbClr val="002060"/>
              </a:solidFill>
              <a:latin typeface="Times New Roman" panose="02020603050405020304" pitchFamily="18" charset="0"/>
              <a:cs typeface="Times New Roman" panose="02020603050405020304" pitchFamily="18" charset="0"/>
            </a:rPr>
            <a:t>Грамматикалық бірліктерді ірілендіру;</a:t>
          </a:r>
        </a:p>
      </dgm:t>
    </dgm:pt>
    <dgm:pt modelId="{1E4B0300-9FA8-42AE-84A0-37EAC814670D}" type="parTrans" cxnId="{F8AA1438-550A-4AA3-B9C9-7D7357CC59B0}">
      <dgm:prSet/>
      <dgm:spPr/>
      <dgm:t>
        <a:bodyPr/>
        <a:lstStyle/>
        <a:p>
          <a:endParaRPr lang="ru-RU"/>
        </a:p>
      </dgm:t>
    </dgm:pt>
    <dgm:pt modelId="{99EB70C3-AA3C-45B5-B8B0-1F010421F2C7}" type="sibTrans" cxnId="{F8AA1438-550A-4AA3-B9C9-7D7357CC59B0}">
      <dgm:prSet/>
      <dgm:spPr/>
      <dgm:t>
        <a:bodyPr/>
        <a:lstStyle/>
        <a:p>
          <a:endParaRPr lang="ru-RU"/>
        </a:p>
      </dgm:t>
    </dgm:pt>
    <dgm:pt modelId="{1E2E14BF-F91C-4E3B-9122-717111591297}">
      <dgm:prSet custT="1"/>
      <dgm:spPr/>
      <dgm:t>
        <a:bodyPr/>
        <a:lstStyle/>
        <a:p>
          <a:r>
            <a:rPr lang="kk-KZ" sz="2400" b="1" dirty="0" err="1">
              <a:solidFill>
                <a:srgbClr val="002060"/>
              </a:solidFill>
              <a:latin typeface="Times New Roman" panose="02020603050405020304" pitchFamily="18" charset="0"/>
              <a:cs typeface="Times New Roman" panose="02020603050405020304" pitchFamily="18" charset="0"/>
            </a:rPr>
            <a:t>Жұмсалымдық</a:t>
          </a:r>
          <a:r>
            <a:rPr lang="kk-KZ" sz="2400" b="1" dirty="0">
              <a:solidFill>
                <a:srgbClr val="002060"/>
              </a:solidFill>
              <a:latin typeface="Times New Roman" panose="02020603050405020304" pitchFamily="18" charset="0"/>
              <a:cs typeface="Times New Roman" panose="02020603050405020304" pitchFamily="18" charset="0"/>
            </a:rPr>
            <a:t>-семантикалық ұстаным.</a:t>
          </a:r>
        </a:p>
      </dgm:t>
    </dgm:pt>
    <dgm:pt modelId="{7862968A-50FF-492D-88CA-68B555CC18F5}" type="parTrans" cxnId="{C22C6BD4-A217-4A49-BC3D-67D56FCF2D8D}">
      <dgm:prSet/>
      <dgm:spPr/>
      <dgm:t>
        <a:bodyPr/>
        <a:lstStyle/>
        <a:p>
          <a:endParaRPr lang="ru-RU"/>
        </a:p>
      </dgm:t>
    </dgm:pt>
    <dgm:pt modelId="{494172DD-7F12-4AF4-95DF-AE305DEFD294}" type="sibTrans" cxnId="{C22C6BD4-A217-4A49-BC3D-67D56FCF2D8D}">
      <dgm:prSet/>
      <dgm:spPr/>
      <dgm:t>
        <a:bodyPr/>
        <a:lstStyle/>
        <a:p>
          <a:endParaRPr lang="ru-RU"/>
        </a:p>
      </dgm:t>
    </dgm:pt>
    <dgm:pt modelId="{FF21C360-DAE6-C54C-BCD1-E81C48171B31}">
      <dgm:prSet phldrT="[Текст]" custT="1"/>
      <dgm:spPr/>
      <dgm:t>
        <a:bodyPr/>
        <a:lstStyle/>
        <a:p>
          <a:pPr>
            <a:buFont typeface="+mj-lt"/>
            <a:buAutoNum type="arabicPeriod"/>
          </a:pPr>
          <a:r>
            <a:rPr lang="kk-KZ" sz="2400" b="1" dirty="0">
              <a:solidFill>
                <a:srgbClr val="002060"/>
              </a:solidFill>
              <a:latin typeface="Times New Roman" panose="02020603050405020304" pitchFamily="18" charset="0"/>
              <a:cs typeface="Times New Roman" panose="02020603050405020304" pitchFamily="18" charset="0"/>
            </a:rPr>
            <a:t>Тіл үйренушінің ана тілінің ерекшелігін ескеру;</a:t>
          </a:r>
          <a:endParaRPr lang="ru-RU" sz="2400" b="1" dirty="0">
            <a:solidFill>
              <a:srgbClr val="002060"/>
            </a:solidFill>
            <a:latin typeface="Times New Roman" panose="02020603050405020304" pitchFamily="18" charset="0"/>
            <a:cs typeface="Times New Roman" panose="02020603050405020304" pitchFamily="18" charset="0"/>
          </a:endParaRPr>
        </a:p>
      </dgm:t>
    </dgm:pt>
    <dgm:pt modelId="{4CB0DD82-E386-214C-A8BF-C8B197FCCC2F}" type="parTrans" cxnId="{59DC8A50-AC72-1C40-9B05-3205CE4F87ED}">
      <dgm:prSet/>
      <dgm:spPr/>
      <dgm:t>
        <a:bodyPr/>
        <a:lstStyle/>
        <a:p>
          <a:endParaRPr lang="ru-RU"/>
        </a:p>
      </dgm:t>
    </dgm:pt>
    <dgm:pt modelId="{0D6E458F-36B6-264A-95D3-A18F96B0DA59}" type="sibTrans" cxnId="{59DC8A50-AC72-1C40-9B05-3205CE4F87ED}">
      <dgm:prSet/>
      <dgm:spPr/>
      <dgm:t>
        <a:bodyPr/>
        <a:lstStyle/>
        <a:p>
          <a:endParaRPr lang="ru-RU"/>
        </a:p>
      </dgm:t>
    </dgm:pt>
    <dgm:pt modelId="{917A6237-5770-402B-BBBB-C16A358244CC}" type="pres">
      <dgm:prSet presAssocID="{3894FA5E-02EC-4DAA-B62F-47960465DED8}" presName="linear" presStyleCnt="0">
        <dgm:presLayoutVars>
          <dgm:dir/>
          <dgm:animLvl val="lvl"/>
          <dgm:resizeHandles val="exact"/>
        </dgm:presLayoutVars>
      </dgm:prSet>
      <dgm:spPr/>
    </dgm:pt>
    <dgm:pt modelId="{67DEF10C-F66B-4439-AC27-44D960F29C7A}" type="pres">
      <dgm:prSet presAssocID="{3650A5D2-2BB8-4E20-9FAF-6D4D9A3C7B0C}" presName="parentLin" presStyleCnt="0"/>
      <dgm:spPr/>
    </dgm:pt>
    <dgm:pt modelId="{C42E3800-C35A-4DA5-954D-809CC0C438EB}" type="pres">
      <dgm:prSet presAssocID="{3650A5D2-2BB8-4E20-9FAF-6D4D9A3C7B0C}" presName="parentLeftMargin" presStyleLbl="node1" presStyleIdx="0" presStyleCnt="4"/>
      <dgm:spPr/>
    </dgm:pt>
    <dgm:pt modelId="{0DDE5905-DD4C-4FDE-BC57-C20C143198FE}" type="pres">
      <dgm:prSet presAssocID="{3650A5D2-2BB8-4E20-9FAF-6D4D9A3C7B0C}" presName="parentText" presStyleLbl="node1" presStyleIdx="0" presStyleCnt="4" custScaleY="44647" custLinFactNeighborX="-27053" custLinFactNeighborY="20206">
        <dgm:presLayoutVars>
          <dgm:chMax val="0"/>
          <dgm:bulletEnabled val="1"/>
        </dgm:presLayoutVars>
      </dgm:prSet>
      <dgm:spPr/>
    </dgm:pt>
    <dgm:pt modelId="{D6DECA2C-3937-4763-9E29-140C4A6435DE}" type="pres">
      <dgm:prSet presAssocID="{3650A5D2-2BB8-4E20-9FAF-6D4D9A3C7B0C}" presName="negativeSpace" presStyleCnt="0"/>
      <dgm:spPr/>
    </dgm:pt>
    <dgm:pt modelId="{C22515AD-5D06-44F3-A056-7379F618FEB5}" type="pres">
      <dgm:prSet presAssocID="{3650A5D2-2BB8-4E20-9FAF-6D4D9A3C7B0C}" presName="childText" presStyleLbl="conFgAcc1" presStyleIdx="0" presStyleCnt="4" custScaleX="75055" custScaleY="78049" custLinFactNeighborY="28426">
        <dgm:presLayoutVars>
          <dgm:bulletEnabled val="1"/>
        </dgm:presLayoutVars>
      </dgm:prSet>
      <dgm:spPr/>
    </dgm:pt>
    <dgm:pt modelId="{0B3B6F70-6B9F-4486-89F7-A8243D2FD873}" type="pres">
      <dgm:prSet presAssocID="{804CF043-2B82-4D70-B2F3-1D447093D20A}" presName="spaceBetweenRectangles" presStyleCnt="0"/>
      <dgm:spPr/>
    </dgm:pt>
    <dgm:pt modelId="{5ACD08DF-76EA-5E45-B0D9-6ABD2B474292}" type="pres">
      <dgm:prSet presAssocID="{FF21C360-DAE6-C54C-BCD1-E81C48171B31}" presName="parentLin" presStyleCnt="0"/>
      <dgm:spPr/>
    </dgm:pt>
    <dgm:pt modelId="{782CF725-35FD-FF4B-BEA8-114BD81A79E8}" type="pres">
      <dgm:prSet presAssocID="{FF21C360-DAE6-C54C-BCD1-E81C48171B31}" presName="parentLeftMargin" presStyleLbl="node1" presStyleIdx="0" presStyleCnt="4"/>
      <dgm:spPr/>
    </dgm:pt>
    <dgm:pt modelId="{98C0A921-01E1-5540-B342-1139305C6D5B}" type="pres">
      <dgm:prSet presAssocID="{FF21C360-DAE6-C54C-BCD1-E81C48171B31}" presName="parentText" presStyleLbl="node1" presStyleIdx="1" presStyleCnt="4" custScaleY="49255" custLinFactNeighborX="-27053" custLinFactNeighborY="18615">
        <dgm:presLayoutVars>
          <dgm:chMax val="0"/>
          <dgm:bulletEnabled val="1"/>
        </dgm:presLayoutVars>
      </dgm:prSet>
      <dgm:spPr/>
    </dgm:pt>
    <dgm:pt modelId="{DD06A61E-498A-B54C-8690-0F0B50AFC021}" type="pres">
      <dgm:prSet presAssocID="{FF21C360-DAE6-C54C-BCD1-E81C48171B31}" presName="negativeSpace" presStyleCnt="0"/>
      <dgm:spPr/>
    </dgm:pt>
    <dgm:pt modelId="{895680E3-DC10-5444-8C5C-D93FCB55F965}" type="pres">
      <dgm:prSet presAssocID="{FF21C360-DAE6-C54C-BCD1-E81C48171B31}" presName="childText" presStyleLbl="conFgAcc1" presStyleIdx="1" presStyleCnt="4" custScaleX="74747">
        <dgm:presLayoutVars>
          <dgm:bulletEnabled val="1"/>
        </dgm:presLayoutVars>
      </dgm:prSet>
      <dgm:spPr/>
    </dgm:pt>
    <dgm:pt modelId="{F74D947C-73CF-524B-A0EA-3A17AAED13A9}" type="pres">
      <dgm:prSet presAssocID="{0D6E458F-36B6-264A-95D3-A18F96B0DA59}" presName="spaceBetweenRectangles" presStyleCnt="0"/>
      <dgm:spPr/>
    </dgm:pt>
    <dgm:pt modelId="{3C20A3F0-2667-44C2-9DF9-1E464C2D7CB9}" type="pres">
      <dgm:prSet presAssocID="{ED9FCCEB-A8D1-4730-B7DC-7770B5CF30DA}" presName="parentLin" presStyleCnt="0"/>
      <dgm:spPr/>
    </dgm:pt>
    <dgm:pt modelId="{7B6D8C89-1C4B-4C83-B758-097143815405}" type="pres">
      <dgm:prSet presAssocID="{ED9FCCEB-A8D1-4730-B7DC-7770B5CF30DA}" presName="parentLeftMargin" presStyleLbl="node1" presStyleIdx="1" presStyleCnt="4"/>
      <dgm:spPr/>
    </dgm:pt>
    <dgm:pt modelId="{632BAB43-EEC5-49D4-9CFA-CF389B1CEBB2}" type="pres">
      <dgm:prSet presAssocID="{ED9FCCEB-A8D1-4730-B7DC-7770B5CF30DA}" presName="parentText" presStyleLbl="node1" presStyleIdx="2" presStyleCnt="4" custScaleY="41737" custLinFactNeighborX="-9034" custLinFactNeighborY="13749">
        <dgm:presLayoutVars>
          <dgm:chMax val="0"/>
          <dgm:bulletEnabled val="1"/>
        </dgm:presLayoutVars>
      </dgm:prSet>
      <dgm:spPr/>
    </dgm:pt>
    <dgm:pt modelId="{FFD9C76E-6D8C-4FA5-808A-F4057065E87A}" type="pres">
      <dgm:prSet presAssocID="{ED9FCCEB-A8D1-4730-B7DC-7770B5CF30DA}" presName="negativeSpace" presStyleCnt="0"/>
      <dgm:spPr/>
    </dgm:pt>
    <dgm:pt modelId="{6DA4A06F-2732-4814-8947-704DB664CB62}" type="pres">
      <dgm:prSet presAssocID="{ED9FCCEB-A8D1-4730-B7DC-7770B5CF30DA}" presName="childText" presStyleLbl="conFgAcc1" presStyleIdx="2" presStyleCnt="4" custScaleX="75274">
        <dgm:presLayoutVars>
          <dgm:bulletEnabled val="1"/>
        </dgm:presLayoutVars>
      </dgm:prSet>
      <dgm:spPr/>
    </dgm:pt>
    <dgm:pt modelId="{20E7D255-0658-42E1-A6FF-5823FE908ADE}" type="pres">
      <dgm:prSet presAssocID="{99EB70C3-AA3C-45B5-B8B0-1F010421F2C7}" presName="spaceBetweenRectangles" presStyleCnt="0"/>
      <dgm:spPr/>
    </dgm:pt>
    <dgm:pt modelId="{B959EBA5-93E4-4664-AE2D-17402A08851D}" type="pres">
      <dgm:prSet presAssocID="{1E2E14BF-F91C-4E3B-9122-717111591297}" presName="parentLin" presStyleCnt="0"/>
      <dgm:spPr/>
    </dgm:pt>
    <dgm:pt modelId="{775F93B1-7214-4BA1-BB32-FC33A069DCF3}" type="pres">
      <dgm:prSet presAssocID="{1E2E14BF-F91C-4E3B-9122-717111591297}" presName="parentLeftMargin" presStyleLbl="node1" presStyleIdx="2" presStyleCnt="4"/>
      <dgm:spPr/>
    </dgm:pt>
    <dgm:pt modelId="{00E68E26-A812-4A5B-B1A9-11EF5A91F2CA}" type="pres">
      <dgm:prSet presAssocID="{1E2E14BF-F91C-4E3B-9122-717111591297}" presName="parentText" presStyleLbl="node1" presStyleIdx="3" presStyleCnt="4" custScaleY="40619">
        <dgm:presLayoutVars>
          <dgm:chMax val="0"/>
          <dgm:bulletEnabled val="1"/>
        </dgm:presLayoutVars>
      </dgm:prSet>
      <dgm:spPr/>
    </dgm:pt>
    <dgm:pt modelId="{EEB27C1B-E910-4D7F-8489-C1E4E619FEBC}" type="pres">
      <dgm:prSet presAssocID="{1E2E14BF-F91C-4E3B-9122-717111591297}" presName="negativeSpace" presStyleCnt="0"/>
      <dgm:spPr/>
    </dgm:pt>
    <dgm:pt modelId="{6CBE29AE-96B1-46CA-80A5-1A7EEDB099DB}" type="pres">
      <dgm:prSet presAssocID="{1E2E14BF-F91C-4E3B-9122-717111591297}" presName="childText" presStyleLbl="conFgAcc1" presStyleIdx="3" presStyleCnt="4" custScaleX="75011">
        <dgm:presLayoutVars>
          <dgm:bulletEnabled val="1"/>
        </dgm:presLayoutVars>
      </dgm:prSet>
      <dgm:spPr/>
    </dgm:pt>
  </dgm:ptLst>
  <dgm:cxnLst>
    <dgm:cxn modelId="{B2E15935-79A5-4029-B9DE-99D4D70538E5}" srcId="{3894FA5E-02EC-4DAA-B62F-47960465DED8}" destId="{3650A5D2-2BB8-4E20-9FAF-6D4D9A3C7B0C}" srcOrd="0" destOrd="0" parTransId="{DE22A579-B6E2-42B4-8E65-6EA73C625314}" sibTransId="{804CF043-2B82-4D70-B2F3-1D447093D20A}"/>
    <dgm:cxn modelId="{F8AA1438-550A-4AA3-B9C9-7D7357CC59B0}" srcId="{3894FA5E-02EC-4DAA-B62F-47960465DED8}" destId="{ED9FCCEB-A8D1-4730-B7DC-7770B5CF30DA}" srcOrd="2" destOrd="0" parTransId="{1E4B0300-9FA8-42AE-84A0-37EAC814670D}" sibTransId="{99EB70C3-AA3C-45B5-B8B0-1F010421F2C7}"/>
    <dgm:cxn modelId="{BF15FA3D-3100-C045-AA79-46B0F611997C}" type="presOf" srcId="{FF21C360-DAE6-C54C-BCD1-E81C48171B31}" destId="{98C0A921-01E1-5540-B342-1139305C6D5B}" srcOrd="1" destOrd="0" presId="urn:microsoft.com/office/officeart/2005/8/layout/list1"/>
    <dgm:cxn modelId="{59DC8A50-AC72-1C40-9B05-3205CE4F87ED}" srcId="{3894FA5E-02EC-4DAA-B62F-47960465DED8}" destId="{FF21C360-DAE6-C54C-BCD1-E81C48171B31}" srcOrd="1" destOrd="0" parTransId="{4CB0DD82-E386-214C-A8BF-C8B197FCCC2F}" sibTransId="{0D6E458F-36B6-264A-95D3-A18F96B0DA59}"/>
    <dgm:cxn modelId="{7274DF56-4E84-0E46-88EE-CBB8A99B6969}" type="presOf" srcId="{FF21C360-DAE6-C54C-BCD1-E81C48171B31}" destId="{782CF725-35FD-FF4B-BEA8-114BD81A79E8}" srcOrd="0" destOrd="0" presId="urn:microsoft.com/office/officeart/2005/8/layout/list1"/>
    <dgm:cxn modelId="{C43DA570-FC1F-41DA-BC91-0A2303329199}" type="presOf" srcId="{3650A5D2-2BB8-4E20-9FAF-6D4D9A3C7B0C}" destId="{C42E3800-C35A-4DA5-954D-809CC0C438EB}" srcOrd="0" destOrd="0" presId="urn:microsoft.com/office/officeart/2005/8/layout/list1"/>
    <dgm:cxn modelId="{27D5BE75-F1A3-4C7A-A301-A90863BA0443}" type="presOf" srcId="{1E2E14BF-F91C-4E3B-9122-717111591297}" destId="{775F93B1-7214-4BA1-BB32-FC33A069DCF3}" srcOrd="0" destOrd="0" presId="urn:microsoft.com/office/officeart/2005/8/layout/list1"/>
    <dgm:cxn modelId="{D7C173C8-F495-40D9-8C88-760B9AEB509B}" type="presOf" srcId="{3894FA5E-02EC-4DAA-B62F-47960465DED8}" destId="{917A6237-5770-402B-BBBB-C16A358244CC}" srcOrd="0" destOrd="0" presId="urn:microsoft.com/office/officeart/2005/8/layout/list1"/>
    <dgm:cxn modelId="{35B2B4CF-5514-4B72-9569-094CB6425503}" type="presOf" srcId="{3650A5D2-2BB8-4E20-9FAF-6D4D9A3C7B0C}" destId="{0DDE5905-DD4C-4FDE-BC57-C20C143198FE}" srcOrd="1" destOrd="0" presId="urn:microsoft.com/office/officeart/2005/8/layout/list1"/>
    <dgm:cxn modelId="{C22C6BD4-A217-4A49-BC3D-67D56FCF2D8D}" srcId="{3894FA5E-02EC-4DAA-B62F-47960465DED8}" destId="{1E2E14BF-F91C-4E3B-9122-717111591297}" srcOrd="3" destOrd="0" parTransId="{7862968A-50FF-492D-88CA-68B555CC18F5}" sibTransId="{494172DD-7F12-4AF4-95DF-AE305DEFD294}"/>
    <dgm:cxn modelId="{B6D14CE1-A886-41FE-9A86-9D1558A99D8D}" type="presOf" srcId="{1E2E14BF-F91C-4E3B-9122-717111591297}" destId="{00E68E26-A812-4A5B-B1A9-11EF5A91F2CA}" srcOrd="1" destOrd="0" presId="urn:microsoft.com/office/officeart/2005/8/layout/list1"/>
    <dgm:cxn modelId="{5CA2A9ED-D14A-4534-8FB4-450AE0259330}" type="presOf" srcId="{ED9FCCEB-A8D1-4730-B7DC-7770B5CF30DA}" destId="{632BAB43-EEC5-49D4-9CFA-CF389B1CEBB2}" srcOrd="1" destOrd="0" presId="urn:microsoft.com/office/officeart/2005/8/layout/list1"/>
    <dgm:cxn modelId="{0309EFFB-CD22-4EE7-97EC-491469F0E2D9}" type="presOf" srcId="{ED9FCCEB-A8D1-4730-B7DC-7770B5CF30DA}" destId="{7B6D8C89-1C4B-4C83-B758-097143815405}" srcOrd="0" destOrd="0" presId="urn:microsoft.com/office/officeart/2005/8/layout/list1"/>
    <dgm:cxn modelId="{A8BD4B2C-5911-4D49-B143-7E39089A51BC}" type="presParOf" srcId="{917A6237-5770-402B-BBBB-C16A358244CC}" destId="{67DEF10C-F66B-4439-AC27-44D960F29C7A}" srcOrd="0" destOrd="0" presId="urn:microsoft.com/office/officeart/2005/8/layout/list1"/>
    <dgm:cxn modelId="{AA6461B7-DEE4-450C-8503-A2C20C1D322A}" type="presParOf" srcId="{67DEF10C-F66B-4439-AC27-44D960F29C7A}" destId="{C42E3800-C35A-4DA5-954D-809CC0C438EB}" srcOrd="0" destOrd="0" presId="urn:microsoft.com/office/officeart/2005/8/layout/list1"/>
    <dgm:cxn modelId="{AEF941D2-D0B5-4299-A3C5-54F6820833DE}" type="presParOf" srcId="{67DEF10C-F66B-4439-AC27-44D960F29C7A}" destId="{0DDE5905-DD4C-4FDE-BC57-C20C143198FE}" srcOrd="1" destOrd="0" presId="urn:microsoft.com/office/officeart/2005/8/layout/list1"/>
    <dgm:cxn modelId="{7FEFF00B-9AB7-4763-B85C-2867DFC3558B}" type="presParOf" srcId="{917A6237-5770-402B-BBBB-C16A358244CC}" destId="{D6DECA2C-3937-4763-9E29-140C4A6435DE}" srcOrd="1" destOrd="0" presId="urn:microsoft.com/office/officeart/2005/8/layout/list1"/>
    <dgm:cxn modelId="{5A803A4F-6D00-471A-9035-4DCC87B68AA6}" type="presParOf" srcId="{917A6237-5770-402B-BBBB-C16A358244CC}" destId="{C22515AD-5D06-44F3-A056-7379F618FEB5}" srcOrd="2" destOrd="0" presId="urn:microsoft.com/office/officeart/2005/8/layout/list1"/>
    <dgm:cxn modelId="{DAAC295B-033F-4CED-964A-043FE3A75392}" type="presParOf" srcId="{917A6237-5770-402B-BBBB-C16A358244CC}" destId="{0B3B6F70-6B9F-4486-89F7-A8243D2FD873}" srcOrd="3" destOrd="0" presId="urn:microsoft.com/office/officeart/2005/8/layout/list1"/>
    <dgm:cxn modelId="{67875F8F-94F4-5542-B710-C52859880C4E}" type="presParOf" srcId="{917A6237-5770-402B-BBBB-C16A358244CC}" destId="{5ACD08DF-76EA-5E45-B0D9-6ABD2B474292}" srcOrd="4" destOrd="0" presId="urn:microsoft.com/office/officeart/2005/8/layout/list1"/>
    <dgm:cxn modelId="{B059404A-65D8-E14B-A5D3-99116C5F87AE}" type="presParOf" srcId="{5ACD08DF-76EA-5E45-B0D9-6ABD2B474292}" destId="{782CF725-35FD-FF4B-BEA8-114BD81A79E8}" srcOrd="0" destOrd="0" presId="urn:microsoft.com/office/officeart/2005/8/layout/list1"/>
    <dgm:cxn modelId="{27A3594B-A986-8D42-9298-D01F05810B01}" type="presParOf" srcId="{5ACD08DF-76EA-5E45-B0D9-6ABD2B474292}" destId="{98C0A921-01E1-5540-B342-1139305C6D5B}" srcOrd="1" destOrd="0" presId="urn:microsoft.com/office/officeart/2005/8/layout/list1"/>
    <dgm:cxn modelId="{9F28335D-FEEE-7D49-81C5-B9873912C216}" type="presParOf" srcId="{917A6237-5770-402B-BBBB-C16A358244CC}" destId="{DD06A61E-498A-B54C-8690-0F0B50AFC021}" srcOrd="5" destOrd="0" presId="urn:microsoft.com/office/officeart/2005/8/layout/list1"/>
    <dgm:cxn modelId="{D274C519-4BE9-3443-9F62-FD334DB9C9FE}" type="presParOf" srcId="{917A6237-5770-402B-BBBB-C16A358244CC}" destId="{895680E3-DC10-5444-8C5C-D93FCB55F965}" srcOrd="6" destOrd="0" presId="urn:microsoft.com/office/officeart/2005/8/layout/list1"/>
    <dgm:cxn modelId="{0DFF8AE2-493E-F746-A12D-6A3610BED8E7}" type="presParOf" srcId="{917A6237-5770-402B-BBBB-C16A358244CC}" destId="{F74D947C-73CF-524B-A0EA-3A17AAED13A9}" srcOrd="7" destOrd="0" presId="urn:microsoft.com/office/officeart/2005/8/layout/list1"/>
    <dgm:cxn modelId="{16478FBE-0189-46B2-9620-3B2A5E44BC7E}" type="presParOf" srcId="{917A6237-5770-402B-BBBB-C16A358244CC}" destId="{3C20A3F0-2667-44C2-9DF9-1E464C2D7CB9}" srcOrd="8" destOrd="0" presId="urn:microsoft.com/office/officeart/2005/8/layout/list1"/>
    <dgm:cxn modelId="{0E31E6B6-DF56-44A4-9DE2-1B6387DB8444}" type="presParOf" srcId="{3C20A3F0-2667-44C2-9DF9-1E464C2D7CB9}" destId="{7B6D8C89-1C4B-4C83-B758-097143815405}" srcOrd="0" destOrd="0" presId="urn:microsoft.com/office/officeart/2005/8/layout/list1"/>
    <dgm:cxn modelId="{6272B8CE-DBB9-4DDF-8701-6017A9BCB946}" type="presParOf" srcId="{3C20A3F0-2667-44C2-9DF9-1E464C2D7CB9}" destId="{632BAB43-EEC5-49D4-9CFA-CF389B1CEBB2}" srcOrd="1" destOrd="0" presId="urn:microsoft.com/office/officeart/2005/8/layout/list1"/>
    <dgm:cxn modelId="{AA962DEB-D260-4A2D-B13D-CE524BAE404B}" type="presParOf" srcId="{917A6237-5770-402B-BBBB-C16A358244CC}" destId="{FFD9C76E-6D8C-4FA5-808A-F4057065E87A}" srcOrd="9" destOrd="0" presId="urn:microsoft.com/office/officeart/2005/8/layout/list1"/>
    <dgm:cxn modelId="{04EB4530-199E-413F-9CE1-A1188E64B2D5}" type="presParOf" srcId="{917A6237-5770-402B-BBBB-C16A358244CC}" destId="{6DA4A06F-2732-4814-8947-704DB664CB62}" srcOrd="10" destOrd="0" presId="urn:microsoft.com/office/officeart/2005/8/layout/list1"/>
    <dgm:cxn modelId="{72B70573-283C-4294-9012-2F067EA26B6D}" type="presParOf" srcId="{917A6237-5770-402B-BBBB-C16A358244CC}" destId="{20E7D255-0658-42E1-A6FF-5823FE908ADE}" srcOrd="11" destOrd="0" presId="urn:microsoft.com/office/officeart/2005/8/layout/list1"/>
    <dgm:cxn modelId="{A68ACE50-D0BE-4322-B358-C320C92FA9B8}" type="presParOf" srcId="{917A6237-5770-402B-BBBB-C16A358244CC}" destId="{B959EBA5-93E4-4664-AE2D-17402A08851D}" srcOrd="12" destOrd="0" presId="urn:microsoft.com/office/officeart/2005/8/layout/list1"/>
    <dgm:cxn modelId="{44ED80CF-7240-4FE3-B3C7-CCD04F347092}" type="presParOf" srcId="{B959EBA5-93E4-4664-AE2D-17402A08851D}" destId="{775F93B1-7214-4BA1-BB32-FC33A069DCF3}" srcOrd="0" destOrd="0" presId="urn:microsoft.com/office/officeart/2005/8/layout/list1"/>
    <dgm:cxn modelId="{8108A444-DB99-4EA4-95A0-49BC0CD7D204}" type="presParOf" srcId="{B959EBA5-93E4-4664-AE2D-17402A08851D}" destId="{00E68E26-A812-4A5B-B1A9-11EF5A91F2CA}" srcOrd="1" destOrd="0" presId="urn:microsoft.com/office/officeart/2005/8/layout/list1"/>
    <dgm:cxn modelId="{6C0D034A-AA9A-4411-AA4E-A18F1B3DF225}" type="presParOf" srcId="{917A6237-5770-402B-BBBB-C16A358244CC}" destId="{EEB27C1B-E910-4D7F-8489-C1E4E619FEBC}" srcOrd="13" destOrd="0" presId="urn:microsoft.com/office/officeart/2005/8/layout/list1"/>
    <dgm:cxn modelId="{71AB26B5-46E2-4BDB-A24F-85DD0963FDA7}" type="presParOf" srcId="{917A6237-5770-402B-BBBB-C16A358244CC}" destId="{6CBE29AE-96B1-46CA-80A5-1A7EEDB099D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515AD-5D06-44F3-A056-7379F618FEB5}">
      <dsp:nvSpPr>
        <dsp:cNvPr id="0" name=""/>
        <dsp:cNvSpPr/>
      </dsp:nvSpPr>
      <dsp:spPr>
        <a:xfrm>
          <a:off x="0" y="83906"/>
          <a:ext cx="7892483" cy="924412"/>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DE5905-DD4C-4FDE-BC57-C20C143198FE}">
      <dsp:nvSpPr>
        <dsp:cNvPr id="0" name=""/>
        <dsp:cNvSpPr/>
      </dsp:nvSpPr>
      <dsp:spPr>
        <a:xfrm>
          <a:off x="383540" y="366376"/>
          <a:ext cx="7360920" cy="61945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Font typeface="+mj-lt"/>
            <a:buNone/>
          </a:pPr>
          <a:r>
            <a:rPr lang="ru-RU" sz="2400" b="1" kern="1200" dirty="0" err="1">
              <a:solidFill>
                <a:srgbClr val="002060"/>
              </a:solidFill>
              <a:latin typeface="Times New Roman" panose="02020603050405020304" pitchFamily="18" charset="0"/>
              <a:cs typeface="Times New Roman" panose="02020603050405020304" pitchFamily="18" charset="0"/>
            </a:rPr>
            <a:t>Тіл</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үйренушінің</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тілді</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білу</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деңгейін</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ескеру</a:t>
          </a:r>
          <a:r>
            <a:rPr lang="ru-RU" sz="2400" kern="1200" dirty="0">
              <a:latin typeface="Times New Roman" panose="02020603050405020304" pitchFamily="18" charset="0"/>
              <a:cs typeface="Times New Roman" panose="02020603050405020304" pitchFamily="18" charset="0"/>
            </a:rPr>
            <a:t>; </a:t>
          </a:r>
          <a:endParaRPr lang="ru-RU" sz="2400" kern="1200" dirty="0"/>
        </a:p>
      </dsp:txBody>
      <dsp:txXfrm>
        <a:off x="413779" y="396615"/>
        <a:ext cx="7300442" cy="558972"/>
      </dsp:txXfrm>
    </dsp:sp>
    <dsp:sp modelId="{895680E3-DC10-5444-8C5C-D93FCB55F965}">
      <dsp:nvSpPr>
        <dsp:cNvPr id="0" name=""/>
        <dsp:cNvSpPr/>
      </dsp:nvSpPr>
      <dsp:spPr>
        <a:xfrm>
          <a:off x="0" y="1179636"/>
          <a:ext cx="7860095" cy="1184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C0A921-01E1-5540-B342-1139305C6D5B}">
      <dsp:nvSpPr>
        <dsp:cNvPr id="0" name=""/>
        <dsp:cNvSpPr/>
      </dsp:nvSpPr>
      <dsp:spPr>
        <a:xfrm>
          <a:off x="383540" y="1448245"/>
          <a:ext cx="7360920" cy="68338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Font typeface="+mj-lt"/>
            <a:buNone/>
          </a:pPr>
          <a:r>
            <a:rPr lang="kk-KZ" sz="2400" b="1" kern="1200" dirty="0">
              <a:solidFill>
                <a:srgbClr val="002060"/>
              </a:solidFill>
              <a:latin typeface="Times New Roman" panose="02020603050405020304" pitchFamily="18" charset="0"/>
              <a:cs typeface="Times New Roman" panose="02020603050405020304" pitchFamily="18" charset="0"/>
            </a:rPr>
            <a:t>Тіл үйренушінің ана тілінің ерекшелігін ескеру;</a:t>
          </a:r>
          <a:endParaRPr lang="ru-RU" sz="2400" b="1" kern="1200" dirty="0">
            <a:solidFill>
              <a:srgbClr val="002060"/>
            </a:solidFill>
            <a:latin typeface="Times New Roman" panose="02020603050405020304" pitchFamily="18" charset="0"/>
            <a:cs typeface="Times New Roman" panose="02020603050405020304" pitchFamily="18" charset="0"/>
          </a:endParaRPr>
        </a:p>
      </dsp:txBody>
      <dsp:txXfrm>
        <a:off x="416900" y="1481605"/>
        <a:ext cx="7294200" cy="616663"/>
      </dsp:txXfrm>
    </dsp:sp>
    <dsp:sp modelId="{6DA4A06F-2732-4814-8947-704DB664CB62}">
      <dsp:nvSpPr>
        <dsp:cNvPr id="0" name=""/>
        <dsp:cNvSpPr/>
      </dsp:nvSpPr>
      <dsp:spPr>
        <a:xfrm>
          <a:off x="0" y="2503192"/>
          <a:ext cx="7915512" cy="1184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2BAB43-EEC5-49D4-9CFA-CF389B1CEBB2}">
      <dsp:nvSpPr>
        <dsp:cNvPr id="0" name=""/>
        <dsp:cNvSpPr/>
      </dsp:nvSpPr>
      <dsp:spPr>
        <a:xfrm>
          <a:off x="478281" y="2808596"/>
          <a:ext cx="7360920" cy="57907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kk-KZ" sz="2400" b="1" kern="1200" dirty="0">
              <a:solidFill>
                <a:srgbClr val="002060"/>
              </a:solidFill>
              <a:latin typeface="Times New Roman" panose="02020603050405020304" pitchFamily="18" charset="0"/>
              <a:cs typeface="Times New Roman" panose="02020603050405020304" pitchFamily="18" charset="0"/>
            </a:rPr>
            <a:t>Грамматикалық бірліктерді ірілендіру;</a:t>
          </a:r>
        </a:p>
      </dsp:txBody>
      <dsp:txXfrm>
        <a:off x="506549" y="2836864"/>
        <a:ext cx="7304384" cy="522539"/>
      </dsp:txXfrm>
    </dsp:sp>
    <dsp:sp modelId="{6CBE29AE-96B1-46CA-80A5-1A7EEDB099DB}">
      <dsp:nvSpPr>
        <dsp:cNvPr id="0" name=""/>
        <dsp:cNvSpPr/>
      </dsp:nvSpPr>
      <dsp:spPr>
        <a:xfrm>
          <a:off x="0" y="3811237"/>
          <a:ext cx="7887856" cy="1184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E68E26-A812-4A5B-B1A9-11EF5A91F2CA}">
      <dsp:nvSpPr>
        <dsp:cNvPr id="0" name=""/>
        <dsp:cNvSpPr/>
      </dsp:nvSpPr>
      <dsp:spPr>
        <a:xfrm>
          <a:off x="525780" y="3941392"/>
          <a:ext cx="7360920" cy="563564"/>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kk-KZ" sz="2400" b="1" kern="1200" dirty="0" err="1">
              <a:solidFill>
                <a:srgbClr val="002060"/>
              </a:solidFill>
              <a:latin typeface="Times New Roman" panose="02020603050405020304" pitchFamily="18" charset="0"/>
              <a:cs typeface="Times New Roman" panose="02020603050405020304" pitchFamily="18" charset="0"/>
            </a:rPr>
            <a:t>Жұмсалымдық</a:t>
          </a:r>
          <a:r>
            <a:rPr lang="kk-KZ" sz="2400" b="1" kern="1200" dirty="0">
              <a:solidFill>
                <a:srgbClr val="002060"/>
              </a:solidFill>
              <a:latin typeface="Times New Roman" panose="02020603050405020304" pitchFamily="18" charset="0"/>
              <a:cs typeface="Times New Roman" panose="02020603050405020304" pitchFamily="18" charset="0"/>
            </a:rPr>
            <a:t>-семантикалық ұстаным.</a:t>
          </a:r>
        </a:p>
      </dsp:txBody>
      <dsp:txXfrm>
        <a:off x="553291" y="3968903"/>
        <a:ext cx="7305898" cy="50854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k-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2EAD0-D2AC-C146-9C88-DBFA510DBE8B}" type="datetimeFigureOut">
              <a:rPr lang="kk-KZ" smtClean="0"/>
              <a:t>12.05.25</a:t>
            </a:fld>
            <a:endParaRPr lang="kk-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k-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k-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D8EDD-3ABC-B848-9CAC-919348CBD29F}" type="slidenum">
              <a:rPr lang="kk-KZ" smtClean="0"/>
              <a:t>‹#›</a:t>
            </a:fld>
            <a:endParaRPr lang="kk-KZ"/>
          </a:p>
        </p:txBody>
      </p:sp>
    </p:spTree>
    <p:extLst>
      <p:ext uri="{BB962C8B-B14F-4D97-AF65-F5344CB8AC3E}">
        <p14:creationId xmlns:p14="http://schemas.microsoft.com/office/powerpoint/2010/main" val="87662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d3e3f1be43_1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g2d3e3f1be43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a:solidFill>
                  <a:schemeClr val="dk1"/>
                </a:solidFill>
                <a:latin typeface="Arial"/>
                <a:ea typeface="Arial"/>
                <a:cs typeface="Arial"/>
                <a:sym typeface="Arial"/>
              </a:rPr>
              <a:t>4</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d3e4177137_0_3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2d3e4177137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d3e3f1be43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9" name="Google Shape;349;g2d3e3f1be43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3e3f1be43_1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2d3e3f1be43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6FF0C2-B191-FD21-47F6-40420CB45D7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kk-KZ"/>
          </a:p>
        </p:txBody>
      </p:sp>
      <p:sp>
        <p:nvSpPr>
          <p:cNvPr id="3" name="Подзаголовок 2">
            <a:extLst>
              <a:ext uri="{FF2B5EF4-FFF2-40B4-BE49-F238E27FC236}">
                <a16:creationId xmlns:a16="http://schemas.microsoft.com/office/drawing/2014/main" id="{78EA9586-23BF-6B4C-9CF1-D701B3021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kk-KZ"/>
          </a:p>
        </p:txBody>
      </p:sp>
      <p:sp>
        <p:nvSpPr>
          <p:cNvPr id="4" name="Дата 3">
            <a:extLst>
              <a:ext uri="{FF2B5EF4-FFF2-40B4-BE49-F238E27FC236}">
                <a16:creationId xmlns:a16="http://schemas.microsoft.com/office/drawing/2014/main" id="{4113FF06-1373-C845-213A-9A053A90A6AA}"/>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5" name="Нижний колонтитул 4">
            <a:extLst>
              <a:ext uri="{FF2B5EF4-FFF2-40B4-BE49-F238E27FC236}">
                <a16:creationId xmlns:a16="http://schemas.microsoft.com/office/drawing/2014/main" id="{CD33EDD1-6871-6522-53F9-6A901DC06FD7}"/>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84BE1AC4-2F33-EA0F-8877-4804414A641B}"/>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45224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9B1680-981A-5533-897D-323D423209B8}"/>
              </a:ext>
            </a:extLst>
          </p:cNvPr>
          <p:cNvSpPr>
            <a:spLocks noGrp="1"/>
          </p:cNvSpPr>
          <p:nvPr>
            <p:ph type="title"/>
          </p:nvPr>
        </p:nvSpPr>
        <p:spPr/>
        <p:txBody>
          <a:bodyPr/>
          <a:lstStyle/>
          <a:p>
            <a:r>
              <a:rPr lang="ru-RU"/>
              <a:t>Образец заголовка</a:t>
            </a:r>
            <a:endParaRPr lang="kk-KZ"/>
          </a:p>
        </p:txBody>
      </p:sp>
      <p:sp>
        <p:nvSpPr>
          <p:cNvPr id="3" name="Вертикальный текст 2">
            <a:extLst>
              <a:ext uri="{FF2B5EF4-FFF2-40B4-BE49-F238E27FC236}">
                <a16:creationId xmlns:a16="http://schemas.microsoft.com/office/drawing/2014/main" id="{9F81F25A-E1E8-D624-8160-24E845AF9C9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Дата 3">
            <a:extLst>
              <a:ext uri="{FF2B5EF4-FFF2-40B4-BE49-F238E27FC236}">
                <a16:creationId xmlns:a16="http://schemas.microsoft.com/office/drawing/2014/main" id="{66AC4DD7-C6AA-9ED4-7998-0F26EF54AFAE}"/>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5" name="Нижний колонтитул 4">
            <a:extLst>
              <a:ext uri="{FF2B5EF4-FFF2-40B4-BE49-F238E27FC236}">
                <a16:creationId xmlns:a16="http://schemas.microsoft.com/office/drawing/2014/main" id="{0DF090FF-3332-97E2-A603-9D1661CCBE8B}"/>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131F2A4A-AED8-F02D-8685-45E57CD7243A}"/>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250691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E146FD7-7252-93B2-811A-82CB31BC8C44}"/>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kk-KZ"/>
          </a:p>
        </p:txBody>
      </p:sp>
      <p:sp>
        <p:nvSpPr>
          <p:cNvPr id="3" name="Вертикальный текст 2">
            <a:extLst>
              <a:ext uri="{FF2B5EF4-FFF2-40B4-BE49-F238E27FC236}">
                <a16:creationId xmlns:a16="http://schemas.microsoft.com/office/drawing/2014/main" id="{E0DBAE61-B4ED-5591-598F-621B0ACDF53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Дата 3">
            <a:extLst>
              <a:ext uri="{FF2B5EF4-FFF2-40B4-BE49-F238E27FC236}">
                <a16:creationId xmlns:a16="http://schemas.microsoft.com/office/drawing/2014/main" id="{9EB626DA-B2C4-1779-35F6-9D2FB5E80B5B}"/>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5" name="Нижний колонтитул 4">
            <a:extLst>
              <a:ext uri="{FF2B5EF4-FFF2-40B4-BE49-F238E27FC236}">
                <a16:creationId xmlns:a16="http://schemas.microsoft.com/office/drawing/2014/main" id="{2AEB775F-D08A-2393-791F-6E730CA58B53}"/>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72DB7008-706E-A93D-AE4F-C2C069743A11}"/>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3224888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0E655C-CC5D-687D-4ADF-079BD56FE7E6}"/>
              </a:ext>
            </a:extLst>
          </p:cNvPr>
          <p:cNvSpPr>
            <a:spLocks noGrp="1"/>
          </p:cNvSpPr>
          <p:nvPr>
            <p:ph type="title"/>
          </p:nvPr>
        </p:nvSpPr>
        <p:spPr/>
        <p:txBody>
          <a:bodyPr/>
          <a:lstStyle/>
          <a:p>
            <a:r>
              <a:rPr lang="ru-RU"/>
              <a:t>Образец заголовка</a:t>
            </a:r>
            <a:endParaRPr lang="kk-KZ"/>
          </a:p>
        </p:txBody>
      </p:sp>
      <p:sp>
        <p:nvSpPr>
          <p:cNvPr id="3" name="Объект 2">
            <a:extLst>
              <a:ext uri="{FF2B5EF4-FFF2-40B4-BE49-F238E27FC236}">
                <a16:creationId xmlns:a16="http://schemas.microsoft.com/office/drawing/2014/main" id="{B97836A0-2AB8-92EE-DFD0-C3F00B4DEC8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Дата 3">
            <a:extLst>
              <a:ext uri="{FF2B5EF4-FFF2-40B4-BE49-F238E27FC236}">
                <a16:creationId xmlns:a16="http://schemas.microsoft.com/office/drawing/2014/main" id="{9DFB140C-1C55-1AF9-6512-1C9FA1F27DDA}"/>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5" name="Нижний колонтитул 4">
            <a:extLst>
              <a:ext uri="{FF2B5EF4-FFF2-40B4-BE49-F238E27FC236}">
                <a16:creationId xmlns:a16="http://schemas.microsoft.com/office/drawing/2014/main" id="{33A31C56-9CBE-76B1-F0C4-094A1477C57B}"/>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BD928250-526B-DF31-290C-6CFF844695BA}"/>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3634974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0D2DE0-8AA8-B26A-D1AB-7A80ADE85BD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kk-KZ"/>
          </a:p>
        </p:txBody>
      </p:sp>
      <p:sp>
        <p:nvSpPr>
          <p:cNvPr id="3" name="Текст 2">
            <a:extLst>
              <a:ext uri="{FF2B5EF4-FFF2-40B4-BE49-F238E27FC236}">
                <a16:creationId xmlns:a16="http://schemas.microsoft.com/office/drawing/2014/main" id="{DC2CDD43-0C59-B4F0-042C-5E6E554A1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DE2CE50-2083-91C4-4A65-61AFBA31FF6E}"/>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5" name="Нижний колонтитул 4">
            <a:extLst>
              <a:ext uri="{FF2B5EF4-FFF2-40B4-BE49-F238E27FC236}">
                <a16:creationId xmlns:a16="http://schemas.microsoft.com/office/drawing/2014/main" id="{B9B195BB-0EF2-9CF4-79ED-5B18EAED5EB2}"/>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8AAAA584-3BCA-E862-E9DE-7FA3C4B8352B}"/>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295890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4856AF-CBF4-A245-C660-FDBC8CEDB9E2}"/>
              </a:ext>
            </a:extLst>
          </p:cNvPr>
          <p:cNvSpPr>
            <a:spLocks noGrp="1"/>
          </p:cNvSpPr>
          <p:nvPr>
            <p:ph type="title"/>
          </p:nvPr>
        </p:nvSpPr>
        <p:spPr/>
        <p:txBody>
          <a:bodyPr/>
          <a:lstStyle/>
          <a:p>
            <a:r>
              <a:rPr lang="ru-RU"/>
              <a:t>Образец заголовка</a:t>
            </a:r>
            <a:endParaRPr lang="kk-KZ"/>
          </a:p>
        </p:txBody>
      </p:sp>
      <p:sp>
        <p:nvSpPr>
          <p:cNvPr id="3" name="Объект 2">
            <a:extLst>
              <a:ext uri="{FF2B5EF4-FFF2-40B4-BE49-F238E27FC236}">
                <a16:creationId xmlns:a16="http://schemas.microsoft.com/office/drawing/2014/main" id="{B4DA7CF4-A2CA-5F7A-F3F1-AF8E288BD73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Объект 3">
            <a:extLst>
              <a:ext uri="{FF2B5EF4-FFF2-40B4-BE49-F238E27FC236}">
                <a16:creationId xmlns:a16="http://schemas.microsoft.com/office/drawing/2014/main" id="{59B34308-F05A-2618-7E99-C5D3BC35DF8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5" name="Дата 4">
            <a:extLst>
              <a:ext uri="{FF2B5EF4-FFF2-40B4-BE49-F238E27FC236}">
                <a16:creationId xmlns:a16="http://schemas.microsoft.com/office/drawing/2014/main" id="{408BA88E-8A4F-E316-8A9E-EC40CDC46573}"/>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6" name="Нижний колонтитул 5">
            <a:extLst>
              <a:ext uri="{FF2B5EF4-FFF2-40B4-BE49-F238E27FC236}">
                <a16:creationId xmlns:a16="http://schemas.microsoft.com/office/drawing/2014/main" id="{E35890B3-C07F-5777-A608-78E5ABE177A4}"/>
              </a:ext>
            </a:extLst>
          </p:cNvPr>
          <p:cNvSpPr>
            <a:spLocks noGrp="1"/>
          </p:cNvSpPr>
          <p:nvPr>
            <p:ph type="ftr" sz="quarter" idx="11"/>
          </p:nvPr>
        </p:nvSpPr>
        <p:spPr/>
        <p:txBody>
          <a:bodyPr/>
          <a:lstStyle/>
          <a:p>
            <a:endParaRPr lang="kk-KZ"/>
          </a:p>
        </p:txBody>
      </p:sp>
      <p:sp>
        <p:nvSpPr>
          <p:cNvPr id="7" name="Номер слайда 6">
            <a:extLst>
              <a:ext uri="{FF2B5EF4-FFF2-40B4-BE49-F238E27FC236}">
                <a16:creationId xmlns:a16="http://schemas.microsoft.com/office/drawing/2014/main" id="{CFE85CCF-2142-2502-649A-FAC6926A4519}"/>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26928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A79F05-1A05-F8E6-3039-9D0300198359}"/>
              </a:ext>
            </a:extLst>
          </p:cNvPr>
          <p:cNvSpPr>
            <a:spLocks noGrp="1"/>
          </p:cNvSpPr>
          <p:nvPr>
            <p:ph type="title"/>
          </p:nvPr>
        </p:nvSpPr>
        <p:spPr>
          <a:xfrm>
            <a:off x="839788" y="365125"/>
            <a:ext cx="10515600" cy="1325563"/>
          </a:xfrm>
        </p:spPr>
        <p:txBody>
          <a:bodyPr/>
          <a:lstStyle/>
          <a:p>
            <a:r>
              <a:rPr lang="ru-RU"/>
              <a:t>Образец заголовка</a:t>
            </a:r>
            <a:endParaRPr lang="kk-KZ"/>
          </a:p>
        </p:txBody>
      </p:sp>
      <p:sp>
        <p:nvSpPr>
          <p:cNvPr id="3" name="Текст 2">
            <a:extLst>
              <a:ext uri="{FF2B5EF4-FFF2-40B4-BE49-F238E27FC236}">
                <a16:creationId xmlns:a16="http://schemas.microsoft.com/office/drawing/2014/main" id="{73D01542-B74A-199E-1107-2A40DFE3B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24CE009-4806-C03A-E03F-DA6F65A2502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5" name="Текст 4">
            <a:extLst>
              <a:ext uri="{FF2B5EF4-FFF2-40B4-BE49-F238E27FC236}">
                <a16:creationId xmlns:a16="http://schemas.microsoft.com/office/drawing/2014/main" id="{47D707A2-9F5C-9BFF-9642-6885C8D20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2D5F3CF-1B94-7DDB-61EA-22CF41B210C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7" name="Дата 6">
            <a:extLst>
              <a:ext uri="{FF2B5EF4-FFF2-40B4-BE49-F238E27FC236}">
                <a16:creationId xmlns:a16="http://schemas.microsoft.com/office/drawing/2014/main" id="{AE19E972-9B19-F072-0C6A-E4E2E9D9C2A5}"/>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8" name="Нижний колонтитул 7">
            <a:extLst>
              <a:ext uri="{FF2B5EF4-FFF2-40B4-BE49-F238E27FC236}">
                <a16:creationId xmlns:a16="http://schemas.microsoft.com/office/drawing/2014/main" id="{2CD23312-885B-B11C-BF9F-0F2D77471950}"/>
              </a:ext>
            </a:extLst>
          </p:cNvPr>
          <p:cNvSpPr>
            <a:spLocks noGrp="1"/>
          </p:cNvSpPr>
          <p:nvPr>
            <p:ph type="ftr" sz="quarter" idx="11"/>
          </p:nvPr>
        </p:nvSpPr>
        <p:spPr/>
        <p:txBody>
          <a:bodyPr/>
          <a:lstStyle/>
          <a:p>
            <a:endParaRPr lang="kk-KZ"/>
          </a:p>
        </p:txBody>
      </p:sp>
      <p:sp>
        <p:nvSpPr>
          <p:cNvPr id="9" name="Номер слайда 8">
            <a:extLst>
              <a:ext uri="{FF2B5EF4-FFF2-40B4-BE49-F238E27FC236}">
                <a16:creationId xmlns:a16="http://schemas.microsoft.com/office/drawing/2014/main" id="{D8370964-CEFF-6625-3A59-236D96111493}"/>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263653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DA46A9-1C92-8AAA-673D-F6EFA44F7DD3}"/>
              </a:ext>
            </a:extLst>
          </p:cNvPr>
          <p:cNvSpPr>
            <a:spLocks noGrp="1"/>
          </p:cNvSpPr>
          <p:nvPr>
            <p:ph type="title"/>
          </p:nvPr>
        </p:nvSpPr>
        <p:spPr/>
        <p:txBody>
          <a:bodyPr/>
          <a:lstStyle/>
          <a:p>
            <a:r>
              <a:rPr lang="ru-RU"/>
              <a:t>Образец заголовка</a:t>
            </a:r>
            <a:endParaRPr lang="kk-KZ"/>
          </a:p>
        </p:txBody>
      </p:sp>
      <p:sp>
        <p:nvSpPr>
          <p:cNvPr id="3" name="Дата 2">
            <a:extLst>
              <a:ext uri="{FF2B5EF4-FFF2-40B4-BE49-F238E27FC236}">
                <a16:creationId xmlns:a16="http://schemas.microsoft.com/office/drawing/2014/main" id="{8733DEED-FBE0-F853-4FCD-7CF7D27FD040}"/>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4" name="Нижний колонтитул 3">
            <a:extLst>
              <a:ext uri="{FF2B5EF4-FFF2-40B4-BE49-F238E27FC236}">
                <a16:creationId xmlns:a16="http://schemas.microsoft.com/office/drawing/2014/main" id="{112E6A87-4B23-48F2-F209-D1407A278B0F}"/>
              </a:ext>
            </a:extLst>
          </p:cNvPr>
          <p:cNvSpPr>
            <a:spLocks noGrp="1"/>
          </p:cNvSpPr>
          <p:nvPr>
            <p:ph type="ftr" sz="quarter" idx="11"/>
          </p:nvPr>
        </p:nvSpPr>
        <p:spPr/>
        <p:txBody>
          <a:bodyPr/>
          <a:lstStyle/>
          <a:p>
            <a:endParaRPr lang="kk-KZ"/>
          </a:p>
        </p:txBody>
      </p:sp>
      <p:sp>
        <p:nvSpPr>
          <p:cNvPr id="5" name="Номер слайда 4">
            <a:extLst>
              <a:ext uri="{FF2B5EF4-FFF2-40B4-BE49-F238E27FC236}">
                <a16:creationId xmlns:a16="http://schemas.microsoft.com/office/drawing/2014/main" id="{A20CB638-3474-B7BA-8E4B-DD93189CF170}"/>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121919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841C400-6A54-5C7C-F2FC-5D683C44BCFB}"/>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3" name="Нижний колонтитул 2">
            <a:extLst>
              <a:ext uri="{FF2B5EF4-FFF2-40B4-BE49-F238E27FC236}">
                <a16:creationId xmlns:a16="http://schemas.microsoft.com/office/drawing/2014/main" id="{15436165-63D8-B74C-5963-D78F6ABEAD8C}"/>
              </a:ext>
            </a:extLst>
          </p:cNvPr>
          <p:cNvSpPr>
            <a:spLocks noGrp="1"/>
          </p:cNvSpPr>
          <p:nvPr>
            <p:ph type="ftr" sz="quarter" idx="11"/>
          </p:nvPr>
        </p:nvSpPr>
        <p:spPr/>
        <p:txBody>
          <a:bodyPr/>
          <a:lstStyle/>
          <a:p>
            <a:endParaRPr lang="kk-KZ"/>
          </a:p>
        </p:txBody>
      </p:sp>
      <p:sp>
        <p:nvSpPr>
          <p:cNvPr id="4" name="Номер слайда 3">
            <a:extLst>
              <a:ext uri="{FF2B5EF4-FFF2-40B4-BE49-F238E27FC236}">
                <a16:creationId xmlns:a16="http://schemas.microsoft.com/office/drawing/2014/main" id="{864A10E5-E7B1-6CFF-6CF2-A95553FA74C6}"/>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2753524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CE4B2B-64F8-19C1-60B3-E368E64307D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kk-KZ"/>
          </a:p>
        </p:txBody>
      </p:sp>
      <p:sp>
        <p:nvSpPr>
          <p:cNvPr id="3" name="Объект 2">
            <a:extLst>
              <a:ext uri="{FF2B5EF4-FFF2-40B4-BE49-F238E27FC236}">
                <a16:creationId xmlns:a16="http://schemas.microsoft.com/office/drawing/2014/main" id="{7C213053-6BD3-085C-F02C-B09C6A825B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Текст 3">
            <a:extLst>
              <a:ext uri="{FF2B5EF4-FFF2-40B4-BE49-F238E27FC236}">
                <a16:creationId xmlns:a16="http://schemas.microsoft.com/office/drawing/2014/main" id="{867D991B-6833-C7A7-7674-D6D65B116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30AC425-7176-D09A-A501-5609C0A7ED14}"/>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6" name="Нижний колонтитул 5">
            <a:extLst>
              <a:ext uri="{FF2B5EF4-FFF2-40B4-BE49-F238E27FC236}">
                <a16:creationId xmlns:a16="http://schemas.microsoft.com/office/drawing/2014/main" id="{8D44B459-F1C8-89CB-473B-942D01E8498A}"/>
              </a:ext>
            </a:extLst>
          </p:cNvPr>
          <p:cNvSpPr>
            <a:spLocks noGrp="1"/>
          </p:cNvSpPr>
          <p:nvPr>
            <p:ph type="ftr" sz="quarter" idx="11"/>
          </p:nvPr>
        </p:nvSpPr>
        <p:spPr/>
        <p:txBody>
          <a:bodyPr/>
          <a:lstStyle/>
          <a:p>
            <a:endParaRPr lang="kk-KZ"/>
          </a:p>
        </p:txBody>
      </p:sp>
      <p:sp>
        <p:nvSpPr>
          <p:cNvPr id="7" name="Номер слайда 6">
            <a:extLst>
              <a:ext uri="{FF2B5EF4-FFF2-40B4-BE49-F238E27FC236}">
                <a16:creationId xmlns:a16="http://schemas.microsoft.com/office/drawing/2014/main" id="{ACFDBF7F-8BC4-DB80-785F-7BED726213D2}"/>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3083169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243A4F-E953-7642-DDBD-9956FCBDDF8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kk-KZ"/>
          </a:p>
        </p:txBody>
      </p:sp>
      <p:sp>
        <p:nvSpPr>
          <p:cNvPr id="3" name="Рисунок 2">
            <a:extLst>
              <a:ext uri="{FF2B5EF4-FFF2-40B4-BE49-F238E27FC236}">
                <a16:creationId xmlns:a16="http://schemas.microsoft.com/office/drawing/2014/main" id="{575422DD-D76E-33FB-BD41-0340089BAB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k-KZ"/>
          </a:p>
        </p:txBody>
      </p:sp>
      <p:sp>
        <p:nvSpPr>
          <p:cNvPr id="4" name="Текст 3">
            <a:extLst>
              <a:ext uri="{FF2B5EF4-FFF2-40B4-BE49-F238E27FC236}">
                <a16:creationId xmlns:a16="http://schemas.microsoft.com/office/drawing/2014/main" id="{CF3DFAE3-02F8-B8B8-B7D7-979ECDE5B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141BB55-7C54-3D8D-2E62-A80AD8290C7E}"/>
              </a:ext>
            </a:extLst>
          </p:cNvPr>
          <p:cNvSpPr>
            <a:spLocks noGrp="1"/>
          </p:cNvSpPr>
          <p:nvPr>
            <p:ph type="dt" sz="half" idx="10"/>
          </p:nvPr>
        </p:nvSpPr>
        <p:spPr/>
        <p:txBody>
          <a:bodyPr/>
          <a:lstStyle/>
          <a:p>
            <a:fld id="{C591CFA0-5E8E-6848-B52F-9C6871483805}" type="datetimeFigureOut">
              <a:rPr lang="kk-KZ" smtClean="0"/>
              <a:t>12.05.25</a:t>
            </a:fld>
            <a:endParaRPr lang="kk-KZ"/>
          </a:p>
        </p:txBody>
      </p:sp>
      <p:sp>
        <p:nvSpPr>
          <p:cNvPr id="6" name="Нижний колонтитул 5">
            <a:extLst>
              <a:ext uri="{FF2B5EF4-FFF2-40B4-BE49-F238E27FC236}">
                <a16:creationId xmlns:a16="http://schemas.microsoft.com/office/drawing/2014/main" id="{1FCC480C-DA7B-5A40-1C66-9CE1FE847857}"/>
              </a:ext>
            </a:extLst>
          </p:cNvPr>
          <p:cNvSpPr>
            <a:spLocks noGrp="1"/>
          </p:cNvSpPr>
          <p:nvPr>
            <p:ph type="ftr" sz="quarter" idx="11"/>
          </p:nvPr>
        </p:nvSpPr>
        <p:spPr/>
        <p:txBody>
          <a:bodyPr/>
          <a:lstStyle/>
          <a:p>
            <a:endParaRPr lang="kk-KZ"/>
          </a:p>
        </p:txBody>
      </p:sp>
      <p:sp>
        <p:nvSpPr>
          <p:cNvPr id="7" name="Номер слайда 6">
            <a:extLst>
              <a:ext uri="{FF2B5EF4-FFF2-40B4-BE49-F238E27FC236}">
                <a16:creationId xmlns:a16="http://schemas.microsoft.com/office/drawing/2014/main" id="{BE871AE5-7F6E-8365-58D4-1D69E3E20CA8}"/>
              </a:ext>
            </a:extLst>
          </p:cNvPr>
          <p:cNvSpPr>
            <a:spLocks noGrp="1"/>
          </p:cNvSpPr>
          <p:nvPr>
            <p:ph type="sldNum" sz="quarter" idx="12"/>
          </p:nvPr>
        </p:nvSpPr>
        <p:spPr/>
        <p:txBody>
          <a:bodyPr/>
          <a:lstStyle/>
          <a:p>
            <a:fld id="{EAB69038-743B-F741-B11D-42D695FB0EB9}" type="slidenum">
              <a:rPr lang="kk-KZ" smtClean="0"/>
              <a:t>‹#›</a:t>
            </a:fld>
            <a:endParaRPr lang="kk-KZ"/>
          </a:p>
        </p:txBody>
      </p:sp>
    </p:spTree>
    <p:extLst>
      <p:ext uri="{BB962C8B-B14F-4D97-AF65-F5344CB8AC3E}">
        <p14:creationId xmlns:p14="http://schemas.microsoft.com/office/powerpoint/2010/main" val="2836650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9916BD-07EA-9B98-AC0A-E2633B2764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kk-KZ"/>
          </a:p>
        </p:txBody>
      </p:sp>
      <p:sp>
        <p:nvSpPr>
          <p:cNvPr id="3" name="Текст 2">
            <a:extLst>
              <a:ext uri="{FF2B5EF4-FFF2-40B4-BE49-F238E27FC236}">
                <a16:creationId xmlns:a16="http://schemas.microsoft.com/office/drawing/2014/main" id="{4F27F9FF-DB82-CC30-0F41-3002F30CD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Дата 3">
            <a:extLst>
              <a:ext uri="{FF2B5EF4-FFF2-40B4-BE49-F238E27FC236}">
                <a16:creationId xmlns:a16="http://schemas.microsoft.com/office/drawing/2014/main" id="{23165DFF-F75C-224E-C0D7-67343AC733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1CFA0-5E8E-6848-B52F-9C6871483805}" type="datetimeFigureOut">
              <a:rPr lang="kk-KZ" smtClean="0"/>
              <a:t>12.05.25</a:t>
            </a:fld>
            <a:endParaRPr lang="kk-KZ"/>
          </a:p>
        </p:txBody>
      </p:sp>
      <p:sp>
        <p:nvSpPr>
          <p:cNvPr id="5" name="Нижний колонтитул 4">
            <a:extLst>
              <a:ext uri="{FF2B5EF4-FFF2-40B4-BE49-F238E27FC236}">
                <a16:creationId xmlns:a16="http://schemas.microsoft.com/office/drawing/2014/main" id="{F728A005-E71E-9A0A-EFF2-35402A61A1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k-KZ"/>
          </a:p>
        </p:txBody>
      </p:sp>
      <p:sp>
        <p:nvSpPr>
          <p:cNvPr id="6" name="Номер слайда 5">
            <a:extLst>
              <a:ext uri="{FF2B5EF4-FFF2-40B4-BE49-F238E27FC236}">
                <a16:creationId xmlns:a16="http://schemas.microsoft.com/office/drawing/2014/main" id="{94CF7878-3B10-1D16-2901-03A58F0CEE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69038-743B-F741-B11D-42D695FB0EB9}" type="slidenum">
              <a:rPr lang="kk-KZ" smtClean="0"/>
              <a:t>‹#›</a:t>
            </a:fld>
            <a:endParaRPr lang="kk-KZ"/>
          </a:p>
        </p:txBody>
      </p:sp>
    </p:spTree>
    <p:extLst>
      <p:ext uri="{BB962C8B-B14F-4D97-AF65-F5344CB8AC3E}">
        <p14:creationId xmlns:p14="http://schemas.microsoft.com/office/powerpoint/2010/main" val="3391964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C3501AC7-ECBC-4D8B-9B42-88C71835F5E8}"/>
              </a:ext>
            </a:extLst>
          </p:cNvPr>
          <p:cNvSpPr>
            <a:spLocks noGrp="1"/>
          </p:cNvSpPr>
          <p:nvPr>
            <p:ph type="subTitle" idx="1"/>
          </p:nvPr>
        </p:nvSpPr>
        <p:spPr>
          <a:xfrm>
            <a:off x="1524000" y="901627"/>
            <a:ext cx="9144000" cy="2992069"/>
          </a:xfrm>
          <a:solidFill>
            <a:schemeClr val="tx2">
              <a:lumMod val="20000"/>
              <a:lumOff val="80000"/>
            </a:schemeClr>
          </a:solidFill>
          <a:ln>
            <a:solidFill>
              <a:schemeClr val="accent1"/>
            </a:solidFill>
          </a:ln>
        </p:spPr>
        <p:txBody>
          <a:bodyPr>
            <a:normAutofit fontScale="92500" lnSpcReduction="10000"/>
          </a:bodyPr>
          <a:lstStyle/>
          <a:p>
            <a:pPr>
              <a:lnSpc>
                <a:spcPct val="150000"/>
              </a:lnSpc>
            </a:pPr>
            <a:r>
              <a:rPr lang="kk-KZ" sz="3200" b="1" dirty="0">
                <a:solidFill>
                  <a:srgbClr val="002060"/>
                </a:solidFill>
                <a:latin typeface="Times New Roman" panose="02020603050405020304" pitchFamily="18" charset="0"/>
                <a:cs typeface="Times New Roman" panose="02020603050405020304" pitchFamily="18" charset="0"/>
              </a:rPr>
              <a:t>ЛЕКСИКА-ГРАММАТИКАЛЫҚ МИНИМУМ және </a:t>
            </a:r>
          </a:p>
          <a:p>
            <a:pPr>
              <a:lnSpc>
                <a:spcPct val="150000"/>
              </a:lnSpc>
            </a:pPr>
            <a:r>
              <a:rPr lang="kk-KZ" sz="3200" b="1" dirty="0">
                <a:solidFill>
                  <a:srgbClr val="002060"/>
                </a:solidFill>
                <a:latin typeface="Times New Roman" panose="02020603050405020304" pitchFamily="18" charset="0"/>
                <a:cs typeface="Times New Roman" panose="02020603050405020304" pitchFamily="18" charset="0"/>
              </a:rPr>
              <a:t>ҚАЗАҚ ТІЛІН </a:t>
            </a:r>
          </a:p>
          <a:p>
            <a:pPr>
              <a:lnSpc>
                <a:spcPct val="150000"/>
              </a:lnSpc>
            </a:pPr>
            <a:r>
              <a:rPr lang="kk-KZ" sz="3200" b="1" dirty="0">
                <a:solidFill>
                  <a:srgbClr val="002060"/>
                </a:solidFill>
                <a:latin typeface="Times New Roman" panose="02020603050405020304" pitchFamily="18" charset="0"/>
                <a:cs typeface="Times New Roman" panose="02020603050405020304" pitchFamily="18" charset="0"/>
              </a:rPr>
              <a:t>ДЕҢГЕЙЛЕП ОҚЫТУ ӘДІСТЕМЕСІ</a:t>
            </a:r>
          </a:p>
          <a:p>
            <a:pPr>
              <a:lnSpc>
                <a:spcPct val="150000"/>
              </a:lnSpc>
            </a:pPr>
            <a:endParaRPr lang="kk-KZ" sz="3200" dirty="0"/>
          </a:p>
        </p:txBody>
      </p:sp>
      <p:sp>
        <p:nvSpPr>
          <p:cNvPr id="2" name="Прямоугольник 1">
            <a:extLst>
              <a:ext uri="{FF2B5EF4-FFF2-40B4-BE49-F238E27FC236}">
                <a16:creationId xmlns:a16="http://schemas.microsoft.com/office/drawing/2014/main" id="{BBB49933-9248-3A27-8266-82B0A7585AA7}"/>
              </a:ext>
            </a:extLst>
          </p:cNvPr>
          <p:cNvSpPr/>
          <p:nvPr/>
        </p:nvSpPr>
        <p:spPr>
          <a:xfrm>
            <a:off x="2604749" y="4897676"/>
            <a:ext cx="6982502" cy="1190541"/>
          </a:xfrm>
          <a:prstGeom prst="rect">
            <a:avLst/>
          </a:prstGeom>
          <a:solidFill>
            <a:schemeClr val="accent5">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k-KZ" sz="2000" b="1" dirty="0">
                <a:solidFill>
                  <a:srgbClr val="FF0000"/>
                </a:solidFill>
                <a:latin typeface="Times New Roman" panose="02020603050405020304" pitchFamily="18" charset="0"/>
                <a:cs typeface="Times New Roman" panose="02020603050405020304" pitchFamily="18" charset="0"/>
              </a:rPr>
              <a:t>ҚАПАНТАЙҚЫЗЫ ШЫНАР</a:t>
            </a:r>
          </a:p>
          <a:p>
            <a:pPr algn="ctr"/>
            <a:r>
              <a:rPr lang="kk-KZ" sz="2000" dirty="0">
                <a:solidFill>
                  <a:srgbClr val="FF0000"/>
                </a:solidFill>
                <a:latin typeface="Times New Roman" panose="02020603050405020304" pitchFamily="18" charset="0"/>
                <a:cs typeface="Times New Roman" panose="02020603050405020304" pitchFamily="18" charset="0"/>
              </a:rPr>
              <a:t>Педагогика ғылымдарының докторы, Л.Н. Гумилев атындағы ЕҰУ қазақ тіл білімі кафедрасының профессоры</a:t>
            </a:r>
            <a:endParaRPr lang="ru-RU"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094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a:extLst>
              <a:ext uri="{FF2B5EF4-FFF2-40B4-BE49-F238E27FC236}">
                <a16:creationId xmlns:a16="http://schemas.microsoft.com/office/drawing/2014/main" id="{2E5420FF-6FA2-5991-82BA-8CFE89A79E95}"/>
              </a:ext>
            </a:extLst>
          </p:cNvPr>
          <p:cNvSpPr>
            <a:spLocks noGrp="1"/>
          </p:cNvSpPr>
          <p:nvPr>
            <p:ph idx="1"/>
          </p:nvPr>
        </p:nvSpPr>
        <p:spPr>
          <a:xfrm>
            <a:off x="894212" y="280145"/>
            <a:ext cx="4678680" cy="2820919"/>
          </a:xfrm>
          <a:solidFill>
            <a:schemeClr val="accent1">
              <a:lumMod val="20000"/>
              <a:lumOff val="80000"/>
            </a:schemeClr>
          </a:solidFill>
        </p:spPr>
        <p:txBody>
          <a:bodyPr>
            <a:normAutofit fontScale="92500" lnSpcReduction="20000"/>
          </a:bodyPr>
          <a:lstStyle/>
          <a:p>
            <a:pPr marL="0" indent="0" algn="just">
              <a:buNone/>
            </a:pPr>
            <a:r>
              <a:rPr lang="kk-KZ" dirty="0">
                <a:solidFill>
                  <a:srgbClr val="002060"/>
                </a:solidFill>
                <a:latin typeface="Times New Roman" panose="02020603050405020304" pitchFamily="18" charset="0"/>
                <a:cs typeface="Times New Roman" panose="02020603050405020304" pitchFamily="18" charset="0"/>
              </a:rPr>
              <a:t>«Үйретілетін </a:t>
            </a:r>
            <a:r>
              <a:rPr lang="kk-KZ" b="1" dirty="0">
                <a:solidFill>
                  <a:srgbClr val="002060"/>
                </a:solidFill>
                <a:latin typeface="Times New Roman" panose="02020603050405020304" pitchFamily="18" charset="0"/>
                <a:cs typeface="Times New Roman" panose="02020603050405020304" pitchFamily="18" charset="0"/>
              </a:rPr>
              <a:t>сөздерді топтарға бөліп берген </a:t>
            </a:r>
            <a:r>
              <a:rPr lang="kk-KZ" dirty="0">
                <a:solidFill>
                  <a:srgbClr val="002060"/>
                </a:solidFill>
                <a:latin typeface="Times New Roman" panose="02020603050405020304" pitchFamily="18" charset="0"/>
                <a:cs typeface="Times New Roman" panose="02020603050405020304" pitchFamily="18" charset="0"/>
              </a:rPr>
              <a:t>ұтымды, себебі белгілі бір тақырып бойынша топтастырылған сөздерді бір-бірімен байланыстырып, сөйлем құру қиындық тудырмайды»</a:t>
            </a:r>
          </a:p>
          <a:p>
            <a:pPr marL="0" indent="0" algn="r">
              <a:buNone/>
            </a:pPr>
            <a:r>
              <a:rPr lang="kk-KZ" b="1" dirty="0">
                <a:solidFill>
                  <a:srgbClr val="002060"/>
                </a:solidFill>
                <a:latin typeface="Times New Roman" panose="02020603050405020304" pitchFamily="18" charset="0"/>
                <a:cs typeface="Times New Roman" panose="02020603050405020304" pitchFamily="18" charset="0"/>
              </a:rPr>
              <a:t>Т.Шонанов </a:t>
            </a:r>
            <a:endParaRPr lang="ru-RU" b="1" dirty="0">
              <a:solidFill>
                <a:srgbClr val="002060"/>
              </a:solidFill>
              <a:latin typeface="Times New Roman" panose="02020603050405020304" pitchFamily="18" charset="0"/>
              <a:cs typeface="Times New Roman" panose="02020603050405020304" pitchFamily="18" charset="0"/>
            </a:endParaRPr>
          </a:p>
          <a:p>
            <a:endParaRPr lang="kk-KZ" dirty="0"/>
          </a:p>
        </p:txBody>
      </p:sp>
      <p:sp>
        <p:nvSpPr>
          <p:cNvPr id="8" name="Подзаголовок 2">
            <a:extLst>
              <a:ext uri="{FF2B5EF4-FFF2-40B4-BE49-F238E27FC236}">
                <a16:creationId xmlns:a16="http://schemas.microsoft.com/office/drawing/2014/main" id="{BECCFACC-2717-F3DA-46FF-7F5EB8B1BF6C}"/>
              </a:ext>
            </a:extLst>
          </p:cNvPr>
          <p:cNvSpPr txBox="1">
            <a:spLocks/>
          </p:cNvSpPr>
          <p:nvPr/>
        </p:nvSpPr>
        <p:spPr>
          <a:xfrm>
            <a:off x="6619110" y="298375"/>
            <a:ext cx="4678680" cy="2820919"/>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kk-KZ" sz="2600" dirty="0">
                <a:solidFill>
                  <a:srgbClr val="002060"/>
                </a:solidFill>
                <a:latin typeface="Times New Roman" panose="02020603050405020304" pitchFamily="18" charset="0"/>
                <a:cs typeface="Times New Roman" panose="02020603050405020304" pitchFamily="18" charset="0"/>
              </a:rPr>
              <a:t>«Тілдік материал сұрыпталғанда, оны тіл үйренуші индивидті </a:t>
            </a:r>
            <a:r>
              <a:rPr lang="kk-KZ" sz="2600" b="1" dirty="0">
                <a:solidFill>
                  <a:srgbClr val="002060"/>
                </a:solidFill>
                <a:latin typeface="Times New Roman" panose="02020603050405020304" pitchFamily="18" charset="0"/>
                <a:cs typeface="Times New Roman" panose="02020603050405020304" pitchFamily="18" charset="0"/>
              </a:rPr>
              <a:t>меңгеруге ұмтылатындай себеп /мотив</a:t>
            </a:r>
            <a:r>
              <a:rPr lang="kk-KZ" sz="2600" dirty="0">
                <a:solidFill>
                  <a:srgbClr val="002060"/>
                </a:solidFill>
                <a:latin typeface="Times New Roman" panose="02020603050405020304" pitchFamily="18" charset="0"/>
                <a:cs typeface="Times New Roman" panose="02020603050405020304" pitchFamily="18" charset="0"/>
              </a:rPr>
              <a:t>/ болуға тиісті»</a:t>
            </a:r>
          </a:p>
          <a:p>
            <a:pPr marL="0" indent="0" algn="r">
              <a:buNone/>
            </a:pPr>
            <a:r>
              <a:rPr lang="kk-KZ" sz="2600" b="1" dirty="0" err="1">
                <a:solidFill>
                  <a:srgbClr val="002060"/>
                </a:solidFill>
                <a:latin typeface="Times New Roman" panose="02020603050405020304" pitchFamily="18" charset="0"/>
                <a:cs typeface="Times New Roman" panose="02020603050405020304" pitchFamily="18" charset="0"/>
              </a:rPr>
              <a:t>К.Жақсылықова</a:t>
            </a:r>
            <a:endParaRPr lang="kk-KZ" sz="2600" dirty="0"/>
          </a:p>
          <a:p>
            <a:endParaRPr lang="kk-KZ" dirty="0"/>
          </a:p>
        </p:txBody>
      </p:sp>
      <p:sp>
        <p:nvSpPr>
          <p:cNvPr id="9" name="Подзаголовок 2">
            <a:extLst>
              <a:ext uri="{FF2B5EF4-FFF2-40B4-BE49-F238E27FC236}">
                <a16:creationId xmlns:a16="http://schemas.microsoft.com/office/drawing/2014/main" id="{16F61032-0567-29D7-107A-8978D64B9046}"/>
              </a:ext>
            </a:extLst>
          </p:cNvPr>
          <p:cNvSpPr txBox="1">
            <a:spLocks/>
          </p:cNvSpPr>
          <p:nvPr/>
        </p:nvSpPr>
        <p:spPr>
          <a:xfrm>
            <a:off x="1389396" y="3685091"/>
            <a:ext cx="9413208" cy="2820919"/>
          </a:xfrm>
          <a:prstGeom prst="rect">
            <a:avLst/>
          </a:prstGeom>
          <a:solidFill>
            <a:schemeClr val="accent2">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k-KZ" sz="2600" dirty="0">
                <a:solidFill>
                  <a:srgbClr val="002060"/>
                </a:solidFill>
                <a:latin typeface="Times New Roman" panose="02020603050405020304" pitchFamily="18" charset="0"/>
                <a:cs typeface="Times New Roman" panose="02020603050405020304" pitchFamily="18" charset="0"/>
              </a:rPr>
              <a:t>«Егер тілдік материалдар </a:t>
            </a:r>
          </a:p>
          <a:p>
            <a:pPr marL="0" indent="0" algn="ctr">
              <a:buNone/>
            </a:pPr>
            <a:r>
              <a:rPr lang="kk-KZ" sz="2600" b="1" dirty="0">
                <a:solidFill>
                  <a:srgbClr val="002060"/>
                </a:solidFill>
                <a:latin typeface="Times New Roman" panose="02020603050405020304" pitchFamily="18" charset="0"/>
                <a:cs typeface="Times New Roman" panose="02020603050405020304" pitchFamily="18" charset="0"/>
              </a:rPr>
              <a:t>АДАМҒА, ҚОҒАМҒА, ТАБИҒАТҚА, ҚОРШАҒАН ОРТАҒА </a:t>
            </a:r>
          </a:p>
          <a:p>
            <a:pPr marL="0" indent="0" algn="ctr">
              <a:buNone/>
            </a:pPr>
            <a:r>
              <a:rPr lang="kk-KZ" sz="2600" dirty="0">
                <a:solidFill>
                  <a:srgbClr val="002060"/>
                </a:solidFill>
                <a:latin typeface="Times New Roman" panose="02020603050405020304" pitchFamily="18" charset="0"/>
                <a:cs typeface="Times New Roman" panose="02020603050405020304" pitchFamily="18" charset="0"/>
              </a:rPr>
              <a:t>қатысты болса, тіл үйренушінің ой-өрісін дамытып, білім деңгейін көтеруіне, тілді тезірек игеруіне үлкен септігін тигізері сөзсіз» </a:t>
            </a:r>
          </a:p>
          <a:p>
            <a:pPr marL="0" indent="0" algn="ctr">
              <a:buNone/>
            </a:pPr>
            <a:r>
              <a:rPr lang="kk-KZ" sz="2600" b="1" dirty="0" err="1">
                <a:solidFill>
                  <a:srgbClr val="002060"/>
                </a:solidFill>
                <a:latin typeface="Times New Roman" panose="02020603050405020304" pitchFamily="18" charset="0"/>
                <a:cs typeface="Times New Roman" panose="02020603050405020304" pitchFamily="18" charset="0"/>
              </a:rPr>
              <a:t>Т.Аяпова</a:t>
            </a:r>
            <a:r>
              <a:rPr lang="kk-KZ" sz="2600" b="1" dirty="0">
                <a:solidFill>
                  <a:srgbClr val="002060"/>
                </a:solidFill>
                <a:latin typeface="Times New Roman" panose="02020603050405020304" pitchFamily="18" charset="0"/>
                <a:cs typeface="Times New Roman" panose="02020603050405020304" pitchFamily="18" charset="0"/>
              </a:rPr>
              <a:t> </a:t>
            </a:r>
          </a:p>
          <a:p>
            <a:endParaRPr lang="kk-KZ" dirty="0"/>
          </a:p>
          <a:p>
            <a:endParaRPr lang="kk-KZ" dirty="0"/>
          </a:p>
          <a:p>
            <a:endParaRPr lang="kk-KZ" dirty="0"/>
          </a:p>
        </p:txBody>
      </p:sp>
    </p:spTree>
    <p:extLst>
      <p:ext uri="{BB962C8B-B14F-4D97-AF65-F5344CB8AC3E}">
        <p14:creationId xmlns:p14="http://schemas.microsoft.com/office/powerpoint/2010/main" val="93435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C3501AC7-ECBC-4D8B-9B42-88C71835F5E8}"/>
              </a:ext>
            </a:extLst>
          </p:cNvPr>
          <p:cNvSpPr>
            <a:spLocks noGrp="1"/>
          </p:cNvSpPr>
          <p:nvPr>
            <p:ph type="subTitle" idx="1"/>
          </p:nvPr>
        </p:nvSpPr>
        <p:spPr>
          <a:xfrm rot="20887329">
            <a:off x="842285" y="931669"/>
            <a:ext cx="4774864" cy="4994661"/>
          </a:xfrm>
          <a:solidFill>
            <a:schemeClr val="accent5">
              <a:lumMod val="20000"/>
              <a:lumOff val="80000"/>
            </a:schemeClr>
          </a:solidFill>
        </p:spPr>
        <p:txBody>
          <a:bodyPr>
            <a:noAutofit/>
          </a:bodyPr>
          <a:lstStyle/>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a:t>
            </a:r>
            <a:r>
              <a:rPr lang="kk-KZ" sz="2000" b="1" dirty="0">
                <a:solidFill>
                  <a:srgbClr val="002060"/>
                </a:solidFill>
                <a:latin typeface="Times New Roman" panose="02020603050405020304" pitchFamily="18" charset="0"/>
                <a:cs typeface="Times New Roman" panose="02020603050405020304" pitchFamily="18" charset="0"/>
              </a:rPr>
              <a:t>Лексикалық материалдарды сұрыптау ұстанымдары: </a:t>
            </a:r>
            <a:endParaRPr lang="kk-KZ" sz="1600" b="1" dirty="0">
              <a:solidFill>
                <a:srgbClr val="002060"/>
              </a:solidFill>
            </a:endParaRP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1) Сөздің қолданылу жиілігі.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2) Сөздің жеңіл-қиындығы.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3) Сөздің тілдің дыбыстық ерекшелігін қамтуы.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4) Сөздің тақырып қажетіне сәйкестігі.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5) Сөздің тіркесу қабілеті.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6) Сөздің синонимдік қасиеті.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7) Сөздің сөз жасамдық қабілеті.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8) Екі тілге ортақ сөздерді санатқа кіргізбеу.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9) Сөздің оқушының психофизиологиялық ерекшеліктеріне сәйкестігі».</a:t>
            </a:r>
          </a:p>
          <a:p>
            <a:pPr>
              <a:lnSpc>
                <a:spcPct val="100000"/>
              </a:lnSpc>
              <a:spcBef>
                <a:spcPts val="0"/>
              </a:spcBef>
            </a:pPr>
            <a:r>
              <a:rPr lang="kk-KZ" sz="2000" b="1" dirty="0" err="1">
                <a:solidFill>
                  <a:srgbClr val="002060"/>
                </a:solidFill>
                <a:latin typeface="Times New Roman" panose="02020603050405020304" pitchFamily="18" charset="0"/>
                <a:cs typeface="Times New Roman" panose="02020603050405020304" pitchFamily="18" charset="0"/>
              </a:rPr>
              <a:t>К.Жақсылықова</a:t>
            </a:r>
            <a:r>
              <a:rPr lang="kk-KZ" sz="2000" b="1" dirty="0">
                <a:solidFill>
                  <a:srgbClr val="002060"/>
                </a:solidFill>
                <a:latin typeface="Times New Roman" panose="02020603050405020304" pitchFamily="18" charset="0"/>
                <a:cs typeface="Times New Roman" panose="02020603050405020304" pitchFamily="18" charset="0"/>
              </a:rPr>
              <a:t> </a:t>
            </a:r>
            <a:endParaRPr lang="kk-KZ" sz="2000" dirty="0">
              <a:solidFill>
                <a:srgbClr val="002060"/>
              </a:solidFill>
              <a:latin typeface="Times New Roman" panose="02020603050405020304" pitchFamily="18" charset="0"/>
              <a:cs typeface="Times New Roman" panose="02020603050405020304" pitchFamily="18" charset="0"/>
            </a:endParaRPr>
          </a:p>
        </p:txBody>
      </p:sp>
      <p:sp>
        <p:nvSpPr>
          <p:cNvPr id="2" name="Подзаголовок 2">
            <a:extLst>
              <a:ext uri="{FF2B5EF4-FFF2-40B4-BE49-F238E27FC236}">
                <a16:creationId xmlns:a16="http://schemas.microsoft.com/office/drawing/2014/main" id="{4BFBF519-3DD3-364B-2659-485AFBBE419E}"/>
              </a:ext>
            </a:extLst>
          </p:cNvPr>
          <p:cNvSpPr txBox="1">
            <a:spLocks/>
          </p:cNvSpPr>
          <p:nvPr/>
        </p:nvSpPr>
        <p:spPr>
          <a:xfrm rot="579038">
            <a:off x="7136320" y="567353"/>
            <a:ext cx="4472277" cy="2811517"/>
          </a:xfrm>
          <a:prstGeom prst="rect">
            <a:avLst/>
          </a:prstGeom>
          <a:solidFill>
            <a:schemeClr val="accent5">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kk-KZ" sz="2000" b="1" dirty="0" err="1">
                <a:solidFill>
                  <a:srgbClr val="002060"/>
                </a:solidFill>
                <a:latin typeface="Times New Roman" panose="02020603050405020304" pitchFamily="18" charset="0"/>
                <a:cs typeface="Times New Roman" panose="02020603050405020304" pitchFamily="18" charset="0"/>
              </a:rPr>
              <a:t>Ф.Оразбаева</a:t>
            </a:r>
            <a:r>
              <a:rPr lang="kk-KZ" sz="2000" b="1" dirty="0">
                <a:solidFill>
                  <a:srgbClr val="002060"/>
                </a:solidFill>
                <a:latin typeface="Times New Roman" panose="02020603050405020304" pitchFamily="18" charset="0"/>
                <a:cs typeface="Times New Roman" panose="02020603050405020304" pitchFamily="18" charset="0"/>
              </a:rPr>
              <a:t>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қазақ тілінің активті және пассивті сөздік қорын:</a:t>
            </a:r>
          </a:p>
          <a:p>
            <a:pPr marL="457200" indent="-457200">
              <a:lnSpc>
                <a:spcPct val="100000"/>
              </a:lnSpc>
              <a:spcBef>
                <a:spcPts val="0"/>
              </a:spcBef>
              <a:buAutoNum type="arabicPeriod"/>
            </a:pPr>
            <a:r>
              <a:rPr lang="kk-KZ" sz="2000" dirty="0">
                <a:solidFill>
                  <a:srgbClr val="002060"/>
                </a:solidFill>
                <a:latin typeface="Times New Roman" panose="02020603050405020304" pitchFamily="18" charset="0"/>
                <a:cs typeface="Times New Roman" panose="02020603050405020304" pitchFamily="18" charset="0"/>
              </a:rPr>
              <a:t>интуициялық,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2.статистикалық,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3.әдістемелік,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4.лингвистикалық </a:t>
            </a:r>
          </a:p>
          <a:p>
            <a:pPr>
              <a:lnSpc>
                <a:spcPct val="100000"/>
              </a:lnSpc>
              <a:spcBef>
                <a:spcPts val="0"/>
              </a:spcBef>
            </a:pPr>
            <a:r>
              <a:rPr lang="kk-KZ" sz="2000" b="1" dirty="0">
                <a:solidFill>
                  <a:srgbClr val="002060"/>
                </a:solidFill>
                <a:latin typeface="Times New Roman" panose="02020603050405020304" pitchFamily="18" charset="0"/>
                <a:cs typeface="Times New Roman" panose="02020603050405020304" pitchFamily="18" charset="0"/>
              </a:rPr>
              <a:t>ұстанымдарға сай іріктеу </a:t>
            </a:r>
            <a:r>
              <a:rPr lang="kk-KZ" sz="2000" dirty="0">
                <a:solidFill>
                  <a:srgbClr val="002060"/>
                </a:solidFill>
                <a:latin typeface="Times New Roman" panose="02020603050405020304" pitchFamily="18" charset="0"/>
                <a:cs typeface="Times New Roman" panose="02020603050405020304" pitchFamily="18" charset="0"/>
              </a:rPr>
              <a:t>қажет.</a:t>
            </a:r>
          </a:p>
        </p:txBody>
      </p:sp>
      <p:sp>
        <p:nvSpPr>
          <p:cNvPr id="6" name="Подзаголовок 2">
            <a:extLst>
              <a:ext uri="{FF2B5EF4-FFF2-40B4-BE49-F238E27FC236}">
                <a16:creationId xmlns:a16="http://schemas.microsoft.com/office/drawing/2014/main" id="{E2AF8915-5E3B-E5CA-C12C-B0249EBED0B6}"/>
              </a:ext>
            </a:extLst>
          </p:cNvPr>
          <p:cNvSpPr txBox="1">
            <a:spLocks/>
          </p:cNvSpPr>
          <p:nvPr/>
        </p:nvSpPr>
        <p:spPr>
          <a:xfrm>
            <a:off x="6481505" y="4298654"/>
            <a:ext cx="5331108" cy="2065601"/>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Қазақ тілін оқытуда лексикалық бірліктерді </a:t>
            </a:r>
          </a:p>
          <a:p>
            <a:pPr>
              <a:lnSpc>
                <a:spcPct val="100000"/>
              </a:lnSpc>
              <a:spcBef>
                <a:spcPts val="0"/>
              </a:spcBef>
            </a:pPr>
            <a:r>
              <a:rPr lang="kk-KZ" sz="2000" b="1" dirty="0">
                <a:solidFill>
                  <a:srgbClr val="002060"/>
                </a:solidFill>
                <a:latin typeface="Times New Roman" panose="02020603050405020304" pitchFamily="18" charset="0"/>
                <a:cs typeface="Times New Roman" panose="02020603050405020304" pitchFamily="18" charset="0"/>
              </a:rPr>
              <a:t>мәтін аясында, </a:t>
            </a:r>
          </a:p>
          <a:p>
            <a:pPr>
              <a:lnSpc>
                <a:spcPct val="100000"/>
              </a:lnSpc>
              <a:spcBef>
                <a:spcPts val="0"/>
              </a:spcBef>
            </a:pPr>
            <a:r>
              <a:rPr lang="kk-KZ" sz="2000" b="1" dirty="0">
                <a:solidFill>
                  <a:srgbClr val="002060"/>
                </a:solidFill>
                <a:latin typeface="Times New Roman" panose="02020603050405020304" pitchFamily="18" charset="0"/>
                <a:cs typeface="Times New Roman" panose="02020603050405020304" pitchFamily="18" charset="0"/>
              </a:rPr>
              <a:t>тақырыптық-модульдік негізде іріктеу</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1.Жағдаяттық; 2.Тұлғалық бағдарлы оқыту; </a:t>
            </a:r>
          </a:p>
          <a:p>
            <a:pPr>
              <a:lnSpc>
                <a:spcPct val="100000"/>
              </a:lnSpc>
              <a:spcBef>
                <a:spcPts val="0"/>
              </a:spcBef>
            </a:pPr>
            <a:r>
              <a:rPr lang="kk-KZ" sz="2000" dirty="0">
                <a:solidFill>
                  <a:srgbClr val="002060"/>
                </a:solidFill>
                <a:latin typeface="Times New Roman" panose="02020603050405020304" pitchFamily="18" charset="0"/>
                <a:cs typeface="Times New Roman" panose="02020603050405020304" pitchFamily="18" charset="0"/>
              </a:rPr>
              <a:t>3. </a:t>
            </a:r>
            <a:r>
              <a:rPr lang="kk-KZ" sz="2000" dirty="0" err="1">
                <a:solidFill>
                  <a:srgbClr val="002060"/>
                </a:solidFill>
                <a:latin typeface="Times New Roman" panose="02020603050405020304" pitchFamily="18" charset="0"/>
                <a:cs typeface="Times New Roman" panose="02020603050405020304" pitchFamily="18" charset="0"/>
              </a:rPr>
              <a:t>Қатысымдық</a:t>
            </a:r>
            <a:r>
              <a:rPr lang="kk-KZ" sz="2000" dirty="0">
                <a:solidFill>
                  <a:srgbClr val="002060"/>
                </a:solidFill>
                <a:latin typeface="Times New Roman" panose="02020603050405020304" pitchFamily="18" charset="0"/>
                <a:cs typeface="Times New Roman" panose="02020603050405020304" pitchFamily="18" charset="0"/>
              </a:rPr>
              <a:t>-функционалдық; 4.Танымдық ұстанымдарға сәйкес жүзеге асырылады.     </a:t>
            </a:r>
          </a:p>
          <a:p>
            <a:endParaRPr lang="kk-KZ" dirty="0"/>
          </a:p>
        </p:txBody>
      </p:sp>
    </p:spTree>
    <p:extLst>
      <p:ext uri="{BB962C8B-B14F-4D97-AF65-F5344CB8AC3E}">
        <p14:creationId xmlns:p14="http://schemas.microsoft.com/office/powerpoint/2010/main" val="2246049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C3501AC7-ECBC-4D8B-9B42-88C71835F5E8}"/>
              </a:ext>
            </a:extLst>
          </p:cNvPr>
          <p:cNvSpPr>
            <a:spLocks noGrp="1"/>
          </p:cNvSpPr>
          <p:nvPr>
            <p:ph type="subTitle" idx="1"/>
          </p:nvPr>
        </p:nvSpPr>
        <p:spPr>
          <a:xfrm>
            <a:off x="1387365" y="1500010"/>
            <a:ext cx="3485260" cy="4161754"/>
          </a:xfrm>
          <a:solidFill>
            <a:schemeClr val="accent5">
              <a:lumMod val="20000"/>
              <a:lumOff val="80000"/>
            </a:schemeClr>
          </a:solidFill>
        </p:spPr>
        <p:txBody>
          <a:bodyPr>
            <a:noAutofit/>
          </a:bodyPr>
          <a:lstStyle/>
          <a:p>
            <a:r>
              <a:rPr lang="kk-KZ" sz="2000" b="1" dirty="0">
                <a:solidFill>
                  <a:srgbClr val="FF0000"/>
                </a:solidFill>
                <a:latin typeface="Times New Roman" panose="02020603050405020304" pitchFamily="18" charset="0"/>
                <a:cs typeface="Times New Roman" panose="02020603050405020304" pitchFamily="18" charset="0"/>
              </a:rPr>
              <a:t>1. Жағдаяттық ұстаным</a:t>
            </a:r>
            <a:r>
              <a:rPr lang="kk-KZ" sz="2000" dirty="0">
                <a:solidFill>
                  <a:srgbClr val="FF0000"/>
                </a:solidFill>
                <a:latin typeface="Times New Roman" panose="02020603050405020304" pitchFamily="18" charset="0"/>
                <a:cs typeface="Times New Roman" panose="02020603050405020304" pitchFamily="18" charset="0"/>
              </a:rPr>
              <a:t> </a:t>
            </a:r>
          </a:p>
          <a:p>
            <a:pPr marL="457200" indent="-457200">
              <a:buAutoNum type="arabicPeriod"/>
            </a:pPr>
            <a:endParaRPr lang="kk-KZ" sz="2000" dirty="0">
              <a:solidFill>
                <a:srgbClr val="002060"/>
              </a:solidFill>
              <a:latin typeface="Times New Roman" panose="02020603050405020304" pitchFamily="18" charset="0"/>
              <a:cs typeface="Times New Roman" panose="02020603050405020304" pitchFamily="18" charset="0"/>
            </a:endParaRPr>
          </a:p>
          <a:p>
            <a:r>
              <a:rPr lang="kk-KZ" sz="2000" dirty="0">
                <a:solidFill>
                  <a:srgbClr val="002060"/>
                </a:solidFill>
                <a:latin typeface="Times New Roman" panose="02020603050405020304" pitchFamily="18" charset="0"/>
                <a:cs typeface="Times New Roman" panose="02020603050405020304" pitchFamily="18" charset="0"/>
              </a:rPr>
              <a:t>«Қазақ тілін деңгейлік оқытудың негізгі ұстанымы – тілдік материалдарды кәдімгі </a:t>
            </a:r>
            <a:r>
              <a:rPr lang="kk-KZ" sz="2000" b="1" dirty="0">
                <a:solidFill>
                  <a:srgbClr val="002060"/>
                </a:solidFill>
                <a:latin typeface="Times New Roman" panose="02020603050405020304" pitchFamily="18" charset="0"/>
                <a:cs typeface="Times New Roman" panose="02020603050405020304" pitchFamily="18" charset="0"/>
              </a:rPr>
              <a:t>өмір шындығындағы </a:t>
            </a:r>
            <a:r>
              <a:rPr lang="kk-KZ" sz="2000" dirty="0">
                <a:solidFill>
                  <a:srgbClr val="002060"/>
                </a:solidFill>
                <a:latin typeface="Times New Roman" panose="02020603050405020304" pitchFamily="18" charset="0"/>
                <a:cs typeface="Times New Roman" panose="02020603050405020304" pitchFamily="18" charset="0"/>
              </a:rPr>
              <a:t>жағдайлардың негізінде ұйымдастырып, </a:t>
            </a:r>
            <a:r>
              <a:rPr lang="kk-KZ" sz="2000" b="1" dirty="0">
                <a:solidFill>
                  <a:srgbClr val="002060"/>
                </a:solidFill>
                <a:latin typeface="Times New Roman" panose="02020603050405020304" pitchFamily="18" charset="0"/>
                <a:cs typeface="Times New Roman" panose="02020603050405020304" pitchFamily="18" charset="0"/>
              </a:rPr>
              <a:t>сөйлеу жағдаятында</a:t>
            </a:r>
            <a:r>
              <a:rPr lang="kk-KZ" sz="2000" dirty="0">
                <a:solidFill>
                  <a:srgbClr val="002060"/>
                </a:solidFill>
                <a:latin typeface="Times New Roman" panose="02020603050405020304" pitchFamily="18" charset="0"/>
                <a:cs typeface="Times New Roman" panose="02020603050405020304" pitchFamily="18" charset="0"/>
              </a:rPr>
              <a:t> қолдану»</a:t>
            </a:r>
          </a:p>
          <a:p>
            <a:r>
              <a:rPr lang="kk-KZ" sz="2000" dirty="0">
                <a:solidFill>
                  <a:srgbClr val="002060"/>
                </a:solidFill>
                <a:latin typeface="Times New Roman" panose="02020603050405020304" pitchFamily="18" charset="0"/>
                <a:cs typeface="Times New Roman" panose="02020603050405020304" pitchFamily="18" charset="0"/>
              </a:rPr>
              <a:t>Қ. Қадашева</a:t>
            </a:r>
          </a:p>
          <a:p>
            <a:endParaRPr lang="kk-KZ" sz="2000" dirty="0">
              <a:solidFill>
                <a:srgbClr val="002060"/>
              </a:solidFill>
              <a:latin typeface="Times New Roman" panose="02020603050405020304" pitchFamily="18" charset="0"/>
              <a:cs typeface="Times New Roman" panose="02020603050405020304" pitchFamily="18" charset="0"/>
            </a:endParaRPr>
          </a:p>
        </p:txBody>
      </p:sp>
      <p:sp>
        <p:nvSpPr>
          <p:cNvPr id="2" name="Подзаголовок 2">
            <a:extLst>
              <a:ext uri="{FF2B5EF4-FFF2-40B4-BE49-F238E27FC236}">
                <a16:creationId xmlns:a16="http://schemas.microsoft.com/office/drawing/2014/main" id="{60E7A23E-8FA0-57B9-D8C3-4C40BEB27A72}"/>
              </a:ext>
            </a:extLst>
          </p:cNvPr>
          <p:cNvSpPr txBox="1">
            <a:spLocks/>
          </p:cNvSpPr>
          <p:nvPr/>
        </p:nvSpPr>
        <p:spPr>
          <a:xfrm>
            <a:off x="6096000" y="1500009"/>
            <a:ext cx="5570483" cy="4270169"/>
          </a:xfrm>
          <a:prstGeom prst="rect">
            <a:avLst/>
          </a:prstGeom>
          <a:solidFill>
            <a:schemeClr val="accent5">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kk-KZ" sz="2000" b="1" dirty="0">
                <a:solidFill>
                  <a:srgbClr val="FF0000"/>
                </a:solidFill>
                <a:latin typeface="Times New Roman" panose="02020603050405020304" pitchFamily="18" charset="0"/>
                <a:cs typeface="Times New Roman" panose="02020603050405020304" pitchFamily="18" charset="0"/>
              </a:rPr>
              <a:t>2. Тұлғалық бағдарлы оқыту ұстанымы </a:t>
            </a:r>
          </a:p>
          <a:p>
            <a:endParaRPr lang="kk-KZ" sz="2000" b="1" dirty="0">
              <a:solidFill>
                <a:srgbClr val="002060"/>
              </a:solidFill>
              <a:latin typeface="Times New Roman" panose="02020603050405020304" pitchFamily="18" charset="0"/>
              <a:cs typeface="Times New Roman" panose="02020603050405020304" pitchFamily="18" charset="0"/>
            </a:endParaRPr>
          </a:p>
          <a:p>
            <a:r>
              <a:rPr lang="kk-KZ" sz="2000" dirty="0">
                <a:solidFill>
                  <a:srgbClr val="002060"/>
                </a:solidFill>
                <a:latin typeface="Times New Roman" panose="02020603050405020304" pitchFamily="18" charset="0"/>
                <a:cs typeface="Times New Roman" panose="02020603050405020304" pitchFamily="18" charset="0"/>
              </a:rPr>
              <a:t>“Жаңадан тілі шығып келе жатқан сәби өз ойын жеткізу үшін сөйлемді толық айтып жатпайды, сөйлемнің ішінен ең маңызды, айтар ойын жеткізетін сөзді не тіркесті ғана айтады. Сондай-ақ, адам өз ана тілінен бөтен, әсіресе, генеологиялық жағынан басқа тілді үйренгенде, ең алдымен </a:t>
            </a:r>
            <a:r>
              <a:rPr lang="kk-KZ" sz="2000" b="1" dirty="0">
                <a:solidFill>
                  <a:srgbClr val="002060"/>
                </a:solidFill>
                <a:latin typeface="Times New Roman" panose="02020603050405020304" pitchFamily="18" charset="0"/>
                <a:cs typeface="Times New Roman" panose="02020603050405020304" pitchFamily="18" charset="0"/>
              </a:rPr>
              <a:t>күнделікті тіршілікке қажет тіркестер мен сөздерді </a:t>
            </a:r>
            <a:r>
              <a:rPr lang="kk-KZ" sz="2000" dirty="0">
                <a:solidFill>
                  <a:srgbClr val="002060"/>
                </a:solidFill>
                <a:latin typeface="Times New Roman" panose="02020603050405020304" pitchFamily="18" charset="0"/>
                <a:cs typeface="Times New Roman" panose="02020603050405020304" pitchFamily="18" charset="0"/>
              </a:rPr>
              <a:t>жаттауға тырысады” </a:t>
            </a:r>
          </a:p>
          <a:p>
            <a:r>
              <a:rPr lang="kk-KZ" sz="2000" dirty="0">
                <a:solidFill>
                  <a:srgbClr val="002060"/>
                </a:solidFill>
                <a:latin typeface="Times New Roman" panose="02020603050405020304" pitchFamily="18" charset="0"/>
                <a:cs typeface="Times New Roman" panose="02020603050405020304" pitchFamily="18" charset="0"/>
              </a:rPr>
              <a:t>Оразбаева </a:t>
            </a:r>
            <a:r>
              <a:rPr lang="kk-KZ" sz="2000" dirty="0" err="1">
                <a:solidFill>
                  <a:srgbClr val="002060"/>
                </a:solidFill>
                <a:latin typeface="Times New Roman" panose="02020603050405020304" pitchFamily="18" charset="0"/>
                <a:cs typeface="Times New Roman" panose="02020603050405020304" pitchFamily="18" charset="0"/>
              </a:rPr>
              <a:t>Ф</a:t>
            </a:r>
            <a:r>
              <a:rPr lang="kk-KZ" sz="2000" dirty="0">
                <a:solidFill>
                  <a:srgbClr val="002060"/>
                </a:solidFill>
                <a:latin typeface="Times New Roman" panose="02020603050405020304" pitchFamily="18" charset="0"/>
                <a:cs typeface="Times New Roman" panose="02020603050405020304" pitchFamily="18" charset="0"/>
              </a:rPr>
              <a:t>. </a:t>
            </a:r>
          </a:p>
          <a:p>
            <a:endParaRPr lang="kk-KZ" sz="2000" dirty="0">
              <a:solidFill>
                <a:srgbClr val="002060"/>
              </a:solidFill>
              <a:latin typeface="Times New Roman" panose="02020603050405020304" pitchFamily="18" charset="0"/>
              <a:cs typeface="Times New Roman" panose="02020603050405020304" pitchFamily="18" charset="0"/>
            </a:endParaRPr>
          </a:p>
          <a:p>
            <a:endParaRPr lang="kk-KZ" sz="2000" dirty="0">
              <a:solidFill>
                <a:srgbClr val="002060"/>
              </a:solidFill>
              <a:latin typeface="Times New Roman" panose="02020603050405020304" pitchFamily="18" charset="0"/>
              <a:cs typeface="Times New Roman" panose="02020603050405020304" pitchFamily="18" charset="0"/>
            </a:endParaRPr>
          </a:p>
          <a:p>
            <a:endParaRPr lang="kk-KZ"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464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C3501AC7-ECBC-4D8B-9B42-88C71835F5E8}"/>
              </a:ext>
            </a:extLst>
          </p:cNvPr>
          <p:cNvSpPr>
            <a:spLocks noGrp="1"/>
          </p:cNvSpPr>
          <p:nvPr>
            <p:ph type="subTitle" idx="1"/>
          </p:nvPr>
        </p:nvSpPr>
        <p:spPr>
          <a:xfrm>
            <a:off x="1056228" y="1816977"/>
            <a:ext cx="5039772" cy="3566948"/>
          </a:xfrm>
          <a:solidFill>
            <a:schemeClr val="accent5">
              <a:lumMod val="20000"/>
              <a:lumOff val="80000"/>
            </a:schemeClr>
          </a:solidFill>
        </p:spPr>
        <p:txBody>
          <a:bodyPr>
            <a:normAutofit lnSpcReduction="10000"/>
          </a:bodyPr>
          <a:lstStyle/>
          <a:p>
            <a:r>
              <a:rPr lang="kk-KZ" dirty="0">
                <a:solidFill>
                  <a:srgbClr val="002060"/>
                </a:solidFill>
                <a:latin typeface="Times New Roman" panose="02020603050405020304" pitchFamily="18" charset="0"/>
                <a:cs typeface="Times New Roman" panose="02020603050405020304" pitchFamily="18" charset="0"/>
              </a:rPr>
              <a:t>“...Сөз жеке тұрғанда, лексикалық тұлға ретінде </a:t>
            </a:r>
            <a:r>
              <a:rPr lang="kk-KZ" b="1" dirty="0">
                <a:solidFill>
                  <a:srgbClr val="002060"/>
                </a:solidFill>
                <a:latin typeface="Times New Roman" panose="02020603050405020304" pitchFamily="18" charset="0"/>
                <a:cs typeface="Times New Roman" panose="02020603050405020304" pitchFamily="18" charset="0"/>
              </a:rPr>
              <a:t>атаулы қызмет </a:t>
            </a:r>
            <a:r>
              <a:rPr lang="kk-KZ" dirty="0">
                <a:solidFill>
                  <a:srgbClr val="002060"/>
                </a:solidFill>
                <a:latin typeface="Times New Roman" panose="02020603050405020304" pitchFamily="18" charset="0"/>
                <a:cs typeface="Times New Roman" panose="02020603050405020304" pitchFamily="18" charset="0"/>
              </a:rPr>
              <a:t>атқарса, басқа сөздермен байланысқа түсіп, ойды жеткізу арқылы </a:t>
            </a:r>
            <a:r>
              <a:rPr lang="kk-KZ" b="1" dirty="0">
                <a:solidFill>
                  <a:srgbClr val="002060"/>
                </a:solidFill>
                <a:latin typeface="Times New Roman" panose="02020603050405020304" pitchFamily="18" charset="0"/>
                <a:cs typeface="Times New Roman" panose="02020603050405020304" pitchFamily="18" charset="0"/>
              </a:rPr>
              <a:t>қатысымдық қызмет</a:t>
            </a:r>
            <a:r>
              <a:rPr lang="kk-KZ" dirty="0">
                <a:solidFill>
                  <a:srgbClr val="002060"/>
                </a:solidFill>
                <a:latin typeface="Times New Roman" panose="02020603050405020304" pitchFamily="18" charset="0"/>
                <a:cs typeface="Times New Roman" panose="02020603050405020304" pitchFamily="18" charset="0"/>
              </a:rPr>
              <a:t> атқарады. Айтылымда қолданылатын кез келген лексикалық тұлғаның, яғни сөйлесімдік бірліктің ең негізгі маңызды ерекшелігі – оның функционалдығы. </a:t>
            </a:r>
          </a:p>
          <a:p>
            <a:r>
              <a:rPr lang="kk-KZ" dirty="0" err="1">
                <a:solidFill>
                  <a:srgbClr val="FF0000"/>
                </a:solidFill>
                <a:latin typeface="Times New Roman" panose="02020603050405020304" pitchFamily="18" charset="0"/>
                <a:cs typeface="Times New Roman" panose="02020603050405020304" pitchFamily="18" charset="0"/>
              </a:rPr>
              <a:t>Ф.Оразбаева</a:t>
            </a:r>
            <a:r>
              <a:rPr lang="kk-KZ" dirty="0">
                <a:solidFill>
                  <a:srgbClr val="FF0000"/>
                </a:solidFill>
                <a:latin typeface="Times New Roman" panose="02020603050405020304" pitchFamily="18" charset="0"/>
                <a:cs typeface="Times New Roman" panose="02020603050405020304" pitchFamily="18" charset="0"/>
              </a:rPr>
              <a:t> </a:t>
            </a:r>
          </a:p>
          <a:p>
            <a:endParaRPr lang="kk-KZ" dirty="0">
              <a:latin typeface="Times New Roman" panose="02020603050405020304" pitchFamily="18" charset="0"/>
              <a:cs typeface="Times New Roman" panose="02020603050405020304" pitchFamily="18" charset="0"/>
            </a:endParaRPr>
          </a:p>
          <a:p>
            <a:endParaRPr lang="kk-KZ" dirty="0">
              <a:latin typeface="Times New Roman" panose="02020603050405020304" pitchFamily="18" charset="0"/>
              <a:cs typeface="Times New Roman" panose="02020603050405020304" pitchFamily="18" charset="0"/>
            </a:endParaRPr>
          </a:p>
        </p:txBody>
      </p:sp>
      <p:sp>
        <p:nvSpPr>
          <p:cNvPr id="2" name="Подзаголовок 2">
            <a:extLst>
              <a:ext uri="{FF2B5EF4-FFF2-40B4-BE49-F238E27FC236}">
                <a16:creationId xmlns:a16="http://schemas.microsoft.com/office/drawing/2014/main" id="{AC7FA735-D554-2279-D0A4-AFED2FD157D9}"/>
              </a:ext>
            </a:extLst>
          </p:cNvPr>
          <p:cNvSpPr txBox="1">
            <a:spLocks/>
          </p:cNvSpPr>
          <p:nvPr/>
        </p:nvSpPr>
        <p:spPr>
          <a:xfrm>
            <a:off x="7280715" y="1845131"/>
            <a:ext cx="3855057" cy="3566948"/>
          </a:xfrm>
          <a:prstGeom prst="rect">
            <a:avLst/>
          </a:prstGeom>
          <a:solidFill>
            <a:schemeClr val="accent5">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kk-KZ" dirty="0">
              <a:solidFill>
                <a:srgbClr val="002060"/>
              </a:solidFill>
              <a:latin typeface="Times New Roman" panose="02020603050405020304" pitchFamily="18" charset="0"/>
              <a:cs typeface="Times New Roman" panose="02020603050405020304" pitchFamily="18" charset="0"/>
            </a:endParaRPr>
          </a:p>
          <a:p>
            <a:r>
              <a:rPr lang="kk-KZ" dirty="0">
                <a:solidFill>
                  <a:srgbClr val="002060"/>
                </a:solidFill>
                <a:latin typeface="Times New Roman" panose="02020603050405020304" pitchFamily="18" charset="0"/>
                <a:cs typeface="Times New Roman" panose="02020603050405020304" pitchFamily="18" charset="0"/>
              </a:rPr>
              <a:t>“</a:t>
            </a:r>
            <a:r>
              <a:rPr lang="kk-KZ" dirty="0" err="1">
                <a:solidFill>
                  <a:srgbClr val="002060"/>
                </a:solidFill>
                <a:latin typeface="Times New Roman" panose="02020603050405020304" pitchFamily="18" charset="0"/>
                <a:cs typeface="Times New Roman" panose="02020603050405020304" pitchFamily="18" charset="0"/>
              </a:rPr>
              <a:t>Коммуникативті</a:t>
            </a:r>
            <a:r>
              <a:rPr lang="kk-KZ" dirty="0">
                <a:solidFill>
                  <a:srgbClr val="002060"/>
                </a:solidFill>
                <a:latin typeface="Times New Roman" panose="02020603050405020304" pitchFamily="18" charset="0"/>
                <a:cs typeface="Times New Roman" panose="02020603050405020304" pitchFamily="18" charset="0"/>
              </a:rPr>
              <a:t>-функционалды принцип оқытудың </a:t>
            </a:r>
            <a:r>
              <a:rPr lang="kk-KZ" b="1" dirty="0">
                <a:solidFill>
                  <a:srgbClr val="002060"/>
                </a:solidFill>
                <a:latin typeface="Times New Roman" panose="02020603050405020304" pitchFamily="18" charset="0"/>
                <a:cs typeface="Times New Roman" panose="02020603050405020304" pitchFamily="18" charset="0"/>
              </a:rPr>
              <a:t>барлық деңгейінде басшылыққа </a:t>
            </a:r>
            <a:r>
              <a:rPr lang="kk-KZ" dirty="0">
                <a:solidFill>
                  <a:srgbClr val="002060"/>
                </a:solidFill>
                <a:latin typeface="Times New Roman" panose="02020603050405020304" pitchFamily="18" charset="0"/>
                <a:cs typeface="Times New Roman" panose="02020603050405020304" pitchFamily="18" charset="0"/>
              </a:rPr>
              <a:t>алынады” </a:t>
            </a:r>
          </a:p>
          <a:p>
            <a:r>
              <a:rPr lang="ru-RU" dirty="0" err="1">
                <a:solidFill>
                  <a:srgbClr val="FF0000"/>
                </a:solidFill>
                <a:latin typeface="Times New Roman" panose="02020603050405020304" pitchFamily="18" charset="0"/>
                <a:cs typeface="Times New Roman" panose="02020603050405020304" pitchFamily="18" charset="0"/>
              </a:rPr>
              <a:t>Ерназарова</a:t>
            </a:r>
            <a:r>
              <a:rPr lang="ru-RU" dirty="0">
                <a:solidFill>
                  <a:srgbClr val="FF0000"/>
                </a:solidFill>
                <a:latin typeface="Times New Roman" panose="02020603050405020304" pitchFamily="18" charset="0"/>
                <a:cs typeface="Times New Roman" panose="02020603050405020304" pitchFamily="18" charset="0"/>
              </a:rPr>
              <a:t> З.Ш. </a:t>
            </a:r>
          </a:p>
          <a:p>
            <a:endParaRPr lang="kk-KZ" dirty="0">
              <a:solidFill>
                <a:srgbClr val="002060"/>
              </a:solidFill>
              <a:latin typeface="Times New Roman" panose="02020603050405020304" pitchFamily="18" charset="0"/>
              <a:cs typeface="Times New Roman" panose="02020603050405020304" pitchFamily="18" charset="0"/>
            </a:endParaRPr>
          </a:p>
          <a:p>
            <a:endParaRPr lang="kk-KZ" dirty="0">
              <a:latin typeface="Times New Roman" panose="02020603050405020304" pitchFamily="18" charset="0"/>
              <a:cs typeface="Times New Roman" panose="02020603050405020304" pitchFamily="18" charset="0"/>
            </a:endParaRPr>
          </a:p>
          <a:p>
            <a:endParaRPr lang="kk-KZ"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239EE4C-C5B4-575A-AF5F-735A77B024A5}"/>
              </a:ext>
            </a:extLst>
          </p:cNvPr>
          <p:cNvSpPr txBox="1"/>
          <p:nvPr/>
        </p:nvSpPr>
        <p:spPr>
          <a:xfrm>
            <a:off x="3880508" y="493251"/>
            <a:ext cx="6101254" cy="461665"/>
          </a:xfrm>
          <a:prstGeom prst="rect">
            <a:avLst/>
          </a:prstGeom>
          <a:noFill/>
        </p:spPr>
        <p:txBody>
          <a:bodyPr wrap="square">
            <a:spAutoFit/>
          </a:bodyPr>
          <a:lstStyle/>
          <a:p>
            <a:r>
              <a:rPr lang="kk-KZ" sz="2400" b="1" dirty="0">
                <a:solidFill>
                  <a:srgbClr val="FF0000"/>
                </a:solidFill>
                <a:latin typeface="Times New Roman" panose="02020603050405020304" pitchFamily="18" charset="0"/>
                <a:cs typeface="Times New Roman" panose="02020603050405020304" pitchFamily="18" charset="0"/>
              </a:rPr>
              <a:t>3. </a:t>
            </a:r>
            <a:r>
              <a:rPr lang="kk-KZ" sz="2400" b="1" dirty="0" err="1">
                <a:solidFill>
                  <a:srgbClr val="FF0000"/>
                </a:solidFill>
                <a:latin typeface="Times New Roman" panose="02020603050405020304" pitchFamily="18" charset="0"/>
                <a:cs typeface="Times New Roman" panose="02020603050405020304" pitchFamily="18" charset="0"/>
              </a:rPr>
              <a:t>Қатысымдық</a:t>
            </a:r>
            <a:r>
              <a:rPr lang="kk-KZ" sz="2400" b="1" dirty="0">
                <a:solidFill>
                  <a:srgbClr val="FF0000"/>
                </a:solidFill>
                <a:latin typeface="Times New Roman" panose="02020603050405020304" pitchFamily="18" charset="0"/>
                <a:cs typeface="Times New Roman" panose="02020603050405020304" pitchFamily="18" charset="0"/>
              </a:rPr>
              <a:t>-функционалдық ұстаным</a:t>
            </a:r>
          </a:p>
        </p:txBody>
      </p:sp>
    </p:spTree>
    <p:extLst>
      <p:ext uri="{BB962C8B-B14F-4D97-AF65-F5344CB8AC3E}">
        <p14:creationId xmlns:p14="http://schemas.microsoft.com/office/powerpoint/2010/main" val="742778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C3501AC7-ECBC-4D8B-9B42-88C71835F5E8}"/>
              </a:ext>
            </a:extLst>
          </p:cNvPr>
          <p:cNvSpPr>
            <a:spLocks noGrp="1"/>
          </p:cNvSpPr>
          <p:nvPr>
            <p:ph type="subTitle" idx="1"/>
          </p:nvPr>
        </p:nvSpPr>
        <p:spPr>
          <a:xfrm>
            <a:off x="5983266" y="2199309"/>
            <a:ext cx="6034508" cy="3880707"/>
          </a:xfrm>
          <a:solidFill>
            <a:schemeClr val="accent5">
              <a:lumMod val="20000"/>
              <a:lumOff val="80000"/>
            </a:schemeClr>
          </a:solidFill>
        </p:spPr>
        <p:txBody>
          <a:bodyPr>
            <a:normAutofit/>
          </a:bodyPr>
          <a:lstStyle/>
          <a:p>
            <a:endParaRPr lang="ru-RU" dirty="0">
              <a:solidFill>
                <a:srgbClr val="002060"/>
              </a:solidFill>
              <a:latin typeface="Times New Roman" panose="02020603050405020304" pitchFamily="18" charset="0"/>
              <a:cs typeface="Times New Roman" panose="02020603050405020304" pitchFamily="18" charset="0"/>
            </a:endParaRPr>
          </a:p>
          <a:p>
            <a:r>
              <a:rPr lang="ru-RU" dirty="0">
                <a:solidFill>
                  <a:srgbClr val="002060"/>
                </a:solidFill>
                <a:latin typeface="Times New Roman" panose="02020603050405020304" pitchFamily="18" charset="0"/>
                <a:cs typeface="Times New Roman" panose="02020603050405020304" pitchFamily="18" charset="0"/>
              </a:rPr>
              <a:t>«</a:t>
            </a:r>
            <a:r>
              <a:rPr lang="ru-RU" dirty="0" err="1">
                <a:solidFill>
                  <a:srgbClr val="002060"/>
                </a:solidFill>
                <a:latin typeface="Times New Roman" panose="02020603050405020304" pitchFamily="18" charset="0"/>
                <a:cs typeface="Times New Roman" panose="02020603050405020304" pitchFamily="18" charset="0"/>
              </a:rPr>
              <a:t>Адамзат</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тілі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ежелгі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дәуірден-ақ</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таным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құралы</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ретінде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дүниені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танып</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білуге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санада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сәулеленген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түсініктерді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жарыққа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шығаруға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қызмет</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етіп</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келеді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Адамзаттың</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алуан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түрлі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танымдық</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ұғым-түсініктерін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оның</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тілдік</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танымынан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ажырата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қарауға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болмайтындығы</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жөнінде</a:t>
            </a:r>
            <a:r>
              <a:rPr lang="ru-RU" dirty="0">
                <a:solidFill>
                  <a:srgbClr val="002060"/>
                </a:solidFill>
                <a:latin typeface="Times New Roman" panose="02020603050405020304" pitchFamily="18" charset="0"/>
                <a:cs typeface="Times New Roman" panose="02020603050405020304" pitchFamily="18" charset="0"/>
              </a:rPr>
              <a:t> аз </a:t>
            </a:r>
            <a:r>
              <a:rPr lang="ru-RU" dirty="0" err="1">
                <a:solidFill>
                  <a:srgbClr val="002060"/>
                </a:solidFill>
                <a:latin typeface="Times New Roman" panose="02020603050405020304" pitchFamily="18" charset="0"/>
                <a:cs typeface="Times New Roman" panose="02020603050405020304" pitchFamily="18" charset="0"/>
              </a:rPr>
              <a:t>айтылып</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жүрген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жоқ</a:t>
            </a:r>
            <a:r>
              <a:rPr lang="ru-RU" dirty="0">
                <a:solidFill>
                  <a:srgbClr val="002060"/>
                </a:solidFill>
                <a:latin typeface="Times New Roman" panose="02020603050405020304" pitchFamily="18" charset="0"/>
                <a:cs typeface="Times New Roman" panose="02020603050405020304" pitchFamily="18" charset="0"/>
              </a:rPr>
              <a:t>» </a:t>
            </a:r>
            <a:endParaRPr lang="kk-KZ" dirty="0">
              <a:solidFill>
                <a:srgbClr val="002060"/>
              </a:solidFill>
              <a:latin typeface="Times New Roman" panose="02020603050405020304" pitchFamily="18" charset="0"/>
              <a:cs typeface="Times New Roman" panose="02020603050405020304" pitchFamily="18" charset="0"/>
            </a:endParaRPr>
          </a:p>
          <a:p>
            <a:r>
              <a:rPr lang="kk-KZ" b="1" dirty="0">
                <a:solidFill>
                  <a:srgbClr val="002060"/>
                </a:solidFill>
                <a:latin typeface="Times New Roman" panose="02020603050405020304" pitchFamily="18" charset="0"/>
                <a:cs typeface="Times New Roman" panose="02020603050405020304" pitchFamily="18" charset="0"/>
              </a:rPr>
              <a:t>Г. </a:t>
            </a:r>
            <a:r>
              <a:rPr lang="kk-KZ" b="1" dirty="0" err="1">
                <a:solidFill>
                  <a:srgbClr val="002060"/>
                </a:solidFill>
                <a:latin typeface="Times New Roman" panose="02020603050405020304" pitchFamily="18" charset="0"/>
                <a:cs typeface="Times New Roman" panose="02020603050405020304" pitchFamily="18" charset="0"/>
              </a:rPr>
              <a:t>Қосымова</a:t>
            </a:r>
            <a:endParaRPr lang="kk-KZ" b="1" dirty="0">
              <a:solidFill>
                <a:srgbClr val="002060"/>
              </a:solidFill>
              <a:latin typeface="Times New Roman" panose="02020603050405020304" pitchFamily="18" charset="0"/>
              <a:cs typeface="Times New Roman" panose="02020603050405020304" pitchFamily="18" charset="0"/>
            </a:endParaRPr>
          </a:p>
        </p:txBody>
      </p:sp>
      <p:sp>
        <p:nvSpPr>
          <p:cNvPr id="2" name="Подзаголовок 2">
            <a:extLst>
              <a:ext uri="{FF2B5EF4-FFF2-40B4-BE49-F238E27FC236}">
                <a16:creationId xmlns:a16="http://schemas.microsoft.com/office/drawing/2014/main" id="{1F2D3A7C-A437-C333-B764-2B5F29430071}"/>
              </a:ext>
            </a:extLst>
          </p:cNvPr>
          <p:cNvSpPr txBox="1">
            <a:spLocks/>
          </p:cNvSpPr>
          <p:nvPr/>
        </p:nvSpPr>
        <p:spPr>
          <a:xfrm>
            <a:off x="186752" y="2199310"/>
            <a:ext cx="5697563" cy="3880706"/>
          </a:xfrm>
          <a:prstGeom prst="rect">
            <a:avLst/>
          </a:prstGeom>
          <a:solidFill>
            <a:schemeClr val="accent5">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kk-KZ" dirty="0">
                <a:solidFill>
                  <a:srgbClr val="002060"/>
                </a:solidFill>
                <a:latin typeface="Times New Roman" panose="02020603050405020304" pitchFamily="18" charset="0"/>
                <a:cs typeface="Times New Roman" panose="02020603050405020304" pitchFamily="18" charset="0"/>
              </a:rPr>
              <a:t>Тілдің танымдық қызметін басшылыққа ала отырып іріктелген лексикалық бірліктер тіл үйренушілерге әлдеқайда тартымды, түсінікті, пайдалы әрі қажетті болады, ондай деректер арқылы тіл үйренушінің бойында сол тілді қолданушы халықтың жанын түсіну, халыққа, тілге деген сый-құрмет сезімдерін оятады» </a:t>
            </a:r>
          </a:p>
          <a:p>
            <a:r>
              <a:rPr lang="ru-RU" b="1" dirty="0" err="1">
                <a:solidFill>
                  <a:srgbClr val="002060"/>
                </a:solidFill>
                <a:latin typeface="Times New Roman" panose="02020603050405020304" pitchFamily="18" charset="0"/>
                <a:cs typeface="Times New Roman" panose="02020603050405020304" pitchFamily="18" charset="0"/>
              </a:rPr>
              <a:t>Оразбаева</a:t>
            </a:r>
            <a:r>
              <a:rPr lang="ru-RU" b="1" dirty="0">
                <a:solidFill>
                  <a:srgbClr val="002060"/>
                </a:solidFill>
                <a:latin typeface="Times New Roman" panose="02020603050405020304" pitchFamily="18" charset="0"/>
                <a:cs typeface="Times New Roman" panose="02020603050405020304" pitchFamily="18" charset="0"/>
              </a:rPr>
              <a:t> Ф. </a:t>
            </a:r>
            <a:endParaRPr lang="kk-KZ"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E79ADC6-6141-92A2-1D6E-8484AD5E4B16}"/>
              </a:ext>
            </a:extLst>
          </p:cNvPr>
          <p:cNvSpPr txBox="1"/>
          <p:nvPr/>
        </p:nvSpPr>
        <p:spPr>
          <a:xfrm>
            <a:off x="4042954" y="777984"/>
            <a:ext cx="6100354" cy="461665"/>
          </a:xfrm>
          <a:prstGeom prst="rect">
            <a:avLst/>
          </a:prstGeom>
          <a:noFill/>
        </p:spPr>
        <p:txBody>
          <a:bodyPr wrap="square">
            <a:spAutoFit/>
          </a:bodyPr>
          <a:lstStyle/>
          <a:p>
            <a:r>
              <a:rPr lang="ru-RU" sz="2400" b="1" dirty="0">
                <a:solidFill>
                  <a:srgbClr val="FF0000"/>
                </a:solidFill>
                <a:latin typeface="Times New Roman" panose="02020603050405020304" pitchFamily="18" charset="0"/>
                <a:cs typeface="Times New Roman" panose="02020603050405020304" pitchFamily="18" charset="0"/>
              </a:rPr>
              <a:t>4. </a:t>
            </a:r>
            <a:r>
              <a:rPr lang="ru-RU" sz="2400" b="1" dirty="0" err="1">
                <a:solidFill>
                  <a:srgbClr val="FF0000"/>
                </a:solidFill>
                <a:latin typeface="Times New Roman" panose="02020603050405020304" pitchFamily="18" charset="0"/>
                <a:cs typeface="Times New Roman" panose="02020603050405020304" pitchFamily="18" charset="0"/>
              </a:rPr>
              <a:t>Танымдық</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ұстаным</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628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B168955-C709-4BAB-AA5B-9DB8DAAC813C}"/>
              </a:ext>
            </a:extLst>
          </p:cNvPr>
          <p:cNvSpPr>
            <a:spLocks noGrp="1"/>
          </p:cNvSpPr>
          <p:nvPr>
            <p:ph idx="1"/>
          </p:nvPr>
        </p:nvSpPr>
        <p:spPr>
          <a:xfrm>
            <a:off x="2116282" y="368937"/>
            <a:ext cx="7959436" cy="1142712"/>
          </a:xfrm>
        </p:spPr>
        <p:txBody>
          <a:bodyPr>
            <a:normAutofit/>
          </a:bodyPr>
          <a:lstStyle/>
          <a:p>
            <a:pPr marL="0" indent="0" algn="ctr">
              <a:buNone/>
            </a:pPr>
            <a:r>
              <a:rPr lang="kk-KZ" b="1" dirty="0">
                <a:solidFill>
                  <a:srgbClr val="FF0000"/>
                </a:solidFill>
                <a:latin typeface="Times New Roman" panose="02020603050405020304" pitchFamily="18" charset="0"/>
                <a:cs typeface="Times New Roman" panose="02020603050405020304" pitchFamily="18" charset="0"/>
              </a:rPr>
              <a:t>Қазақ тілін үйретуде лексика-грамматикалық минимумды іріктеу ұстанымдары</a:t>
            </a:r>
          </a:p>
          <a:p>
            <a:pPr marL="0" indent="0" algn="ctr">
              <a:buNone/>
            </a:pPr>
            <a:endParaRPr lang="kk-KZ"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id="{ADBF06D9-9328-CD69-7A3B-8FAEDEFFFB44}"/>
              </a:ext>
            </a:extLst>
          </p:cNvPr>
          <p:cNvGraphicFramePr/>
          <p:nvPr>
            <p:extLst>
              <p:ext uri="{D42A27DB-BD31-4B8C-83A1-F6EECF244321}">
                <p14:modId xmlns:p14="http://schemas.microsoft.com/office/powerpoint/2010/main" val="3929086393"/>
              </p:ext>
            </p:extLst>
          </p:nvPr>
        </p:nvGraphicFramePr>
        <p:xfrm>
          <a:off x="2116282" y="1331353"/>
          <a:ext cx="10515600" cy="5007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1270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FB2081-FFDC-40E7-9969-184C2F366FDE}"/>
              </a:ext>
            </a:extLst>
          </p:cNvPr>
          <p:cNvSpPr>
            <a:spLocks noGrp="1"/>
          </p:cNvSpPr>
          <p:nvPr>
            <p:ph type="title"/>
          </p:nvPr>
        </p:nvSpPr>
        <p:spPr>
          <a:solidFill>
            <a:schemeClr val="tx2">
              <a:lumMod val="20000"/>
              <a:lumOff val="80000"/>
            </a:schemeClr>
          </a:solidFill>
          <a:ln>
            <a:solidFill>
              <a:schemeClr val="accent1"/>
            </a:solidFill>
          </a:ln>
        </p:spPr>
        <p:txBody>
          <a:bodyPr>
            <a:normAutofit/>
          </a:bodyPr>
          <a:lstStyle/>
          <a:p>
            <a:pPr algn="ctr"/>
            <a:r>
              <a:rPr lang="kk-KZ" sz="3600" b="1" dirty="0">
                <a:solidFill>
                  <a:srgbClr val="FF0000"/>
                </a:solidFill>
                <a:latin typeface="Times New Roman" panose="02020603050405020304" pitchFamily="18" charset="0"/>
                <a:cs typeface="Times New Roman" panose="02020603050405020304" pitchFamily="18" charset="0"/>
              </a:rPr>
              <a:t>Тіл үйренушінің ана тілінің ерекшелігін ескеру ұстанымы</a:t>
            </a:r>
          </a:p>
        </p:txBody>
      </p:sp>
      <p:sp>
        <p:nvSpPr>
          <p:cNvPr id="3" name="Объект 2">
            <a:extLst>
              <a:ext uri="{FF2B5EF4-FFF2-40B4-BE49-F238E27FC236}">
                <a16:creationId xmlns:a16="http://schemas.microsoft.com/office/drawing/2014/main" id="{465ABB1C-453D-4849-8143-497F8A4F38E2}"/>
              </a:ext>
            </a:extLst>
          </p:cNvPr>
          <p:cNvSpPr>
            <a:spLocks noGrp="1"/>
          </p:cNvSpPr>
          <p:nvPr>
            <p:ph idx="1"/>
          </p:nvPr>
        </p:nvSpPr>
        <p:spPr>
          <a:solidFill>
            <a:schemeClr val="accent2">
              <a:lumMod val="20000"/>
              <a:lumOff val="80000"/>
            </a:schemeClr>
          </a:solidFill>
          <a:ln>
            <a:solidFill>
              <a:schemeClr val="accent1"/>
            </a:solidFill>
          </a:ln>
        </p:spPr>
        <p:txBody>
          <a:bodyPr/>
          <a:lstStyle/>
          <a:p>
            <a:pPr marL="0" indent="0">
              <a:buNone/>
            </a:pPr>
            <a:r>
              <a:rPr lang="kk-KZ" dirty="0">
                <a:solidFill>
                  <a:srgbClr val="002060"/>
                </a:solidFill>
                <a:latin typeface="Times New Roman" panose="02020603050405020304" pitchFamily="18" charset="0"/>
                <a:cs typeface="Times New Roman" panose="02020603050405020304" pitchFamily="18" charset="0"/>
              </a:rPr>
              <a:t>Екінші тілді оқыту барысында грамматиканы тіл үйренушінің өз ана тілінің грамматикасымен салыстыра, салғастыра оқыту тиімді.</a:t>
            </a:r>
          </a:p>
          <a:p>
            <a:pPr marL="0" indent="0">
              <a:buNone/>
            </a:pPr>
            <a:endParaRPr lang="kk-KZ" dirty="0">
              <a:solidFill>
                <a:srgbClr val="002060"/>
              </a:solidFill>
              <a:latin typeface="Times New Roman" panose="02020603050405020304" pitchFamily="18" charset="0"/>
              <a:cs typeface="Times New Roman" panose="02020603050405020304" pitchFamily="18" charset="0"/>
            </a:endParaRPr>
          </a:p>
          <a:p>
            <a:pPr marL="0" indent="0">
              <a:buNone/>
            </a:pPr>
            <a:r>
              <a:rPr lang="kk-KZ" dirty="0">
                <a:solidFill>
                  <a:srgbClr val="002060"/>
                </a:solidFill>
                <a:latin typeface="Times New Roman" panose="02020603050405020304" pitchFamily="18" charset="0"/>
                <a:cs typeface="Times New Roman" panose="02020603050405020304" pitchFamily="18" charset="0"/>
              </a:rPr>
              <a:t>“Әрине, жас балаларға грамматикалық ұғымдарды қабылдау қиын болып келетіні түсінікті, ал ана тілінің грамматикасын меңгерген ересек адам шет тілді оқуды міндетті түрде оның негізгі мәнінен, яғни, грамматикалық және лексикалық ережелерді түсінуден бастауы керек қой”</a:t>
            </a:r>
          </a:p>
          <a:p>
            <a:pPr marL="0" indent="0" algn="r">
              <a:buNone/>
            </a:pPr>
            <a:r>
              <a:rPr lang="kk-KZ" dirty="0">
                <a:solidFill>
                  <a:srgbClr val="002060"/>
                </a:solidFill>
                <a:latin typeface="Times New Roman" panose="02020603050405020304" pitchFamily="18" charset="0"/>
                <a:cs typeface="Times New Roman" panose="02020603050405020304" pitchFamily="18" charset="0"/>
              </a:rPr>
              <a:t>Л.В.Щерба</a:t>
            </a:r>
          </a:p>
        </p:txBody>
      </p:sp>
    </p:spTree>
    <p:extLst>
      <p:ext uri="{BB962C8B-B14F-4D97-AF65-F5344CB8AC3E}">
        <p14:creationId xmlns:p14="http://schemas.microsoft.com/office/powerpoint/2010/main" val="562639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ACA4FF-E3F2-4001-ABFB-7C54A8468FCB}"/>
              </a:ext>
            </a:extLst>
          </p:cNvPr>
          <p:cNvSpPr>
            <a:spLocks noGrp="1"/>
          </p:cNvSpPr>
          <p:nvPr>
            <p:ph type="title"/>
          </p:nvPr>
        </p:nvSpPr>
        <p:spPr>
          <a:solidFill>
            <a:schemeClr val="accent5">
              <a:lumMod val="20000"/>
              <a:lumOff val="80000"/>
            </a:schemeClr>
          </a:solidFill>
          <a:ln>
            <a:solidFill>
              <a:schemeClr val="accent1"/>
            </a:solidFill>
          </a:ln>
        </p:spPr>
        <p:txBody>
          <a:bodyPr>
            <a:normAutofit/>
          </a:bodyPr>
          <a:lstStyle/>
          <a:p>
            <a:pPr marL="514350" indent="-514350" algn="ctr"/>
            <a:r>
              <a:rPr lang="kk-KZ" sz="3600" b="1" dirty="0">
                <a:solidFill>
                  <a:srgbClr val="FF0000"/>
                </a:solidFill>
                <a:latin typeface="Times New Roman" panose="02020603050405020304" pitchFamily="18" charset="0"/>
                <a:cs typeface="Times New Roman" panose="02020603050405020304" pitchFamily="18" charset="0"/>
              </a:rPr>
              <a:t>Грамматикалық бірліктерді ірілендіру ұстанымы</a:t>
            </a:r>
          </a:p>
        </p:txBody>
      </p:sp>
      <p:sp>
        <p:nvSpPr>
          <p:cNvPr id="3" name="Объект 2">
            <a:extLst>
              <a:ext uri="{FF2B5EF4-FFF2-40B4-BE49-F238E27FC236}">
                <a16:creationId xmlns:a16="http://schemas.microsoft.com/office/drawing/2014/main" id="{64778CF3-BCFB-4A2C-A12B-583B28B459F2}"/>
              </a:ext>
            </a:extLst>
          </p:cNvPr>
          <p:cNvSpPr>
            <a:spLocks noGrp="1"/>
          </p:cNvSpPr>
          <p:nvPr>
            <p:ph idx="1"/>
          </p:nvPr>
        </p:nvSpPr>
        <p:spPr>
          <a:xfrm>
            <a:off x="838201" y="1825625"/>
            <a:ext cx="5257799" cy="3937866"/>
          </a:xfrm>
          <a:solidFill>
            <a:schemeClr val="accent2">
              <a:lumMod val="20000"/>
              <a:lumOff val="80000"/>
            </a:schemeClr>
          </a:solidFill>
          <a:ln>
            <a:solidFill>
              <a:schemeClr val="accent1"/>
            </a:solidFill>
          </a:ln>
        </p:spPr>
        <p:txBody>
          <a:bodyPr>
            <a:normAutofit fontScale="92500" lnSpcReduction="10000"/>
          </a:bodyPr>
          <a:lstStyle/>
          <a:p>
            <a:pPr marL="0" indent="0">
              <a:buNone/>
            </a:pPr>
            <a:r>
              <a:rPr lang="kk-KZ" sz="3100" dirty="0">
                <a:solidFill>
                  <a:srgbClr val="002060"/>
                </a:solidFill>
                <a:latin typeface="Times New Roman" panose="02020603050405020304" pitchFamily="18" charset="0"/>
                <a:cs typeface="Times New Roman" panose="02020603050405020304" pitchFamily="18" charset="0"/>
              </a:rPr>
              <a:t>«...грамматикалық түсініктер бірде ұсақ бөлшектерге талданып, бірде ұсақтан іріге жинақталған. Бұл – танып-білудің негізгі жолы. Мұнсыз белгісізден белгілі білімге жетуге болмайды. Бұл жолды ғылымның барлығы пайдаланады»</a:t>
            </a:r>
          </a:p>
          <a:p>
            <a:pPr marL="0" indent="0" algn="r">
              <a:buNone/>
            </a:pPr>
            <a:r>
              <a:rPr lang="kk-KZ" sz="3100" dirty="0">
                <a:solidFill>
                  <a:srgbClr val="002060"/>
                </a:solidFill>
                <a:latin typeface="Times New Roman" panose="02020603050405020304" pitchFamily="18" charset="0"/>
                <a:cs typeface="Times New Roman" panose="02020603050405020304" pitchFamily="18" charset="0"/>
              </a:rPr>
              <a:t> Қ.Жұбанов</a:t>
            </a:r>
          </a:p>
          <a:p>
            <a:pPr marL="0" indent="0" algn="r">
              <a:buNone/>
            </a:pPr>
            <a:endParaRPr lang="kk-KZ" dirty="0">
              <a:solidFill>
                <a:srgbClr val="002060"/>
              </a:solidFill>
              <a:latin typeface="Times New Roman" panose="02020603050405020304" pitchFamily="18" charset="0"/>
              <a:cs typeface="Times New Roman" panose="02020603050405020304" pitchFamily="18" charset="0"/>
            </a:endParaRPr>
          </a:p>
        </p:txBody>
      </p:sp>
      <p:sp>
        <p:nvSpPr>
          <p:cNvPr id="4" name="Объект 2">
            <a:extLst>
              <a:ext uri="{FF2B5EF4-FFF2-40B4-BE49-F238E27FC236}">
                <a16:creationId xmlns:a16="http://schemas.microsoft.com/office/drawing/2014/main" id="{0F114BAF-B039-4260-4953-05902E5F8674}"/>
              </a:ext>
            </a:extLst>
          </p:cNvPr>
          <p:cNvSpPr txBox="1">
            <a:spLocks/>
          </p:cNvSpPr>
          <p:nvPr/>
        </p:nvSpPr>
        <p:spPr>
          <a:xfrm>
            <a:off x="6594764" y="1825625"/>
            <a:ext cx="5043053" cy="3937866"/>
          </a:xfrm>
          <a:prstGeom prst="rect">
            <a:avLst/>
          </a:prstGeom>
          <a:solidFill>
            <a:schemeClr val="accent6">
              <a:lumMod val="20000"/>
              <a:lumOff val="80000"/>
            </a:schemeClr>
          </a:solidFill>
          <a:ln>
            <a:solidFill>
              <a:schemeClr val="accent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kk-KZ" sz="3400" dirty="0">
                <a:solidFill>
                  <a:srgbClr val="002060"/>
                </a:solidFill>
                <a:latin typeface="Times New Roman" panose="02020603050405020304" pitchFamily="18" charset="0"/>
                <a:cs typeface="Times New Roman" panose="02020603050405020304" pitchFamily="18" charset="0"/>
              </a:rPr>
              <a:t>“Тілішілік интерференция – қазақ тілінде ауыспалы келер шақ пен ауыспалы осы шақтың жасалу ұқсастығынан көрінеді. Оны ажыратудың критерийлерін мұғалім алдын ала біліп, материалды таныстыру барысында арнайы көңіл бөліп отыруы тиіс”</a:t>
            </a:r>
          </a:p>
          <a:p>
            <a:pPr marL="0" indent="0" algn="r">
              <a:buFont typeface="Arial" panose="020B0604020202020204" pitchFamily="34" charset="0"/>
              <a:buNone/>
            </a:pPr>
            <a:r>
              <a:rPr lang="kk-KZ" sz="3200" dirty="0">
                <a:solidFill>
                  <a:srgbClr val="002060"/>
                </a:solidFill>
                <a:latin typeface="Times New Roman" panose="02020603050405020304" pitchFamily="18" charset="0"/>
                <a:cs typeface="Times New Roman" panose="02020603050405020304" pitchFamily="18" charset="0"/>
              </a:rPr>
              <a:t> </a:t>
            </a:r>
            <a:r>
              <a:rPr lang="kk-KZ" sz="3400" dirty="0">
                <a:solidFill>
                  <a:srgbClr val="002060"/>
                </a:solidFill>
                <a:latin typeface="Times New Roman" panose="02020603050405020304" pitchFamily="18" charset="0"/>
                <a:cs typeface="Times New Roman" panose="02020603050405020304" pitchFamily="18" charset="0"/>
              </a:rPr>
              <a:t>З.Ш.Ерназарова</a:t>
            </a:r>
            <a:endParaRPr lang="kk-KZ" sz="3400" dirty="0"/>
          </a:p>
        </p:txBody>
      </p:sp>
    </p:spTree>
    <p:extLst>
      <p:ext uri="{BB962C8B-B14F-4D97-AF65-F5344CB8AC3E}">
        <p14:creationId xmlns:p14="http://schemas.microsoft.com/office/powerpoint/2010/main" val="1194571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589E7B6F-8AD4-4013-99A8-A2382CC45895}"/>
              </a:ext>
            </a:extLst>
          </p:cNvPr>
          <p:cNvPicPr>
            <a:picLocks noGrp="1" noChangeAspect="1"/>
          </p:cNvPicPr>
          <p:nvPr>
            <p:ph idx="1"/>
          </p:nvPr>
        </p:nvPicPr>
        <p:blipFill rotWithShape="1">
          <a:blip r:embed="rId2"/>
          <a:srcRect l="16704" t="27455" r="2920" b="20646"/>
          <a:stretch/>
        </p:blipFill>
        <p:spPr>
          <a:xfrm>
            <a:off x="295450" y="198319"/>
            <a:ext cx="7647406" cy="2776230"/>
          </a:xfrm>
          <a:prstGeom prst="rect">
            <a:avLst/>
          </a:prstGeom>
        </p:spPr>
      </p:pic>
      <p:pic>
        <p:nvPicPr>
          <p:cNvPr id="2" name="Объект 3">
            <a:extLst>
              <a:ext uri="{FF2B5EF4-FFF2-40B4-BE49-F238E27FC236}">
                <a16:creationId xmlns:a16="http://schemas.microsoft.com/office/drawing/2014/main" id="{0CEB9C79-EB6C-F356-B6F5-B5A2B2FFF28E}"/>
              </a:ext>
            </a:extLst>
          </p:cNvPr>
          <p:cNvPicPr>
            <a:picLocks noChangeAspect="1"/>
          </p:cNvPicPr>
          <p:nvPr/>
        </p:nvPicPr>
        <p:blipFill rotWithShape="1">
          <a:blip r:embed="rId3"/>
          <a:srcRect l="21137" t="25645" r="14773" b="17964"/>
          <a:stretch/>
        </p:blipFill>
        <p:spPr>
          <a:xfrm>
            <a:off x="4119152" y="2886892"/>
            <a:ext cx="7647407" cy="3651378"/>
          </a:xfrm>
          <a:prstGeom prst="rect">
            <a:avLst/>
          </a:prstGeom>
        </p:spPr>
      </p:pic>
    </p:spTree>
    <p:extLst>
      <p:ext uri="{BB962C8B-B14F-4D97-AF65-F5344CB8AC3E}">
        <p14:creationId xmlns:p14="http://schemas.microsoft.com/office/powerpoint/2010/main" val="1329341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FA4A90A6-B99C-48C7-B780-8D4CFB766DA9}"/>
              </a:ext>
            </a:extLst>
          </p:cNvPr>
          <p:cNvPicPr>
            <a:picLocks noGrp="1" noChangeAspect="1"/>
          </p:cNvPicPr>
          <p:nvPr>
            <p:ph idx="1"/>
          </p:nvPr>
        </p:nvPicPr>
        <p:blipFill rotWithShape="1">
          <a:blip r:embed="rId2"/>
          <a:srcRect l="54833" t="23316" r="8111" b="9820"/>
          <a:stretch/>
        </p:blipFill>
        <p:spPr>
          <a:xfrm>
            <a:off x="110837" y="206814"/>
            <a:ext cx="5985164" cy="6444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Объект 3">
            <a:extLst>
              <a:ext uri="{FF2B5EF4-FFF2-40B4-BE49-F238E27FC236}">
                <a16:creationId xmlns:a16="http://schemas.microsoft.com/office/drawing/2014/main" id="{0408A8BE-5E55-4A39-B887-6243B83A72C9}"/>
              </a:ext>
            </a:extLst>
          </p:cNvPr>
          <p:cNvPicPr>
            <a:picLocks noChangeAspect="1"/>
          </p:cNvPicPr>
          <p:nvPr/>
        </p:nvPicPr>
        <p:blipFill rotWithShape="1">
          <a:blip r:embed="rId3"/>
          <a:srcRect l="55013" t="23633" r="7395" b="8229"/>
          <a:stretch/>
        </p:blipFill>
        <p:spPr>
          <a:xfrm>
            <a:off x="6222670" y="269998"/>
            <a:ext cx="5858494" cy="6318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6096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p6"/>
          <p:cNvGrpSpPr/>
          <p:nvPr/>
        </p:nvGrpSpPr>
        <p:grpSpPr>
          <a:xfrm>
            <a:off x="4507824" y="481358"/>
            <a:ext cx="6903194" cy="6240118"/>
            <a:chOff x="107737" y="0"/>
            <a:chExt cx="6903194" cy="6240118"/>
          </a:xfrm>
        </p:grpSpPr>
        <p:sp>
          <p:nvSpPr>
            <p:cNvPr id="190" name="Google Shape;190;p6"/>
            <p:cNvSpPr/>
            <p:nvPr/>
          </p:nvSpPr>
          <p:spPr>
            <a:xfrm>
              <a:off x="1269570" y="0"/>
              <a:ext cx="4444935" cy="6240118"/>
            </a:xfrm>
            <a:prstGeom prst="triangl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 name="Google Shape;191;p6"/>
            <p:cNvSpPr/>
            <p:nvPr/>
          </p:nvSpPr>
          <p:spPr>
            <a:xfrm>
              <a:off x="107737" y="627514"/>
              <a:ext cx="6903194" cy="1403761"/>
            </a:xfrm>
            <a:prstGeom prst="roundRect">
              <a:avLst>
                <a:gd name="adj" fmla="val 16667"/>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2" name="Google Shape;192;p6"/>
            <p:cNvSpPr txBox="1"/>
            <p:nvPr/>
          </p:nvSpPr>
          <p:spPr>
            <a:xfrm>
              <a:off x="176263" y="696040"/>
              <a:ext cx="6766142" cy="1266709"/>
            </a:xfrm>
            <a:prstGeom prst="rect">
              <a:avLst/>
            </a:prstGeom>
            <a:noFill/>
            <a:ln>
              <a:noFill/>
            </a:ln>
          </p:spPr>
          <p:txBody>
            <a:bodyPr spcFirstLastPara="1" wrap="square" lIns="76200" tIns="76200" rIns="76200" bIns="76200" anchor="ctr" anchorCtr="0">
              <a:noAutofit/>
            </a:bodyPr>
            <a:lstStyle/>
            <a:p>
              <a:pPr algn="ctr">
                <a:lnSpc>
                  <a:spcPct val="90000"/>
                </a:lnSpc>
                <a:buClr>
                  <a:srgbClr val="0066CC"/>
                </a:buClr>
                <a:buSzPts val="2000"/>
              </a:pPr>
              <a:r>
                <a:rPr lang="ru-RU" sz="2000" b="1" dirty="0">
                  <a:solidFill>
                    <a:srgbClr val="0066CC"/>
                  </a:solidFill>
                  <a:latin typeface="Times New Roman"/>
                  <a:ea typeface="Times New Roman"/>
                  <a:cs typeface="Times New Roman"/>
                  <a:sym typeface="Times New Roman"/>
                </a:rPr>
                <a:t>3. ЖОҒАРЫ ПРАГМАТИКАЛЫҚ ДЕҢГЕЙ </a:t>
              </a:r>
              <a:endParaRPr dirty="0"/>
            </a:p>
            <a:p>
              <a:pPr algn="ctr">
                <a:lnSpc>
                  <a:spcPct val="90000"/>
                </a:lnSpc>
                <a:spcBef>
                  <a:spcPts val="700"/>
                </a:spcBef>
                <a:buClr>
                  <a:srgbClr val="002060"/>
                </a:buClr>
                <a:buSzPts val="2000"/>
              </a:pPr>
              <a:r>
                <a:rPr lang="ru-RU" sz="2000" dirty="0" err="1">
                  <a:solidFill>
                    <a:srgbClr val="002060"/>
                  </a:solidFill>
                  <a:latin typeface="Times New Roman"/>
                  <a:ea typeface="Times New Roman"/>
                  <a:cs typeface="Times New Roman"/>
                  <a:sym typeface="Times New Roman"/>
                </a:rPr>
                <a:t>сөйлеу</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тілін</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мәтін</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жасалымын</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түзуге</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себеп</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болатын</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мақсат</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уәж</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мүддесі</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прагматикалық</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тұрғыда</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жүзеге</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асады</a:t>
              </a:r>
              <a:r>
                <a:rPr lang="ru-RU" sz="2000" dirty="0">
                  <a:solidFill>
                    <a:srgbClr val="002060"/>
                  </a:solidFill>
                  <a:latin typeface="Times New Roman"/>
                  <a:ea typeface="Times New Roman"/>
                  <a:cs typeface="Times New Roman"/>
                  <a:sym typeface="Times New Roman"/>
                </a:rPr>
                <a:t>. Жеке </a:t>
              </a:r>
              <a:r>
                <a:rPr lang="ru-RU" sz="2000" dirty="0" err="1">
                  <a:solidFill>
                    <a:srgbClr val="002060"/>
                  </a:solidFill>
                  <a:latin typeface="Times New Roman"/>
                  <a:ea typeface="Times New Roman"/>
                  <a:cs typeface="Times New Roman"/>
                  <a:sym typeface="Times New Roman"/>
                </a:rPr>
                <a:t>басына</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тән</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өзіндік</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тұлғалық</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белгілері</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айқын</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көрінеді</a:t>
              </a:r>
              <a:r>
                <a:rPr lang="ru-RU" sz="2000" dirty="0">
                  <a:solidFill>
                    <a:srgbClr val="002060"/>
                  </a:solidFill>
                  <a:latin typeface="Times New Roman"/>
                  <a:ea typeface="Times New Roman"/>
                  <a:cs typeface="Times New Roman"/>
                  <a:sym typeface="Times New Roman"/>
                </a:rPr>
                <a:t>. </a:t>
              </a:r>
              <a:endParaRPr sz="2000" dirty="0">
                <a:solidFill>
                  <a:srgbClr val="002060"/>
                </a:solidFill>
                <a:latin typeface="Times New Roman"/>
                <a:ea typeface="Times New Roman"/>
                <a:cs typeface="Times New Roman"/>
                <a:sym typeface="Times New Roman"/>
              </a:endParaRPr>
            </a:p>
          </p:txBody>
        </p:sp>
        <p:sp>
          <p:nvSpPr>
            <p:cNvPr id="193" name="Google Shape;193;p6"/>
            <p:cNvSpPr/>
            <p:nvPr/>
          </p:nvSpPr>
          <p:spPr>
            <a:xfrm>
              <a:off x="107737" y="2195200"/>
              <a:ext cx="6903194" cy="1633230"/>
            </a:xfrm>
            <a:prstGeom prst="roundRect">
              <a:avLst>
                <a:gd name="adj" fmla="val 16667"/>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4" name="Google Shape;194;p6"/>
            <p:cNvSpPr txBox="1"/>
            <p:nvPr/>
          </p:nvSpPr>
          <p:spPr>
            <a:xfrm>
              <a:off x="187465" y="2274928"/>
              <a:ext cx="6743738" cy="1473774"/>
            </a:xfrm>
            <a:prstGeom prst="rect">
              <a:avLst/>
            </a:prstGeom>
            <a:noFill/>
            <a:ln>
              <a:noFill/>
            </a:ln>
          </p:spPr>
          <p:txBody>
            <a:bodyPr spcFirstLastPara="1" wrap="square" lIns="76200" tIns="76200" rIns="76200" bIns="76200" anchor="ctr" anchorCtr="0">
              <a:noAutofit/>
            </a:bodyPr>
            <a:lstStyle/>
            <a:p>
              <a:pPr algn="ctr">
                <a:lnSpc>
                  <a:spcPct val="90000"/>
                </a:lnSpc>
                <a:buClr>
                  <a:srgbClr val="0066CC"/>
                </a:buClr>
                <a:buSzPts val="2000"/>
              </a:pPr>
              <a:r>
                <a:rPr lang="ru-RU" sz="2000" b="1" dirty="0">
                  <a:solidFill>
                    <a:srgbClr val="0066CC"/>
                  </a:solidFill>
                  <a:latin typeface="Times New Roman"/>
                  <a:ea typeface="Times New Roman"/>
                  <a:cs typeface="Times New Roman"/>
                  <a:sym typeface="Times New Roman"/>
                </a:rPr>
                <a:t>2- КОГНИТИВТІК (ТЕЗАУРУСТЫҚ) ДЕҢГЕЙ </a:t>
              </a:r>
              <a:endParaRPr dirty="0"/>
            </a:p>
            <a:p>
              <a:pPr algn="ctr">
                <a:lnSpc>
                  <a:spcPct val="90000"/>
                </a:lnSpc>
                <a:spcBef>
                  <a:spcPts val="700"/>
                </a:spcBef>
                <a:buClr>
                  <a:srgbClr val="002060"/>
                </a:buClr>
                <a:buSzPts val="2000"/>
              </a:pPr>
              <a:r>
                <a:rPr lang="ru-RU" sz="2000" dirty="0" err="1">
                  <a:solidFill>
                    <a:srgbClr val="002060"/>
                  </a:solidFill>
                  <a:latin typeface="Times New Roman"/>
                  <a:ea typeface="Times New Roman"/>
                  <a:cs typeface="Times New Roman"/>
                  <a:sym typeface="Times New Roman"/>
                </a:rPr>
                <a:t>Тұлғаның</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мәтін</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түзуші</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және</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қабылдаушы</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тұтастығынан</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тұратын</a:t>
              </a:r>
              <a:r>
                <a:rPr lang="ru-RU" sz="2000" dirty="0">
                  <a:solidFill>
                    <a:srgbClr val="002060"/>
                  </a:solidFill>
                  <a:latin typeface="Times New Roman"/>
                  <a:ea typeface="Times New Roman"/>
                  <a:cs typeface="Times New Roman"/>
                  <a:sym typeface="Times New Roman"/>
                </a:rPr>
                <a:t> дискурсы </a:t>
              </a:r>
              <a:r>
                <a:rPr lang="ru-RU" sz="2000" dirty="0" err="1">
                  <a:solidFill>
                    <a:srgbClr val="002060"/>
                  </a:solidFill>
                  <a:latin typeface="Times New Roman"/>
                  <a:ea typeface="Times New Roman"/>
                  <a:cs typeface="Times New Roman"/>
                  <a:sym typeface="Times New Roman"/>
                </a:rPr>
                <a:t>болады</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концептілік</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өрісінде</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ұлттық</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базалық</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концептілері</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тезаурусында</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ғаламның</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тілдік</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бейнесі</a:t>
              </a:r>
              <a:r>
                <a:rPr lang="ru-RU" sz="2000" dirty="0">
                  <a:solidFill>
                    <a:srgbClr val="002060"/>
                  </a:solidFill>
                  <a:latin typeface="Times New Roman"/>
                  <a:ea typeface="Times New Roman"/>
                  <a:cs typeface="Times New Roman"/>
                  <a:sym typeface="Times New Roman"/>
                </a:rPr>
                <a:t> </a:t>
              </a:r>
              <a:r>
                <a:rPr lang="ru-RU" sz="2000" dirty="0" err="1">
                  <a:solidFill>
                    <a:srgbClr val="002060"/>
                  </a:solidFill>
                  <a:latin typeface="Times New Roman"/>
                  <a:ea typeface="Times New Roman"/>
                  <a:cs typeface="Times New Roman"/>
                  <a:sym typeface="Times New Roman"/>
                </a:rPr>
                <a:t>қалыптасады</a:t>
              </a:r>
              <a:endParaRPr sz="2000" dirty="0">
                <a:solidFill>
                  <a:srgbClr val="002060"/>
                </a:solidFill>
                <a:latin typeface="Times New Roman"/>
                <a:ea typeface="Times New Roman"/>
                <a:cs typeface="Times New Roman"/>
                <a:sym typeface="Times New Roman"/>
              </a:endParaRPr>
            </a:p>
          </p:txBody>
        </p:sp>
        <p:sp>
          <p:nvSpPr>
            <p:cNvPr id="195" name="Google Shape;195;p6"/>
            <p:cNvSpPr/>
            <p:nvPr/>
          </p:nvSpPr>
          <p:spPr>
            <a:xfrm>
              <a:off x="107737" y="3915163"/>
              <a:ext cx="6903194" cy="1456322"/>
            </a:xfrm>
            <a:prstGeom prst="roundRect">
              <a:avLst>
                <a:gd name="adj" fmla="val 16667"/>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6" name="Google Shape;196;p6"/>
            <p:cNvSpPr txBox="1"/>
            <p:nvPr/>
          </p:nvSpPr>
          <p:spPr>
            <a:xfrm>
              <a:off x="178829" y="3986255"/>
              <a:ext cx="6761010" cy="1314138"/>
            </a:xfrm>
            <a:prstGeom prst="rect">
              <a:avLst/>
            </a:prstGeom>
            <a:noFill/>
            <a:ln>
              <a:noFill/>
            </a:ln>
          </p:spPr>
          <p:txBody>
            <a:bodyPr spcFirstLastPara="1" wrap="square" lIns="76200" tIns="76200" rIns="76200" bIns="76200" anchor="ctr" anchorCtr="0">
              <a:noAutofit/>
            </a:bodyPr>
            <a:lstStyle/>
            <a:p>
              <a:pPr algn="ctr">
                <a:lnSpc>
                  <a:spcPct val="90000"/>
                </a:lnSpc>
                <a:buClr>
                  <a:srgbClr val="0066CC"/>
                </a:buClr>
                <a:buSzPts val="2000"/>
              </a:pPr>
              <a:r>
                <a:rPr lang="ru-RU" sz="2000" b="1">
                  <a:solidFill>
                    <a:srgbClr val="0066CC"/>
                  </a:solidFill>
                  <a:latin typeface="Times New Roman"/>
                  <a:ea typeface="Times New Roman"/>
                  <a:cs typeface="Times New Roman"/>
                  <a:sym typeface="Times New Roman"/>
                </a:rPr>
                <a:t>1. ВЕРБАЛДЫҚ-СЕМАНТИКАЛЫҚ ДЕҢГЕЙ</a:t>
              </a:r>
              <a:endParaRPr/>
            </a:p>
            <a:p>
              <a:pPr algn="ctr">
                <a:lnSpc>
                  <a:spcPct val="90000"/>
                </a:lnSpc>
                <a:spcBef>
                  <a:spcPts val="700"/>
                </a:spcBef>
                <a:buClr>
                  <a:srgbClr val="002060"/>
                </a:buClr>
                <a:buSzPts val="2000"/>
              </a:pPr>
              <a:r>
                <a:rPr lang="ru-RU" sz="2000">
                  <a:solidFill>
                    <a:srgbClr val="002060"/>
                  </a:solidFill>
                  <a:latin typeface="Times New Roman"/>
                  <a:ea typeface="Times New Roman"/>
                  <a:cs typeface="Times New Roman"/>
                  <a:sym typeface="Times New Roman"/>
                </a:rPr>
                <a:t>Жалпы тілге тән ерекшеліктерді, тілдік бірліктердің құрылымдық, салғастырмалы, қолданбалы қасиеттерін, жалпы мағынасын түсінеді, тілдік аялық білімі болады</a:t>
              </a:r>
              <a:endParaRPr sz="2000">
                <a:solidFill>
                  <a:srgbClr val="002060"/>
                </a:solidFill>
                <a:latin typeface="Times New Roman"/>
                <a:ea typeface="Times New Roman"/>
                <a:cs typeface="Times New Roman"/>
                <a:sym typeface="Times New Roman"/>
              </a:endParaRPr>
            </a:p>
          </p:txBody>
        </p:sp>
      </p:grpSp>
      <p:sp>
        <p:nvSpPr>
          <p:cNvPr id="197" name="Google Shape;197;p6"/>
          <p:cNvSpPr txBox="1"/>
          <p:nvPr/>
        </p:nvSpPr>
        <p:spPr>
          <a:xfrm>
            <a:off x="6096000" y="5892582"/>
            <a:ext cx="3244361" cy="646331"/>
          </a:xfrm>
          <a:prstGeom prst="rect">
            <a:avLst/>
          </a:prstGeom>
          <a:noFill/>
          <a:ln>
            <a:noFill/>
          </a:ln>
        </p:spPr>
        <p:txBody>
          <a:bodyPr spcFirstLastPara="1" wrap="square" lIns="91425" tIns="45700" rIns="91425" bIns="45700" anchor="t" anchorCtr="0">
            <a:spAutoFit/>
          </a:bodyPr>
          <a:lstStyle/>
          <a:p>
            <a:pPr algn="ctr"/>
            <a:r>
              <a:rPr lang="ru-RU" b="1">
                <a:solidFill>
                  <a:schemeClr val="lt1"/>
                </a:solidFill>
                <a:latin typeface="Times New Roman"/>
                <a:ea typeface="Times New Roman"/>
                <a:cs typeface="Times New Roman"/>
                <a:sym typeface="Times New Roman"/>
              </a:rPr>
              <a:t>ТІЛДІК ТҰЛҒАНЫҢ ДЕҢГЕЙЛЕРІ</a:t>
            </a:r>
            <a:endParaRPr b="1">
              <a:solidFill>
                <a:schemeClr val="lt1"/>
              </a:solidFill>
              <a:latin typeface="Times New Roman"/>
              <a:ea typeface="Times New Roman"/>
              <a:cs typeface="Times New Roman"/>
              <a:sym typeface="Times New Roman"/>
            </a:endParaRPr>
          </a:p>
        </p:txBody>
      </p:sp>
      <p:sp>
        <p:nvSpPr>
          <p:cNvPr id="198" name="Google Shape;198;p6"/>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ru-RU"/>
              <a:pPr/>
              <a:t>2</a:t>
            </a:fld>
            <a:endParaRPr/>
          </a:p>
        </p:txBody>
      </p:sp>
      <p:sp>
        <p:nvSpPr>
          <p:cNvPr id="3" name="TextBox 2">
            <a:extLst>
              <a:ext uri="{FF2B5EF4-FFF2-40B4-BE49-F238E27FC236}">
                <a16:creationId xmlns:a16="http://schemas.microsoft.com/office/drawing/2014/main" id="{C1124282-0DA4-E3EF-2D73-B001E7915CE8}"/>
              </a:ext>
            </a:extLst>
          </p:cNvPr>
          <p:cNvSpPr txBox="1"/>
          <p:nvPr/>
        </p:nvSpPr>
        <p:spPr>
          <a:xfrm rot="20021070">
            <a:off x="430319" y="1306585"/>
            <a:ext cx="3863736" cy="2105192"/>
          </a:xfrm>
          <a:prstGeom prst="rect">
            <a:avLst/>
          </a:prstGeom>
          <a:solidFill>
            <a:schemeClr val="accent2">
              <a:lumMod val="20000"/>
              <a:lumOff val="80000"/>
            </a:schemeClr>
          </a:solidFill>
        </p:spPr>
        <p:txBody>
          <a:bodyPr wrap="square">
            <a:spAutoFit/>
          </a:bodyPr>
          <a:lstStyle/>
          <a:p>
            <a:pPr algn="ctr">
              <a:lnSpc>
                <a:spcPct val="140000"/>
              </a:lnSpc>
              <a:buClr>
                <a:srgbClr val="000099"/>
              </a:buClr>
              <a:buSzPts val="2400"/>
            </a:pPr>
            <a:r>
              <a:rPr lang="ru-RU" sz="1800" b="1" dirty="0">
                <a:solidFill>
                  <a:srgbClr val="000099"/>
                </a:solidFill>
                <a:latin typeface="Times New Roman"/>
                <a:ea typeface="Times New Roman"/>
                <a:cs typeface="Times New Roman"/>
                <a:sym typeface="Times New Roman"/>
              </a:rPr>
              <a:t>ҚАЗАҚ ТІЛІН ҮЙРЕТУДІҢ </a:t>
            </a:r>
            <a:endParaRPr lang="ru-RU" dirty="0"/>
          </a:p>
          <a:p>
            <a:pPr algn="ctr">
              <a:lnSpc>
                <a:spcPct val="140000"/>
              </a:lnSpc>
              <a:buClr>
                <a:srgbClr val="CC0000"/>
              </a:buClr>
              <a:buSzPts val="2400"/>
            </a:pPr>
            <a:r>
              <a:rPr lang="ru-RU" sz="1800" b="1" dirty="0">
                <a:solidFill>
                  <a:srgbClr val="CC0000"/>
                </a:solidFill>
                <a:latin typeface="Times New Roman"/>
                <a:ea typeface="Times New Roman"/>
                <a:cs typeface="Times New Roman"/>
                <a:sym typeface="Times New Roman"/>
              </a:rPr>
              <a:t>МАҚСАТТЫ НӘТИЖЕСІ –</a:t>
            </a:r>
            <a:r>
              <a:rPr lang="ru-RU" sz="2400" b="1" dirty="0">
                <a:solidFill>
                  <a:srgbClr val="CC0000"/>
                </a:solidFill>
                <a:latin typeface="Times New Roman"/>
                <a:ea typeface="Times New Roman"/>
                <a:cs typeface="Times New Roman"/>
                <a:sym typeface="Times New Roman"/>
              </a:rPr>
              <a:t> </a:t>
            </a:r>
            <a:endParaRPr lang="ru-RU" dirty="0"/>
          </a:p>
          <a:p>
            <a:pPr algn="ctr">
              <a:buClr>
                <a:srgbClr val="000099"/>
              </a:buClr>
              <a:buSzPts val="2400"/>
            </a:pPr>
            <a:r>
              <a:rPr lang="ru-RU" sz="1800" b="1" dirty="0" err="1">
                <a:solidFill>
                  <a:srgbClr val="000099"/>
                </a:solidFill>
                <a:latin typeface="Times New Roman"/>
                <a:ea typeface="Times New Roman"/>
                <a:cs typeface="Times New Roman"/>
                <a:sym typeface="Times New Roman"/>
              </a:rPr>
              <a:t>білім</a:t>
            </a:r>
            <a:r>
              <a:rPr lang="ru-RU" sz="1800" b="1" dirty="0">
                <a:solidFill>
                  <a:srgbClr val="000099"/>
                </a:solidFill>
                <a:latin typeface="Times New Roman"/>
                <a:ea typeface="Times New Roman"/>
                <a:cs typeface="Times New Roman"/>
                <a:sym typeface="Times New Roman"/>
              </a:rPr>
              <a:t> </a:t>
            </a:r>
            <a:r>
              <a:rPr lang="ru-RU" sz="1800" b="1" dirty="0" err="1">
                <a:solidFill>
                  <a:srgbClr val="000099"/>
                </a:solidFill>
                <a:latin typeface="Times New Roman"/>
                <a:ea typeface="Times New Roman"/>
                <a:cs typeface="Times New Roman"/>
                <a:sym typeface="Times New Roman"/>
              </a:rPr>
              <a:t>алушыны</a:t>
            </a:r>
            <a:endParaRPr lang="ru-RU" sz="1800" b="1" dirty="0">
              <a:solidFill>
                <a:srgbClr val="000099"/>
              </a:solidFill>
              <a:latin typeface="Times New Roman"/>
              <a:ea typeface="Times New Roman"/>
              <a:cs typeface="Times New Roman"/>
              <a:sym typeface="Times New Roman"/>
            </a:endParaRPr>
          </a:p>
          <a:p>
            <a:pPr algn="ctr">
              <a:buClr>
                <a:srgbClr val="000099"/>
              </a:buClr>
              <a:buSzPts val="2400"/>
            </a:pPr>
            <a:endParaRPr lang="ru-RU" dirty="0"/>
          </a:p>
          <a:p>
            <a:pPr algn="ctr">
              <a:buClr>
                <a:srgbClr val="CC0000"/>
              </a:buClr>
              <a:buSzPts val="2400"/>
            </a:pPr>
            <a:r>
              <a:rPr lang="ru-RU" sz="1800" b="1" dirty="0">
                <a:solidFill>
                  <a:srgbClr val="CC0000"/>
                </a:solidFill>
                <a:latin typeface="Times New Roman"/>
                <a:ea typeface="Times New Roman"/>
                <a:cs typeface="Times New Roman"/>
                <a:sym typeface="Times New Roman"/>
              </a:rPr>
              <a:t>«ТІЛДІК ТҰЛҒА» </a:t>
            </a:r>
            <a:endParaRPr lang="ru-RU" dirty="0"/>
          </a:p>
          <a:p>
            <a:pPr algn="ctr">
              <a:buClr>
                <a:srgbClr val="000099"/>
              </a:buClr>
              <a:buSzPts val="2400"/>
            </a:pPr>
            <a:r>
              <a:rPr lang="ru-RU" sz="1800" b="1" dirty="0" err="1">
                <a:solidFill>
                  <a:srgbClr val="000099"/>
                </a:solidFill>
                <a:latin typeface="Times New Roman"/>
                <a:ea typeface="Times New Roman"/>
                <a:cs typeface="Times New Roman"/>
                <a:sym typeface="Times New Roman"/>
              </a:rPr>
              <a:t>деңгейіне</a:t>
            </a:r>
            <a:r>
              <a:rPr lang="ru-RU" sz="1800" b="1" dirty="0">
                <a:solidFill>
                  <a:srgbClr val="000099"/>
                </a:solidFill>
                <a:latin typeface="Times New Roman"/>
                <a:ea typeface="Times New Roman"/>
                <a:cs typeface="Times New Roman"/>
                <a:sym typeface="Times New Roman"/>
              </a:rPr>
              <a:t> </a:t>
            </a:r>
            <a:r>
              <a:rPr lang="ru-RU" sz="1800" b="1" dirty="0" err="1">
                <a:solidFill>
                  <a:srgbClr val="000099"/>
                </a:solidFill>
                <a:latin typeface="Times New Roman"/>
                <a:ea typeface="Times New Roman"/>
                <a:cs typeface="Times New Roman"/>
                <a:sym typeface="Times New Roman"/>
              </a:rPr>
              <a:t>жеткізу</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462021E-BB15-4F0C-8C74-35C3B9E5DD02}"/>
              </a:ext>
            </a:extLst>
          </p:cNvPr>
          <p:cNvSpPr>
            <a:spLocks noGrp="1"/>
          </p:cNvSpPr>
          <p:nvPr>
            <p:ph idx="1"/>
          </p:nvPr>
        </p:nvSpPr>
        <p:spPr>
          <a:xfrm>
            <a:off x="838200" y="786534"/>
            <a:ext cx="10515600" cy="5254048"/>
          </a:xfrm>
        </p:spPr>
        <p:txBody>
          <a:bodyPr>
            <a:normAutofit/>
          </a:bodyPr>
          <a:lstStyle/>
          <a:p>
            <a:pPr marL="0" indent="0" algn="ctr">
              <a:buNone/>
            </a:pPr>
            <a:r>
              <a:rPr lang="kk-KZ" sz="3900" b="1" dirty="0">
                <a:solidFill>
                  <a:srgbClr val="FF0000"/>
                </a:solidFill>
                <a:latin typeface="Times New Roman" panose="02020603050405020304" pitchFamily="18" charset="0"/>
                <a:cs typeface="Times New Roman" panose="02020603050405020304" pitchFamily="18" charset="0"/>
              </a:rPr>
              <a:t>Жұмсалымдық ұстаным </a:t>
            </a:r>
          </a:p>
          <a:p>
            <a:pPr marL="0" indent="0">
              <a:buNone/>
            </a:pPr>
            <a:endParaRPr lang="kk-KZ" dirty="0">
              <a:solidFill>
                <a:srgbClr val="002060"/>
              </a:solidFill>
              <a:latin typeface="Times New Roman" panose="02020603050405020304" pitchFamily="18" charset="0"/>
              <a:cs typeface="Times New Roman" panose="02020603050405020304" pitchFamily="18" charset="0"/>
            </a:endParaRPr>
          </a:p>
          <a:p>
            <a:pPr marL="0" indent="0">
              <a:buNone/>
            </a:pPr>
            <a:r>
              <a:rPr lang="kk-KZ" dirty="0">
                <a:solidFill>
                  <a:srgbClr val="002060"/>
                </a:solidFill>
                <a:latin typeface="Times New Roman" panose="02020603050405020304" pitchFamily="18" charset="0"/>
                <a:cs typeface="Times New Roman" panose="02020603050405020304" pitchFamily="18" charset="0"/>
              </a:rPr>
              <a:t>Көптеген жылдар бойы мектептерде үйретіліп келген дәстүрлі грамматикада тілді зерттеу оны </a:t>
            </a:r>
            <a:r>
              <a:rPr lang="kk-KZ" b="1" dirty="0">
                <a:solidFill>
                  <a:srgbClr val="002060"/>
                </a:solidFill>
                <a:latin typeface="Times New Roman" panose="02020603050405020304" pitchFamily="18" charset="0"/>
                <a:cs typeface="Times New Roman" panose="02020603050405020304" pitchFamily="18" charset="0"/>
              </a:rPr>
              <a:t>сипаттап</a:t>
            </a:r>
            <a:r>
              <a:rPr lang="kk-KZ" dirty="0">
                <a:solidFill>
                  <a:srgbClr val="002060"/>
                </a:solidFill>
                <a:latin typeface="Times New Roman" panose="02020603050405020304" pitchFamily="18" charset="0"/>
                <a:cs typeface="Times New Roman" panose="02020603050405020304" pitchFamily="18" charset="0"/>
              </a:rPr>
              <a:t> және </a:t>
            </a:r>
            <a:r>
              <a:rPr lang="kk-KZ" b="1" dirty="0">
                <a:solidFill>
                  <a:srgbClr val="002060"/>
                </a:solidFill>
                <a:latin typeface="Times New Roman" panose="02020603050405020304" pitchFamily="18" charset="0"/>
                <a:cs typeface="Times New Roman" panose="02020603050405020304" pitchFamily="18" charset="0"/>
              </a:rPr>
              <a:t>жүйелеумен</a:t>
            </a:r>
            <a:r>
              <a:rPr lang="kk-KZ" dirty="0">
                <a:solidFill>
                  <a:srgbClr val="002060"/>
                </a:solidFill>
                <a:latin typeface="Times New Roman" panose="02020603050405020304" pitchFamily="18" charset="0"/>
                <a:cs typeface="Times New Roman" panose="02020603050405020304" pitchFamily="18" charset="0"/>
              </a:rPr>
              <a:t> ғана шектелген болатын. Ал тіл білімі үшін бұл жеткіліксіз. </a:t>
            </a:r>
          </a:p>
          <a:p>
            <a:pPr marL="0" indent="0">
              <a:buNone/>
            </a:pPr>
            <a:endParaRPr lang="kk-KZ" dirty="0">
              <a:solidFill>
                <a:srgbClr val="002060"/>
              </a:solidFill>
              <a:latin typeface="Times New Roman" panose="02020603050405020304" pitchFamily="18" charset="0"/>
              <a:cs typeface="Times New Roman" panose="02020603050405020304" pitchFamily="18" charset="0"/>
            </a:endParaRPr>
          </a:p>
          <a:p>
            <a:pPr marL="0" indent="0">
              <a:buNone/>
            </a:pPr>
            <a:r>
              <a:rPr lang="kk-KZ" dirty="0">
                <a:solidFill>
                  <a:srgbClr val="002060"/>
                </a:solidFill>
                <a:latin typeface="Times New Roman" panose="02020603050405020304" pitchFamily="18" charset="0"/>
                <a:cs typeface="Times New Roman" panose="02020603050405020304" pitchFamily="18" charset="0"/>
              </a:rPr>
              <a:t>Тілдің табиғатын толық ашу үшін оны сипаттап, жүйелеумен қоса, оның </a:t>
            </a:r>
            <a:r>
              <a:rPr lang="kk-KZ" b="1" dirty="0">
                <a:solidFill>
                  <a:srgbClr val="002060"/>
                </a:solidFill>
                <a:latin typeface="Times New Roman" panose="02020603050405020304" pitchFamily="18" charset="0"/>
                <a:cs typeface="Times New Roman" panose="02020603050405020304" pitchFamily="18" charset="0"/>
              </a:rPr>
              <a:t>әрекет ету, жұмсалу құрылымын </a:t>
            </a:r>
            <a:r>
              <a:rPr lang="kk-KZ" dirty="0">
                <a:solidFill>
                  <a:srgbClr val="002060"/>
                </a:solidFill>
                <a:latin typeface="Times New Roman" panose="02020603050405020304" pitchFamily="18" charset="0"/>
                <a:cs typeface="Times New Roman" panose="02020603050405020304" pitchFamily="18" charset="0"/>
              </a:rPr>
              <a:t>да қарастыру қажет.</a:t>
            </a:r>
          </a:p>
          <a:p>
            <a:pPr marL="0" indent="0" algn="r">
              <a:buNone/>
            </a:pPr>
            <a:r>
              <a:rPr lang="kk-KZ" dirty="0">
                <a:solidFill>
                  <a:srgbClr val="FF0000"/>
                </a:solidFill>
                <a:latin typeface="Times New Roman" panose="02020603050405020304" pitchFamily="18" charset="0"/>
                <a:cs typeface="Times New Roman" panose="02020603050405020304" pitchFamily="18" charset="0"/>
              </a:rPr>
              <a:t>Қапалбек Б. «Орта мектептегі қазақ грамматикасын оқытудың негіздері»</a:t>
            </a:r>
          </a:p>
          <a:p>
            <a:pPr marL="0" indent="0">
              <a:buNone/>
            </a:pPr>
            <a:r>
              <a:rPr lang="kk-KZ" dirty="0"/>
              <a:t> </a:t>
            </a:r>
          </a:p>
        </p:txBody>
      </p:sp>
    </p:spTree>
    <p:extLst>
      <p:ext uri="{BB962C8B-B14F-4D97-AF65-F5344CB8AC3E}">
        <p14:creationId xmlns:p14="http://schemas.microsoft.com/office/powerpoint/2010/main" val="2318328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088855F-2300-03D4-FD69-CA8F98E205A6}"/>
              </a:ext>
            </a:extLst>
          </p:cNvPr>
          <p:cNvSpPr>
            <a:spLocks noGrp="1"/>
          </p:cNvSpPr>
          <p:nvPr>
            <p:ph idx="1"/>
          </p:nvPr>
        </p:nvSpPr>
        <p:spPr>
          <a:xfrm>
            <a:off x="496357" y="285318"/>
            <a:ext cx="5703743" cy="6072186"/>
          </a:xfrm>
          <a:solidFill>
            <a:schemeClr val="accent2">
              <a:lumMod val="20000"/>
              <a:lumOff val="80000"/>
            </a:schemeClr>
          </a:solidFill>
        </p:spPr>
        <p:txBody>
          <a:bodyPr>
            <a:normAutofit fontScale="85000" lnSpcReduction="10000"/>
          </a:bodyPr>
          <a:lstStyle/>
          <a:p>
            <a:pPr marL="0" indent="0" algn="ctr">
              <a:lnSpc>
                <a:spcPct val="120000"/>
              </a:lnSpc>
              <a:spcBef>
                <a:spcPts val="0"/>
              </a:spcBef>
              <a:buNone/>
            </a:pPr>
            <a:r>
              <a:rPr lang="ru-RU" dirty="0" err="1">
                <a:solidFill>
                  <a:srgbClr val="002060"/>
                </a:solidFill>
                <a:latin typeface="Times New Roman" panose="02020603050405020304" pitchFamily="18" charset="0"/>
                <a:cs typeface="Times New Roman" panose="02020603050405020304" pitchFamily="18" charset="0"/>
              </a:rPr>
              <a:t>Өзге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тілді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дәрісханада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бірінші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сабақтан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сөйлем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құрап</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үйрену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үшін</a:t>
            </a:r>
            <a:r>
              <a:rPr lang="ru-RU" dirty="0">
                <a:solidFill>
                  <a:srgbClr val="002060"/>
                </a:solidFill>
                <a:latin typeface="Times New Roman" panose="02020603050405020304" pitchFamily="18" charset="0"/>
                <a:cs typeface="Times New Roman" panose="02020603050405020304" pitchFamily="18" charset="0"/>
              </a:rPr>
              <a:t> </a:t>
            </a:r>
          </a:p>
          <a:p>
            <a:pPr marL="0" indent="0" algn="ctr">
              <a:lnSpc>
                <a:spcPct val="120000"/>
              </a:lnSpc>
              <a:spcBef>
                <a:spcPts val="0"/>
              </a:spcBef>
              <a:buNone/>
            </a:pPr>
            <a:r>
              <a:rPr lang="ru-RU" b="1" dirty="0">
                <a:solidFill>
                  <a:srgbClr val="FF0000"/>
                </a:solidFill>
                <a:latin typeface="Times New Roman" panose="02020603050405020304" pitchFamily="18" charset="0"/>
                <a:cs typeface="Times New Roman" panose="02020603050405020304" pitchFamily="18" charset="0"/>
              </a:rPr>
              <a:t>«</a:t>
            </a:r>
            <a:r>
              <a:rPr lang="ru-RU" b="1" dirty="0" err="1">
                <a:solidFill>
                  <a:srgbClr val="FF0000"/>
                </a:solidFill>
                <a:latin typeface="Times New Roman" panose="02020603050405020304" pitchFamily="18" charset="0"/>
                <a:cs typeface="Times New Roman" panose="02020603050405020304" pitchFamily="18" charset="0"/>
              </a:rPr>
              <a:t>ең</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оңай</a:t>
            </a:r>
            <a:r>
              <a:rPr lang="ru-RU" b="1" dirty="0">
                <a:solidFill>
                  <a:srgbClr val="FF0000"/>
                </a:solidFill>
                <a:latin typeface="Times New Roman" panose="02020603050405020304" pitchFamily="18" charset="0"/>
                <a:cs typeface="Times New Roman" panose="02020603050405020304" pitchFamily="18" charset="0"/>
              </a:rPr>
              <a:t> 3-жақ (самое легкое 3-лицо)»</a:t>
            </a:r>
            <a:r>
              <a:rPr lang="ru-RU" dirty="0">
                <a:solidFill>
                  <a:srgbClr val="002060"/>
                </a:solidFill>
                <a:latin typeface="Times New Roman" panose="02020603050405020304" pitchFamily="18" charset="0"/>
                <a:cs typeface="Times New Roman" panose="02020603050405020304" pitchFamily="18" charset="0"/>
              </a:rPr>
              <a:t> - </a:t>
            </a:r>
            <a:r>
              <a:rPr lang="ru-RU" dirty="0" err="1">
                <a:solidFill>
                  <a:srgbClr val="002060"/>
                </a:solidFill>
                <a:latin typeface="Times New Roman" panose="02020603050405020304" pitchFamily="18" charset="0"/>
                <a:cs typeface="Times New Roman" panose="02020603050405020304" pitchFamily="18" charset="0"/>
              </a:rPr>
              <a:t>тан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бастаймыз</a:t>
            </a:r>
            <a:r>
              <a:rPr lang="ru-RU" dirty="0">
                <a:solidFill>
                  <a:srgbClr val="002060"/>
                </a:solidFill>
                <a:latin typeface="Times New Roman" panose="02020603050405020304" pitchFamily="18" charset="0"/>
                <a:cs typeface="Times New Roman" panose="02020603050405020304" pitchFamily="18" charset="0"/>
              </a:rPr>
              <a:t>. </a:t>
            </a:r>
          </a:p>
          <a:p>
            <a:pPr marL="0" indent="0" algn="just">
              <a:lnSpc>
                <a:spcPct val="120000"/>
              </a:lnSpc>
              <a:spcBef>
                <a:spcPts val="0"/>
              </a:spcBef>
              <a:buNone/>
            </a:pPr>
            <a:r>
              <a:rPr lang="ru-RU" dirty="0">
                <a:solidFill>
                  <a:srgbClr val="002060"/>
                </a:solidFill>
                <a:latin typeface="Times New Roman" panose="02020603050405020304" pitchFamily="18" charset="0"/>
                <a:cs typeface="Times New Roman" panose="02020603050405020304" pitchFamily="18" charset="0"/>
              </a:rPr>
              <a:t>Ал </a:t>
            </a:r>
            <a:r>
              <a:rPr lang="ru-RU" dirty="0" err="1">
                <a:solidFill>
                  <a:srgbClr val="002060"/>
                </a:solidFill>
                <a:latin typeface="Times New Roman" panose="02020603050405020304" pitchFamily="18" charset="0"/>
                <a:cs typeface="Times New Roman" panose="02020603050405020304" pitchFamily="18" charset="0"/>
              </a:rPr>
              <a:t>қай</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тілдің</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грамматикасында</a:t>
            </a:r>
            <a:r>
              <a:rPr lang="ru-RU" dirty="0">
                <a:solidFill>
                  <a:srgbClr val="002060"/>
                </a:solidFill>
                <a:latin typeface="Times New Roman" panose="02020603050405020304" pitchFamily="18" charset="0"/>
                <a:cs typeface="Times New Roman" panose="02020603050405020304" pitchFamily="18" charset="0"/>
              </a:rPr>
              <a:t> да           3-жаққа </a:t>
            </a:r>
            <a:r>
              <a:rPr lang="ru-RU" dirty="0" err="1">
                <a:solidFill>
                  <a:srgbClr val="002060"/>
                </a:solidFill>
                <a:latin typeface="Times New Roman" panose="02020603050405020304" pitchFamily="18" charset="0"/>
                <a:cs typeface="Times New Roman" panose="02020603050405020304" pitchFamily="18" charset="0"/>
              </a:rPr>
              <a:t>ол</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олар</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есімдіктерінен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басқа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кез</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келген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адам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есімдері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тіпті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кез</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келген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зат</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есім</a:t>
            </a:r>
            <a:r>
              <a:rPr lang="ru-RU" dirty="0">
                <a:solidFill>
                  <a:srgbClr val="002060"/>
                </a:solidFill>
                <a:latin typeface="Times New Roman" panose="02020603050405020304" pitchFamily="18" charset="0"/>
                <a:cs typeface="Times New Roman" panose="02020603050405020304" pitchFamily="18" charset="0"/>
              </a:rPr>
              <a:t> бола </a:t>
            </a:r>
            <a:r>
              <a:rPr lang="ru-RU" dirty="0" err="1">
                <a:solidFill>
                  <a:srgbClr val="002060"/>
                </a:solidFill>
                <a:latin typeface="Times New Roman" panose="02020603050405020304" pitchFamily="18" charset="0"/>
                <a:cs typeface="Times New Roman" panose="02020603050405020304" pitchFamily="18" charset="0"/>
              </a:rPr>
              <a:t>алады</a:t>
            </a:r>
            <a:r>
              <a:rPr lang="ru-RU" dirty="0">
                <a:solidFill>
                  <a:srgbClr val="002060"/>
                </a:solidFill>
                <a:latin typeface="Times New Roman" panose="02020603050405020304" pitchFamily="18" charset="0"/>
                <a:cs typeface="Times New Roman" panose="02020603050405020304" pitchFamily="18" charset="0"/>
              </a:rPr>
              <a:t>. </a:t>
            </a:r>
          </a:p>
          <a:p>
            <a:pPr marL="0" indent="0" algn="just">
              <a:lnSpc>
                <a:spcPct val="120000"/>
              </a:lnSpc>
              <a:spcBef>
                <a:spcPts val="0"/>
              </a:spcBef>
              <a:buNone/>
            </a:pPr>
            <a:r>
              <a:rPr lang="ru-RU" dirty="0">
                <a:solidFill>
                  <a:srgbClr val="002060"/>
                </a:solidFill>
                <a:latin typeface="Times New Roman" panose="02020603050405020304" pitchFamily="18" charset="0"/>
                <a:cs typeface="Times New Roman" panose="02020603050405020304" pitchFamily="18" charset="0"/>
              </a:rPr>
              <a:t>І, ІІ </a:t>
            </a:r>
            <a:r>
              <a:rPr lang="ru-RU" dirty="0" err="1">
                <a:solidFill>
                  <a:srgbClr val="002060"/>
                </a:solidFill>
                <a:latin typeface="Times New Roman" panose="02020603050405020304" pitchFamily="18" charset="0"/>
                <a:cs typeface="Times New Roman" panose="02020603050405020304" pitchFamily="18" charset="0"/>
              </a:rPr>
              <a:t>жақта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жіктік</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жалғау</a:t>
            </a:r>
            <a:r>
              <a:rPr lang="ru-RU" dirty="0">
                <a:solidFill>
                  <a:srgbClr val="002060"/>
                </a:solidFill>
                <a:latin typeface="Times New Roman" panose="02020603050405020304" pitchFamily="18" charset="0"/>
                <a:cs typeface="Times New Roman" panose="02020603050405020304" pitchFamily="18" charset="0"/>
              </a:rPr>
              <a:t> сингармонизм </a:t>
            </a:r>
            <a:r>
              <a:rPr lang="ru-RU" dirty="0" err="1">
                <a:solidFill>
                  <a:srgbClr val="002060"/>
                </a:solidFill>
                <a:latin typeface="Times New Roman" panose="02020603050405020304" pitchFamily="18" charset="0"/>
                <a:cs typeface="Times New Roman" panose="02020603050405020304" pitchFamily="18" charset="0"/>
              </a:rPr>
              <a:t>заңдылығы</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бойынша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түрленіп</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жалғанса</a:t>
            </a:r>
            <a:r>
              <a:rPr lang="ru-RU" dirty="0">
                <a:solidFill>
                  <a:srgbClr val="002060"/>
                </a:solidFill>
                <a:latin typeface="Times New Roman" panose="02020603050405020304" pitchFamily="18" charset="0"/>
                <a:cs typeface="Times New Roman" panose="02020603050405020304" pitchFamily="18" charset="0"/>
              </a:rPr>
              <a:t>, </a:t>
            </a:r>
          </a:p>
          <a:p>
            <a:pPr marL="0" indent="0" algn="just">
              <a:lnSpc>
                <a:spcPct val="120000"/>
              </a:lnSpc>
              <a:spcBef>
                <a:spcPts val="0"/>
              </a:spcBef>
              <a:buNone/>
            </a:pPr>
            <a:r>
              <a:rPr lang="ru-RU" dirty="0">
                <a:solidFill>
                  <a:srgbClr val="002060"/>
                </a:solidFill>
                <a:latin typeface="Times New Roman" panose="02020603050405020304" pitchFamily="18" charset="0"/>
                <a:cs typeface="Times New Roman" panose="02020603050405020304" pitchFamily="18" charset="0"/>
              </a:rPr>
              <a:t>ІІІ </a:t>
            </a:r>
            <a:r>
              <a:rPr lang="ru-RU" dirty="0" err="1">
                <a:solidFill>
                  <a:srgbClr val="002060"/>
                </a:solidFill>
                <a:latin typeface="Times New Roman" panose="02020603050405020304" pitchFamily="18" charset="0"/>
                <a:cs typeface="Times New Roman" panose="02020603050405020304" pitchFamily="18" charset="0"/>
              </a:rPr>
              <a:t>жақта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есім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сөздер</a:t>
            </a:r>
            <a:r>
              <a:rPr lang="ru-RU" dirty="0">
                <a:solidFill>
                  <a:srgbClr val="002060"/>
                </a:solidFill>
                <a:latin typeface="Times New Roman" panose="02020603050405020304" pitchFamily="18" charset="0"/>
                <a:cs typeface="Times New Roman" panose="02020603050405020304" pitchFamily="18" charset="0"/>
              </a:rPr>
              <a:t> мен </a:t>
            </a:r>
            <a:r>
              <a:rPr lang="ru-RU" dirty="0" err="1">
                <a:solidFill>
                  <a:srgbClr val="002060"/>
                </a:solidFill>
                <a:latin typeface="Times New Roman" panose="02020603050405020304" pitchFamily="18" charset="0"/>
                <a:cs typeface="Times New Roman" panose="02020603050405020304" pitchFamily="18" charset="0"/>
              </a:rPr>
              <a:t>қалып</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етістіктерде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арнайы</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жіктік</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жалғауы</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жоқ</a:t>
            </a:r>
            <a:r>
              <a:rPr lang="ru-RU" dirty="0">
                <a:solidFill>
                  <a:srgbClr val="002060"/>
                </a:solidFill>
                <a:latin typeface="Times New Roman" panose="02020603050405020304" pitchFamily="18" charset="0"/>
                <a:cs typeface="Times New Roman" panose="02020603050405020304" pitchFamily="18" charset="0"/>
              </a:rPr>
              <a:t>. </a:t>
            </a:r>
          </a:p>
          <a:p>
            <a:pPr marL="0" indent="0" algn="just">
              <a:lnSpc>
                <a:spcPct val="120000"/>
              </a:lnSpc>
              <a:spcBef>
                <a:spcPts val="0"/>
              </a:spcBef>
              <a:buNone/>
            </a:pPr>
            <a:r>
              <a:rPr lang="ru-RU" dirty="0" err="1">
                <a:solidFill>
                  <a:srgbClr val="002060"/>
                </a:solidFill>
                <a:latin typeface="Times New Roman" panose="02020603050405020304" pitchFamily="18" charset="0"/>
                <a:cs typeface="Times New Roman" panose="02020603050405020304" pitchFamily="18" charset="0"/>
              </a:rPr>
              <a:t>Сондықтан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қазақ</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тілін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үйренушілер</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үшін</a:t>
            </a:r>
            <a:r>
              <a:rPr lang="ru-RU" dirty="0">
                <a:solidFill>
                  <a:srgbClr val="002060"/>
                </a:solidFill>
                <a:latin typeface="Times New Roman" panose="02020603050405020304" pitchFamily="18" charset="0"/>
                <a:cs typeface="Times New Roman" panose="02020603050405020304" pitchFamily="18" charset="0"/>
              </a:rPr>
              <a:t> ІІІ </a:t>
            </a:r>
            <a:r>
              <a:rPr lang="ru-RU" dirty="0" err="1">
                <a:solidFill>
                  <a:srgbClr val="002060"/>
                </a:solidFill>
                <a:latin typeface="Times New Roman" panose="02020603050405020304" pitchFamily="18" charset="0"/>
                <a:cs typeface="Times New Roman" panose="02020603050405020304" pitchFamily="18" charset="0"/>
              </a:rPr>
              <a:t>жақтағы</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сөйлем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құрау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өте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оңай</a:t>
            </a:r>
            <a:r>
              <a:rPr lang="ru-RU" dirty="0">
                <a:solidFill>
                  <a:srgbClr val="002060"/>
                </a:solidFill>
                <a:latin typeface="Times New Roman" panose="02020603050405020304" pitchFamily="18" charset="0"/>
                <a:cs typeface="Times New Roman" panose="02020603050405020304" pitchFamily="18" charset="0"/>
              </a:rPr>
              <a:t>. </a:t>
            </a:r>
          </a:p>
        </p:txBody>
      </p:sp>
      <p:pic>
        <p:nvPicPr>
          <p:cNvPr id="5" name="Рисунок 4">
            <a:extLst>
              <a:ext uri="{FF2B5EF4-FFF2-40B4-BE49-F238E27FC236}">
                <a16:creationId xmlns:a16="http://schemas.microsoft.com/office/drawing/2014/main" id="{0A67240B-5DF2-A0E4-7D56-C6C4AA88C4ED}"/>
              </a:ext>
            </a:extLst>
          </p:cNvPr>
          <p:cNvPicPr>
            <a:picLocks noChangeAspect="1"/>
          </p:cNvPicPr>
          <p:nvPr/>
        </p:nvPicPr>
        <p:blipFill>
          <a:blip r:embed="rId2"/>
          <a:stretch>
            <a:fillRect/>
          </a:stretch>
        </p:blipFill>
        <p:spPr>
          <a:xfrm>
            <a:off x="6602989" y="1206428"/>
            <a:ext cx="5333809" cy="2671763"/>
          </a:xfrm>
          <a:prstGeom prst="rect">
            <a:avLst/>
          </a:prstGeom>
          <a:ln>
            <a:solidFill>
              <a:schemeClr val="accent1"/>
            </a:solidFill>
          </a:ln>
        </p:spPr>
      </p:pic>
      <p:sp>
        <p:nvSpPr>
          <p:cNvPr id="7" name="TextBox 6">
            <a:extLst>
              <a:ext uri="{FF2B5EF4-FFF2-40B4-BE49-F238E27FC236}">
                <a16:creationId xmlns:a16="http://schemas.microsoft.com/office/drawing/2014/main" id="{72EDD59E-7347-3A00-C463-E44FEB918FF1}"/>
              </a:ext>
            </a:extLst>
          </p:cNvPr>
          <p:cNvSpPr txBox="1"/>
          <p:nvPr/>
        </p:nvSpPr>
        <p:spPr>
          <a:xfrm>
            <a:off x="6996545" y="4469563"/>
            <a:ext cx="4546698" cy="1477328"/>
          </a:xfrm>
          <a:prstGeom prst="rect">
            <a:avLst/>
          </a:prstGeom>
          <a:solidFill>
            <a:schemeClr val="accent1">
              <a:lumMod val="20000"/>
              <a:lumOff val="80000"/>
            </a:schemeClr>
          </a:solidFill>
        </p:spPr>
        <p:txBody>
          <a:bodyPr wrap="square">
            <a:spAutoFit/>
          </a:bodyPr>
          <a:lstStyle/>
          <a:p>
            <a:r>
              <a:rPr lang="ru-RU" dirty="0" err="1">
                <a:solidFill>
                  <a:srgbClr val="002060"/>
                </a:solidFill>
                <a:latin typeface="Times New Roman" panose="02020603050405020304" pitchFamily="18" charset="0"/>
                <a:cs typeface="Times New Roman" panose="02020603050405020304" pitchFamily="18" charset="0"/>
              </a:rPr>
              <a:t>Ж.Сүлейменова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Т.Ермекова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Л.Ибраймова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Б.Молдағали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Д.Рысқұлбек</a:t>
            </a:r>
            <a:r>
              <a:rPr lang="ru-RU" dirty="0">
                <a:solidFill>
                  <a:srgbClr val="002060"/>
                </a:solidFill>
                <a:latin typeface="Times New Roman" panose="02020603050405020304" pitchFamily="18" charset="0"/>
                <a:cs typeface="Times New Roman" panose="02020603050405020304" pitchFamily="18" charset="0"/>
              </a:rPr>
              <a:t>. </a:t>
            </a:r>
          </a:p>
          <a:p>
            <a:r>
              <a:rPr lang="ru-RU" b="1" dirty="0" err="1">
                <a:solidFill>
                  <a:srgbClr val="FF0000"/>
                </a:solidFill>
                <a:latin typeface="Times New Roman" panose="02020603050405020304" pitchFamily="18" charset="0"/>
                <a:cs typeface="Times New Roman" panose="02020603050405020304" pitchFamily="18" charset="0"/>
              </a:rPr>
              <a:t>Қазақ</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тілі</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Бейнесабақтар</a:t>
            </a:r>
            <a:r>
              <a:rPr lang="ru-RU" b="1" dirty="0">
                <a:solidFill>
                  <a:srgbClr val="FF0000"/>
                </a:solidFill>
                <a:latin typeface="Times New Roman" panose="02020603050405020304" pitchFamily="18" charset="0"/>
                <a:cs typeface="Times New Roman" panose="02020603050405020304" pitchFamily="18" charset="0"/>
              </a:rPr>
              <a:t>. </a:t>
            </a:r>
            <a:r>
              <a:rPr lang="ru-RU" dirty="0">
                <a:solidFill>
                  <a:srgbClr val="002060"/>
                </a:solidFill>
                <a:latin typeface="Times New Roman" panose="02020603050405020304" pitchFamily="18" charset="0"/>
                <a:cs typeface="Times New Roman" panose="02020603050405020304" pitchFamily="18" charset="0"/>
              </a:rPr>
              <a:t>Алматы: </a:t>
            </a:r>
            <a:r>
              <a:rPr lang="ru-RU" dirty="0" err="1">
                <a:solidFill>
                  <a:srgbClr val="002060"/>
                </a:solidFill>
                <a:latin typeface="Times New Roman" panose="02020603050405020304" pitchFamily="18" charset="0"/>
                <a:cs typeface="Times New Roman" panose="02020603050405020304" pitchFamily="18" charset="0"/>
              </a:rPr>
              <a:t>Қазақ</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ұлттық</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қыздар</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педагогикалық</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университеті</a:t>
            </a:r>
            <a:r>
              <a:rPr lang="ru-RU" dirty="0">
                <a:solidFill>
                  <a:srgbClr val="002060"/>
                </a:solidFill>
                <a:latin typeface="Times New Roman" panose="02020603050405020304" pitchFamily="18" charset="0"/>
                <a:cs typeface="Times New Roman" panose="02020603050405020304" pitchFamily="18" charset="0"/>
              </a:rPr>
              <a:t>. 2021. -100 б.</a:t>
            </a:r>
          </a:p>
        </p:txBody>
      </p:sp>
    </p:spTree>
    <p:extLst>
      <p:ext uri="{BB962C8B-B14F-4D97-AF65-F5344CB8AC3E}">
        <p14:creationId xmlns:p14="http://schemas.microsoft.com/office/powerpoint/2010/main" val="402889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32B52173-0D76-77EA-38B3-021A78054FBD}"/>
              </a:ext>
            </a:extLst>
          </p:cNvPr>
          <p:cNvPicPr>
            <a:picLocks noGrp="1" noChangeAspect="1"/>
          </p:cNvPicPr>
          <p:nvPr>
            <p:ph idx="1"/>
          </p:nvPr>
        </p:nvPicPr>
        <p:blipFill>
          <a:blip r:embed="rId2"/>
          <a:stretch>
            <a:fillRect/>
          </a:stretch>
        </p:blipFill>
        <p:spPr>
          <a:xfrm>
            <a:off x="506393" y="311149"/>
            <a:ext cx="5426708" cy="6546851"/>
          </a:xfrm>
        </p:spPr>
      </p:pic>
      <p:pic>
        <p:nvPicPr>
          <p:cNvPr id="7" name="Рисунок 6">
            <a:extLst>
              <a:ext uri="{FF2B5EF4-FFF2-40B4-BE49-F238E27FC236}">
                <a16:creationId xmlns:a16="http://schemas.microsoft.com/office/drawing/2014/main" id="{77923222-F003-9D55-B157-9A52C28C36A3}"/>
              </a:ext>
            </a:extLst>
          </p:cNvPr>
          <p:cNvPicPr>
            <a:picLocks noChangeAspect="1"/>
          </p:cNvPicPr>
          <p:nvPr/>
        </p:nvPicPr>
        <p:blipFill>
          <a:blip r:embed="rId3"/>
          <a:stretch>
            <a:fillRect/>
          </a:stretch>
        </p:blipFill>
        <p:spPr>
          <a:xfrm>
            <a:off x="6395741" y="311149"/>
            <a:ext cx="4762795" cy="6747293"/>
          </a:xfrm>
          <a:prstGeom prst="rect">
            <a:avLst/>
          </a:prstGeom>
        </p:spPr>
      </p:pic>
    </p:spTree>
    <p:extLst>
      <p:ext uri="{BB962C8B-B14F-4D97-AF65-F5344CB8AC3E}">
        <p14:creationId xmlns:p14="http://schemas.microsoft.com/office/powerpoint/2010/main" val="1377856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69AEC95E-06A3-44A6-A60E-47F6BE3F52DF}"/>
              </a:ext>
            </a:extLst>
          </p:cNvPr>
          <p:cNvPicPr>
            <a:picLocks noGrp="1" noChangeAspect="1"/>
          </p:cNvPicPr>
          <p:nvPr>
            <p:ph idx="1"/>
          </p:nvPr>
        </p:nvPicPr>
        <p:blipFill rotWithShape="1">
          <a:blip r:embed="rId2"/>
          <a:srcRect l="53580" t="22678" r="11692" b="12687"/>
          <a:stretch/>
        </p:blipFill>
        <p:spPr>
          <a:xfrm>
            <a:off x="2784763" y="159864"/>
            <a:ext cx="6248401" cy="6538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8948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BCA763A4-C946-4B99-8B7C-8C4CC5337E93}"/>
              </a:ext>
            </a:extLst>
          </p:cNvPr>
          <p:cNvPicPr>
            <a:picLocks noGrp="1" noChangeAspect="1"/>
          </p:cNvPicPr>
          <p:nvPr>
            <p:ph idx="1"/>
          </p:nvPr>
        </p:nvPicPr>
        <p:blipFill rotWithShape="1">
          <a:blip r:embed="rId2"/>
          <a:srcRect l="54723" t="24590" r="13448" b="29690"/>
          <a:stretch/>
        </p:blipFill>
        <p:spPr>
          <a:xfrm>
            <a:off x="196597" y="295985"/>
            <a:ext cx="7974945" cy="6266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Объект 3">
            <a:extLst>
              <a:ext uri="{FF2B5EF4-FFF2-40B4-BE49-F238E27FC236}">
                <a16:creationId xmlns:a16="http://schemas.microsoft.com/office/drawing/2014/main" id="{1D08E709-0496-58D2-56D8-90AF5510907D}"/>
              </a:ext>
            </a:extLst>
          </p:cNvPr>
          <p:cNvPicPr>
            <a:picLocks noChangeAspect="1"/>
          </p:cNvPicPr>
          <p:nvPr/>
        </p:nvPicPr>
        <p:blipFill rotWithShape="1">
          <a:blip r:embed="rId2"/>
          <a:srcRect l="61313" t="70101" r="19871" b="12255"/>
          <a:stretch/>
        </p:blipFill>
        <p:spPr>
          <a:xfrm>
            <a:off x="8447314" y="1860395"/>
            <a:ext cx="3439886" cy="1764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Объект 3">
            <a:extLst>
              <a:ext uri="{FF2B5EF4-FFF2-40B4-BE49-F238E27FC236}">
                <a16:creationId xmlns:a16="http://schemas.microsoft.com/office/drawing/2014/main" id="{A433B831-38C4-056F-5856-684458398A5F}"/>
              </a:ext>
            </a:extLst>
          </p:cNvPr>
          <p:cNvPicPr>
            <a:picLocks noChangeAspect="1"/>
          </p:cNvPicPr>
          <p:nvPr/>
        </p:nvPicPr>
        <p:blipFill rotWithShape="1">
          <a:blip r:embed="rId2"/>
          <a:srcRect l="56845" t="87696" r="30214" b="8283"/>
          <a:stretch/>
        </p:blipFill>
        <p:spPr>
          <a:xfrm>
            <a:off x="8447314" y="3976914"/>
            <a:ext cx="2365828" cy="402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Объект 3">
            <a:extLst>
              <a:ext uri="{FF2B5EF4-FFF2-40B4-BE49-F238E27FC236}">
                <a16:creationId xmlns:a16="http://schemas.microsoft.com/office/drawing/2014/main" id="{1E5EE050-F0BD-872D-8082-3B591D874E14}"/>
              </a:ext>
            </a:extLst>
          </p:cNvPr>
          <p:cNvPicPr>
            <a:picLocks noChangeAspect="1"/>
          </p:cNvPicPr>
          <p:nvPr/>
        </p:nvPicPr>
        <p:blipFill rotWithShape="1">
          <a:blip r:embed="rId2"/>
          <a:srcRect l="70302" t="88863" r="15267" b="8284"/>
          <a:stretch/>
        </p:blipFill>
        <p:spPr>
          <a:xfrm>
            <a:off x="9248897" y="4588638"/>
            <a:ext cx="2638303" cy="285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583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9051158-8802-6B09-DD5B-443EB8490069}"/>
              </a:ext>
            </a:extLst>
          </p:cNvPr>
          <p:cNvPicPr>
            <a:picLocks noGrp="1" noChangeAspect="1"/>
          </p:cNvPicPr>
          <p:nvPr>
            <p:ph idx="1"/>
          </p:nvPr>
        </p:nvPicPr>
        <p:blipFill rotWithShape="1">
          <a:blip r:embed="rId2"/>
          <a:srcRect b="50983"/>
          <a:stretch/>
        </p:blipFill>
        <p:spPr>
          <a:xfrm>
            <a:off x="0" y="0"/>
            <a:ext cx="6442364" cy="4617422"/>
          </a:xfrm>
        </p:spPr>
      </p:pic>
      <p:pic>
        <p:nvPicPr>
          <p:cNvPr id="6" name="Объект 4">
            <a:extLst>
              <a:ext uri="{FF2B5EF4-FFF2-40B4-BE49-F238E27FC236}">
                <a16:creationId xmlns:a16="http://schemas.microsoft.com/office/drawing/2014/main" id="{F1E134F9-B015-B830-A082-D5FD462E942D}"/>
              </a:ext>
            </a:extLst>
          </p:cNvPr>
          <p:cNvPicPr>
            <a:picLocks noChangeAspect="1"/>
          </p:cNvPicPr>
          <p:nvPr/>
        </p:nvPicPr>
        <p:blipFill rotWithShape="1">
          <a:blip r:embed="rId2"/>
          <a:srcRect t="71613"/>
          <a:stretch/>
        </p:blipFill>
        <p:spPr>
          <a:xfrm>
            <a:off x="5818909" y="4202373"/>
            <a:ext cx="6095999" cy="2530292"/>
          </a:xfrm>
          <a:prstGeom prst="rect">
            <a:avLst/>
          </a:prstGeom>
        </p:spPr>
      </p:pic>
    </p:spTree>
    <p:extLst>
      <p:ext uri="{BB962C8B-B14F-4D97-AF65-F5344CB8AC3E}">
        <p14:creationId xmlns:p14="http://schemas.microsoft.com/office/powerpoint/2010/main" val="3320046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F3B87547-C627-4AF4-99E6-46EF1DC6F03E}"/>
              </a:ext>
            </a:extLst>
          </p:cNvPr>
          <p:cNvSpPr>
            <a:spLocks noChangeArrowheads="1"/>
          </p:cNvSpPr>
          <p:nvPr/>
        </p:nvSpPr>
        <p:spPr bwMode="auto">
          <a:xfrm>
            <a:off x="853440" y="24759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30" name="Рисунок 62">
            <a:extLst>
              <a:ext uri="{FF2B5EF4-FFF2-40B4-BE49-F238E27FC236}">
                <a16:creationId xmlns:a16="http://schemas.microsoft.com/office/drawing/2014/main" id="{96C38777-3023-4606-811C-7204E4467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5" t="60620" r="55489" b="25816"/>
          <a:stretch>
            <a:fillRect/>
          </a:stretch>
        </p:blipFill>
        <p:spPr bwMode="auto">
          <a:xfrm>
            <a:off x="482285" y="1094989"/>
            <a:ext cx="11404915" cy="223342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81F4472F-3BFF-4BBC-A880-3AEAB7140DC0}"/>
              </a:ext>
            </a:extLst>
          </p:cNvPr>
          <p:cNvPicPr/>
          <p:nvPr/>
        </p:nvPicPr>
        <p:blipFill rotWithShape="1">
          <a:blip r:embed="rId3"/>
          <a:srcRect l="6226" t="56191" r="62803" b="32460"/>
          <a:stretch/>
        </p:blipFill>
        <p:spPr bwMode="auto">
          <a:xfrm>
            <a:off x="2852373" y="3642852"/>
            <a:ext cx="6776535" cy="1732712"/>
          </a:xfrm>
          <a:prstGeom prst="rect">
            <a:avLst/>
          </a:prstGeom>
          <a:ln>
            <a:noFill/>
          </a:ln>
          <a:extLst>
            <a:ext uri="{53640926-AAD7-44D8-BBD7-CCE9431645EC}">
              <a14:shadowObscured xmlns:a14="http://schemas.microsoft.com/office/drawing/2010/main"/>
            </a:ext>
          </a:extLst>
        </p:spPr>
      </p:pic>
      <p:sp>
        <p:nvSpPr>
          <p:cNvPr id="8" name="Прямоугольник 7">
            <a:extLst>
              <a:ext uri="{FF2B5EF4-FFF2-40B4-BE49-F238E27FC236}">
                <a16:creationId xmlns:a16="http://schemas.microsoft.com/office/drawing/2014/main" id="{AEE1AAA1-DE13-492D-A4FB-BEEFB2F00142}"/>
              </a:ext>
            </a:extLst>
          </p:cNvPr>
          <p:cNvSpPr/>
          <p:nvPr/>
        </p:nvSpPr>
        <p:spPr>
          <a:xfrm>
            <a:off x="3262532" y="5986139"/>
            <a:ext cx="8328073" cy="670440"/>
          </a:xfrm>
          <a:prstGeom prst="rect">
            <a:avLst/>
          </a:prstGeom>
        </p:spPr>
        <p:txBody>
          <a:bodyPr wrap="square">
            <a:spAutoFit/>
          </a:bodyPr>
          <a:lstStyle/>
          <a:p>
            <a:pPr algn="just">
              <a:lnSpc>
                <a:spcPct val="107000"/>
              </a:lnSpc>
              <a:spcAft>
                <a:spcPts val="0"/>
              </a:spcAft>
            </a:pPr>
            <a:r>
              <a:rPr lang="kk-KZ"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Курманбаева Ш.К. Қазақ тілін жеделдете оқыту: теориясы мен әдістемесі. Монография. –Өскемен: С.Аманжолов атындағы ШҚМУ баспасы, 2012. – 278 б.</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87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BBFC23B-AD3F-448B-AF21-A4B30B3C788C}"/>
              </a:ext>
            </a:extLst>
          </p:cNvPr>
          <p:cNvSpPr/>
          <p:nvPr/>
        </p:nvSpPr>
        <p:spPr>
          <a:xfrm>
            <a:off x="1026941" y="760238"/>
            <a:ext cx="10353822" cy="4210448"/>
          </a:xfrm>
          <a:prstGeom prst="rect">
            <a:avLst/>
          </a:prstGeom>
        </p:spPr>
        <p:txBody>
          <a:bodyPr wrap="square">
            <a:spAutoFit/>
          </a:bodyPr>
          <a:lstStyle/>
          <a:p>
            <a:pPr algn="ctr">
              <a:lnSpc>
                <a:spcPct val="107000"/>
              </a:lnSpc>
              <a:spcAft>
                <a:spcPts val="0"/>
              </a:spcAft>
            </a:pPr>
            <a:r>
              <a:rPr lang="kk-KZ"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ЖАТТЫҒУ ҮЛГІСІ  </a:t>
            </a:r>
          </a:p>
          <a:p>
            <a:pPr algn="ctr">
              <a:lnSpc>
                <a:spcPct val="107000"/>
              </a:lnSpc>
              <a:spcAft>
                <a:spcPts val="0"/>
              </a:spcAft>
            </a:pPr>
            <a:endParaRPr lang="kk-KZ"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kk-KZ"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kk-KZ"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kk-KZ"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kk-KZ"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kk-KZ"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kk-KZ"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kk-KZ"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id="{22499DD5-3D89-DB86-B8FF-C7D64B01B652}"/>
              </a:ext>
            </a:extLst>
          </p:cNvPr>
          <p:cNvGraphicFramePr>
            <a:graphicFrameLocks noGrp="1"/>
          </p:cNvGraphicFramePr>
          <p:nvPr/>
        </p:nvGraphicFramePr>
        <p:xfrm>
          <a:off x="651164" y="1467812"/>
          <a:ext cx="10889671" cy="4358640"/>
        </p:xfrm>
        <a:graphic>
          <a:graphicData uri="http://schemas.openxmlformats.org/drawingml/2006/table">
            <a:tbl>
              <a:tblPr firstRow="1" bandRow="1">
                <a:tableStyleId>{5C22544A-7EE6-4342-B048-85BDC9FD1C3A}</a:tableStyleId>
              </a:tblPr>
              <a:tblGrid>
                <a:gridCol w="2974489">
                  <a:extLst>
                    <a:ext uri="{9D8B030D-6E8A-4147-A177-3AD203B41FA5}">
                      <a16:colId xmlns:a16="http://schemas.microsoft.com/office/drawing/2014/main" val="2857029580"/>
                    </a:ext>
                  </a:extLst>
                </a:gridCol>
                <a:gridCol w="491092">
                  <a:extLst>
                    <a:ext uri="{9D8B030D-6E8A-4147-A177-3AD203B41FA5}">
                      <a16:colId xmlns:a16="http://schemas.microsoft.com/office/drawing/2014/main" val="2410166781"/>
                    </a:ext>
                  </a:extLst>
                </a:gridCol>
                <a:gridCol w="2604281">
                  <a:extLst>
                    <a:ext uri="{9D8B030D-6E8A-4147-A177-3AD203B41FA5}">
                      <a16:colId xmlns:a16="http://schemas.microsoft.com/office/drawing/2014/main" val="3976514572"/>
                    </a:ext>
                  </a:extLst>
                </a:gridCol>
                <a:gridCol w="505974">
                  <a:extLst>
                    <a:ext uri="{9D8B030D-6E8A-4147-A177-3AD203B41FA5}">
                      <a16:colId xmlns:a16="http://schemas.microsoft.com/office/drawing/2014/main" val="2557016521"/>
                    </a:ext>
                  </a:extLst>
                </a:gridCol>
                <a:gridCol w="4313835">
                  <a:extLst>
                    <a:ext uri="{9D8B030D-6E8A-4147-A177-3AD203B41FA5}">
                      <a16:colId xmlns:a16="http://schemas.microsoft.com/office/drawing/2014/main" val="94363990"/>
                    </a:ext>
                  </a:extLst>
                </a:gridCol>
              </a:tblGrid>
              <a:tr h="370840">
                <a:tc>
                  <a:txBody>
                    <a:bodyPr/>
                    <a:lstStyle/>
                    <a:p>
                      <a:endParaRPr lang="ru-RU" sz="2000" dirty="0">
                        <a:latin typeface="Times New Roman" panose="02020603050405020304" pitchFamily="18" charset="0"/>
                        <a:cs typeface="Times New Roman" panose="02020603050405020304" pitchFamily="18" charset="0"/>
                      </a:endParaRPr>
                    </a:p>
                  </a:txBody>
                  <a:tcPr/>
                </a:tc>
                <a:tc>
                  <a:txBody>
                    <a:bodyPr/>
                    <a:lstStyle/>
                    <a:p>
                      <a:endParaRPr lang="ru-RU" sz="2000">
                        <a:latin typeface="Times New Roman" panose="02020603050405020304" pitchFamily="18" charset="0"/>
                        <a:cs typeface="Times New Roman" panose="02020603050405020304" pitchFamily="18" charset="0"/>
                      </a:endParaRPr>
                    </a:p>
                  </a:txBody>
                  <a:tcPr/>
                </a:tc>
                <a:tc>
                  <a:txBody>
                    <a:bodyPr/>
                    <a:lstStyle/>
                    <a:p>
                      <a:endParaRPr lang="ru-RU" sz="2000" dirty="0">
                        <a:latin typeface="Times New Roman" panose="02020603050405020304" pitchFamily="18" charset="0"/>
                        <a:cs typeface="Times New Roman" panose="02020603050405020304" pitchFamily="18" charset="0"/>
                      </a:endParaRPr>
                    </a:p>
                  </a:txBody>
                  <a:tcPr/>
                </a:tc>
                <a:tc>
                  <a:txBody>
                    <a:bodyPr/>
                    <a:lstStyle/>
                    <a:p>
                      <a:endParaRPr lang="ru-RU" sz="2000">
                        <a:latin typeface="Times New Roman" panose="02020603050405020304" pitchFamily="18" charset="0"/>
                        <a:cs typeface="Times New Roman" panose="02020603050405020304" pitchFamily="18" charset="0"/>
                      </a:endParaRPr>
                    </a:p>
                  </a:txBody>
                  <a:tcPr/>
                </a:tc>
                <a:tc>
                  <a:txBody>
                    <a:bodyPr/>
                    <a:lstStyle/>
                    <a:p>
                      <a:endParaRPr lang="ru-RU"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41927154"/>
                  </a:ext>
                </a:extLst>
              </a:tr>
              <a:tr h="370840">
                <a:tc>
                  <a:txBody>
                    <a:bodyPr/>
                    <a:lstStyle/>
                    <a:p>
                      <a:pPr algn="just"/>
                      <a:r>
                        <a:rPr lang="kk-KZ" sz="2400" dirty="0">
                          <a:latin typeface="Times New Roman" panose="02020603050405020304" pitchFamily="18" charset="0"/>
                          <a:ea typeface="Times New Roman" panose="02020603050405020304" pitchFamily="18" charset="0"/>
                          <a:cs typeface="Times New Roman" panose="02020603050405020304" pitchFamily="18" charset="0"/>
                        </a:rPr>
                        <a:t>Жiгiт Астанаға кеттi </a:t>
                      </a:r>
                      <a:endParaRPr lang="ru-RU" sz="2400" dirty="0">
                        <a:latin typeface="Times New Roman" panose="02020603050405020304" pitchFamily="18" charset="0"/>
                        <a:cs typeface="Times New Roman" panose="02020603050405020304" pitchFamily="18" charset="0"/>
                      </a:endParaRPr>
                    </a:p>
                  </a:txBody>
                  <a:tcPr/>
                </a:tc>
                <a:tc>
                  <a:txBody>
                    <a:bodyPr/>
                    <a:lstStyle/>
                    <a:p>
                      <a:r>
                        <a:rPr lang="kk-KZ"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r>
                        <a:rPr lang="kk-KZ" sz="2400" dirty="0">
                          <a:latin typeface="Times New Roman" panose="02020603050405020304" pitchFamily="18" charset="0"/>
                          <a:ea typeface="Times New Roman" panose="02020603050405020304" pitchFamily="18" charset="0"/>
                          <a:cs typeface="Times New Roman" panose="02020603050405020304" pitchFamily="18" charset="0"/>
                        </a:rPr>
                        <a:t>Жiгiт қайтып келдi </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dirty="0">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Астанаға кеткен жігіт қайтып келді.</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2886514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Мен машина сатып алдым </a:t>
                      </a:r>
                      <a:endParaRPr lang="ru-RU" sz="2400" dirty="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a:txBody>
                  <a:tcPr/>
                </a:tc>
                <a:tc>
                  <a:txBody>
                    <a:bodyPr/>
                    <a:lstStyle/>
                    <a:p>
                      <a:r>
                        <a:rPr lang="kk-KZ"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r>
                        <a:rPr lang="kk-KZ" sz="2400" dirty="0">
                          <a:latin typeface="Times New Roman" panose="02020603050405020304" pitchFamily="18" charset="0"/>
                          <a:ea typeface="Times New Roman" panose="02020603050405020304" pitchFamily="18" charset="0"/>
                          <a:cs typeface="Times New Roman" panose="02020603050405020304" pitchFamily="18" charset="0"/>
                        </a:rPr>
                        <a:t>Машинам сынып қалды</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dirty="0">
                          <a:latin typeface="Times New Roman" panose="02020603050405020304" pitchFamily="18" charset="0"/>
                          <a:cs typeface="Times New Roman" panose="02020603050405020304" pitchFamily="18" charset="0"/>
                        </a:rPr>
                        <a:t>=</a:t>
                      </a:r>
                    </a:p>
                  </a:txBody>
                  <a:tcPr/>
                </a:tc>
                <a:tc>
                  <a:txBody>
                    <a:bodyPr/>
                    <a:lstStyle/>
                    <a:p>
                      <a:endParaRPr lang="kk-KZ" sz="2400" dirty="0">
                        <a:latin typeface="Times New Roman" panose="02020603050405020304" pitchFamily="18" charset="0"/>
                        <a:cs typeface="Times New Roman" panose="02020603050405020304" pitchFamily="18" charset="0"/>
                      </a:endParaRPr>
                    </a:p>
                    <a:p>
                      <a:r>
                        <a:rPr lang="kk-KZ"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6175113"/>
                  </a:ext>
                </a:extLst>
              </a:tr>
              <a:tr h="370840">
                <a:tc>
                  <a:txBody>
                    <a:bodyPr/>
                    <a:lstStyle/>
                    <a:p>
                      <a:pPr algn="just"/>
                      <a:r>
                        <a:rPr lang="kk-KZ" sz="2400" dirty="0">
                          <a:latin typeface="Times New Roman" panose="02020603050405020304" pitchFamily="18" charset="0"/>
                          <a:ea typeface="Times New Roman" panose="02020603050405020304" pitchFamily="18" charset="0"/>
                          <a:cs typeface="Times New Roman" panose="02020603050405020304" pitchFamily="18" charset="0"/>
                        </a:rPr>
                        <a:t>Ұрылар дүкенді тонады </a:t>
                      </a:r>
                      <a:endParaRPr lang="ru-RU" sz="2400" dirty="0">
                        <a:latin typeface="Times New Roman" panose="02020603050405020304" pitchFamily="18" charset="0"/>
                        <a:cs typeface="Times New Roman" panose="02020603050405020304" pitchFamily="18" charset="0"/>
                      </a:endParaRPr>
                    </a:p>
                  </a:txBody>
                  <a:tcPr/>
                </a:tc>
                <a:tc>
                  <a:txBody>
                    <a:bodyPr/>
                    <a:lstStyle/>
                    <a:p>
                      <a:r>
                        <a:rPr lang="kk-KZ"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r>
                        <a:rPr lang="kk-KZ" sz="2400" dirty="0">
                          <a:latin typeface="Times New Roman" panose="02020603050405020304" pitchFamily="18" charset="0"/>
                          <a:ea typeface="Times New Roman" panose="02020603050405020304" pitchFamily="18" charset="0"/>
                          <a:cs typeface="Times New Roman" panose="02020603050405020304" pitchFamily="18" charset="0"/>
                        </a:rPr>
                        <a:t>Ұрылар ұсталды </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dirty="0">
                          <a:latin typeface="Times New Roman" panose="02020603050405020304" pitchFamily="18" charset="0"/>
                          <a:cs typeface="Times New Roman" panose="02020603050405020304" pitchFamily="18" charset="0"/>
                        </a:rPr>
                        <a:t>=</a:t>
                      </a:r>
                    </a:p>
                  </a:txBody>
                  <a:tcPr/>
                </a:tc>
                <a:tc>
                  <a:txBody>
                    <a:bodyPr/>
                    <a:lstStyle/>
                    <a:p>
                      <a:endParaRPr lang="kk-KZ" sz="2400" dirty="0">
                        <a:latin typeface="Times New Roman" panose="02020603050405020304" pitchFamily="18" charset="0"/>
                        <a:cs typeface="Times New Roman" panose="02020603050405020304" pitchFamily="18" charset="0"/>
                      </a:endParaRPr>
                    </a:p>
                    <a:p>
                      <a:r>
                        <a:rPr lang="kk-KZ"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20252678"/>
                  </a:ext>
                </a:extLst>
              </a:tr>
              <a:tr h="370840">
                <a:tc>
                  <a:txBody>
                    <a:bodyPr/>
                    <a:lstStyle/>
                    <a:p>
                      <a:endParaRPr lang="ru-RU" sz="2000" dirty="0">
                        <a:latin typeface="Times New Roman" panose="02020603050405020304" pitchFamily="18" charset="0"/>
                        <a:cs typeface="Times New Roman" panose="02020603050405020304" pitchFamily="18" charset="0"/>
                      </a:endParaRPr>
                    </a:p>
                  </a:txBody>
                  <a:tcPr/>
                </a:tc>
                <a:tc>
                  <a:txBody>
                    <a:bodyPr/>
                    <a:lstStyle/>
                    <a:p>
                      <a:endParaRPr lang="ru-RU" sz="2000" dirty="0">
                        <a:latin typeface="Times New Roman" panose="02020603050405020304" pitchFamily="18" charset="0"/>
                        <a:cs typeface="Times New Roman" panose="02020603050405020304" pitchFamily="18" charset="0"/>
                      </a:endParaRPr>
                    </a:p>
                  </a:txBody>
                  <a:tcPr/>
                </a:tc>
                <a:tc>
                  <a:txBody>
                    <a:bodyPr/>
                    <a:lstStyle/>
                    <a:p>
                      <a:endParaRPr lang="ru-RU" sz="2000" dirty="0">
                        <a:latin typeface="Times New Roman" panose="02020603050405020304" pitchFamily="18" charset="0"/>
                        <a:cs typeface="Times New Roman" panose="02020603050405020304" pitchFamily="18" charset="0"/>
                      </a:endParaRPr>
                    </a:p>
                  </a:txBody>
                  <a:tcPr/>
                </a:tc>
                <a:tc>
                  <a:txBody>
                    <a:bodyPr/>
                    <a:lstStyle/>
                    <a:p>
                      <a:endParaRPr lang="ru-RU" sz="2000">
                        <a:latin typeface="Times New Roman" panose="02020603050405020304" pitchFamily="18" charset="0"/>
                        <a:cs typeface="Times New Roman" panose="02020603050405020304" pitchFamily="18" charset="0"/>
                      </a:endParaRPr>
                    </a:p>
                  </a:txBody>
                  <a:tcPr/>
                </a:tc>
                <a:tc>
                  <a:txBody>
                    <a:bodyPr/>
                    <a:lstStyle/>
                    <a:p>
                      <a:endParaRPr lang="ru-RU"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14866104"/>
                  </a:ext>
                </a:extLst>
              </a:tr>
            </a:tbl>
          </a:graphicData>
        </a:graphic>
      </p:graphicFrame>
    </p:spTree>
    <p:extLst>
      <p:ext uri="{BB962C8B-B14F-4D97-AF65-F5344CB8AC3E}">
        <p14:creationId xmlns:p14="http://schemas.microsoft.com/office/powerpoint/2010/main" val="2850067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6C1F377-14D6-7882-B108-35BB1D40822C}"/>
              </a:ext>
            </a:extLst>
          </p:cNvPr>
          <p:cNvPicPr>
            <a:picLocks noChangeAspect="1"/>
          </p:cNvPicPr>
          <p:nvPr/>
        </p:nvPicPr>
        <p:blipFill>
          <a:blip r:embed="rId2"/>
          <a:stretch>
            <a:fillRect/>
          </a:stretch>
        </p:blipFill>
        <p:spPr>
          <a:xfrm>
            <a:off x="1176106" y="449476"/>
            <a:ext cx="9507277" cy="5210902"/>
          </a:xfrm>
          <a:prstGeom prst="rect">
            <a:avLst/>
          </a:prstGeom>
          <a:ln>
            <a:solidFill>
              <a:schemeClr val="accent1"/>
            </a:solidFill>
          </a:ln>
        </p:spPr>
      </p:pic>
      <p:sp>
        <p:nvSpPr>
          <p:cNvPr id="5" name="TextBox 4">
            <a:extLst>
              <a:ext uri="{FF2B5EF4-FFF2-40B4-BE49-F238E27FC236}">
                <a16:creationId xmlns:a16="http://schemas.microsoft.com/office/drawing/2014/main" id="{88E085C6-208A-1751-2B93-5879BCB4E60F}"/>
              </a:ext>
            </a:extLst>
          </p:cNvPr>
          <p:cNvSpPr txBox="1"/>
          <p:nvPr/>
        </p:nvSpPr>
        <p:spPr>
          <a:xfrm>
            <a:off x="4653936" y="5779807"/>
            <a:ext cx="6873045" cy="923330"/>
          </a:xfrm>
          <a:prstGeom prst="rect">
            <a:avLst/>
          </a:prstGeom>
          <a:solidFill>
            <a:schemeClr val="accent1">
              <a:lumMod val="20000"/>
              <a:lumOff val="80000"/>
            </a:schemeClr>
          </a:solidFill>
          <a:ln>
            <a:solidFill>
              <a:schemeClr val="accent1"/>
            </a:solidFill>
          </a:ln>
        </p:spPr>
        <p:txBody>
          <a:bodyPr wrap="square">
            <a:spAutoFit/>
          </a:bodyPr>
          <a:lstStyle/>
          <a:p>
            <a:r>
              <a:rPr lang="ru-RU" dirty="0" err="1">
                <a:latin typeface="Times New Roman" panose="02020603050405020304" pitchFamily="18" charset="0"/>
                <a:cs typeface="Times New Roman" panose="02020603050405020304" pitchFamily="18" charset="0"/>
              </a:rPr>
              <a:t>Күзекова</a:t>
            </a:r>
            <a:r>
              <a:rPr lang="ru-RU" dirty="0">
                <a:latin typeface="Times New Roman" panose="02020603050405020304" pitchFamily="18" charset="0"/>
                <a:cs typeface="Times New Roman" panose="02020603050405020304" pitchFamily="18" charset="0"/>
              </a:rPr>
              <a:t> З.С. </a:t>
            </a:r>
            <a:r>
              <a:rPr lang="ru-RU" dirty="0" err="1">
                <a:latin typeface="Times New Roman" panose="02020603050405020304" pitchFamily="18" charset="0"/>
                <a:cs typeface="Times New Roman" panose="02020603050405020304" pitchFamily="18" charset="0"/>
              </a:rPr>
              <a:t>Қазақ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тілі</a:t>
            </a:r>
            <a:r>
              <a:rPr lang="ru-RU" dirty="0">
                <a:latin typeface="Times New Roman" panose="02020603050405020304" pitchFamily="18" charset="0"/>
                <a:cs typeface="Times New Roman" panose="02020603050405020304" pitchFamily="18" charset="0"/>
              </a:rPr>
              <a:t> практикумы </a:t>
            </a:r>
            <a:r>
              <a:rPr lang="ru-RU" dirty="0" err="1">
                <a:latin typeface="Times New Roman" panose="02020603050405020304" pitchFamily="18" charset="0"/>
                <a:cs typeface="Times New Roman" panose="02020603050405020304" pitchFamily="18" charset="0"/>
              </a:rPr>
              <a:t>Грамматикалық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жаттығулар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жинағы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оқытып-үйретудің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ортаңғы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жалғастыру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кезеңіне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 В – 1, В – 2). – Астана, 2010. – 136 б.</a:t>
            </a:r>
          </a:p>
        </p:txBody>
      </p:sp>
    </p:spTree>
    <p:extLst>
      <p:ext uri="{BB962C8B-B14F-4D97-AF65-F5344CB8AC3E}">
        <p14:creationId xmlns:p14="http://schemas.microsoft.com/office/powerpoint/2010/main" val="239874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 in under near between | prepositions for beginners - YouTube">
            <a:extLst>
              <a:ext uri="{FF2B5EF4-FFF2-40B4-BE49-F238E27FC236}">
                <a16:creationId xmlns:a16="http://schemas.microsoft.com/office/drawing/2014/main" id="{22AD032D-A93B-4B7E-BD98-ABC3D5EB54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0709" y="3413119"/>
            <a:ext cx="5358318" cy="30140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positions English Lesson (IN, ON, UNDER, NEXT TO) - YouTube">
            <a:extLst>
              <a:ext uri="{FF2B5EF4-FFF2-40B4-BE49-F238E27FC236}">
                <a16:creationId xmlns:a16="http://schemas.microsoft.com/office/drawing/2014/main" id="{281E6539-7D72-4170-AB63-9FFF29D85F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81" r="12045"/>
          <a:stretch/>
        </p:blipFill>
        <p:spPr bwMode="auto">
          <a:xfrm>
            <a:off x="6579226" y="3290346"/>
            <a:ext cx="4249271" cy="3146094"/>
          </a:xfrm>
          <a:prstGeom prst="rect">
            <a:avLst/>
          </a:prstGeom>
          <a:noFill/>
          <a:extLst>
            <a:ext uri="{909E8E84-426E-40DD-AFC4-6F175D3DCCD1}">
              <a14:hiddenFill xmlns:a14="http://schemas.microsoft.com/office/drawing/2010/main">
                <a:solidFill>
                  <a:srgbClr val="FFFFFF"/>
                </a:solidFill>
              </a14:hiddenFill>
            </a:ext>
          </a:extLst>
        </p:spPr>
      </p:pic>
      <p:pic>
        <p:nvPicPr>
          <p:cNvPr id="2" name="Объект 3">
            <a:extLst>
              <a:ext uri="{FF2B5EF4-FFF2-40B4-BE49-F238E27FC236}">
                <a16:creationId xmlns:a16="http://schemas.microsoft.com/office/drawing/2014/main" id="{30A09FB5-C9D8-1210-FD8E-6BCF128F017E}"/>
              </a:ext>
            </a:extLst>
          </p:cNvPr>
          <p:cNvPicPr>
            <a:picLocks noChangeAspect="1"/>
          </p:cNvPicPr>
          <p:nvPr/>
        </p:nvPicPr>
        <p:blipFill rotWithShape="1">
          <a:blip r:embed="rId4"/>
          <a:srcRect l="13584" t="13992" r="20284" b="13960"/>
          <a:stretch/>
        </p:blipFill>
        <p:spPr>
          <a:xfrm>
            <a:off x="3659869" y="146875"/>
            <a:ext cx="4823880" cy="2954767"/>
          </a:xfrm>
          <a:prstGeom prst="rect">
            <a:avLst/>
          </a:prstGeom>
        </p:spPr>
      </p:pic>
      <p:pic>
        <p:nvPicPr>
          <p:cNvPr id="3" name="Объект 3">
            <a:extLst>
              <a:ext uri="{FF2B5EF4-FFF2-40B4-BE49-F238E27FC236}">
                <a16:creationId xmlns:a16="http://schemas.microsoft.com/office/drawing/2014/main" id="{E74B0443-905D-0280-30AE-8142C35218EF}"/>
              </a:ext>
            </a:extLst>
          </p:cNvPr>
          <p:cNvPicPr>
            <a:picLocks noChangeAspect="1"/>
          </p:cNvPicPr>
          <p:nvPr/>
        </p:nvPicPr>
        <p:blipFill rotWithShape="1">
          <a:blip r:embed="rId5"/>
          <a:srcRect l="31997" t="21361" r="29337" b="15398"/>
          <a:stretch/>
        </p:blipFill>
        <p:spPr>
          <a:xfrm>
            <a:off x="0" y="14865"/>
            <a:ext cx="4249272" cy="3275481"/>
          </a:xfrm>
          <a:prstGeom prst="rect">
            <a:avLst/>
          </a:prstGeom>
        </p:spPr>
      </p:pic>
      <p:pic>
        <p:nvPicPr>
          <p:cNvPr id="4" name="Объект 3">
            <a:extLst>
              <a:ext uri="{FF2B5EF4-FFF2-40B4-BE49-F238E27FC236}">
                <a16:creationId xmlns:a16="http://schemas.microsoft.com/office/drawing/2014/main" id="{C40D0C00-4305-8A20-342A-695444CB4AA5}"/>
              </a:ext>
            </a:extLst>
          </p:cNvPr>
          <p:cNvPicPr>
            <a:picLocks noChangeAspect="1"/>
          </p:cNvPicPr>
          <p:nvPr/>
        </p:nvPicPr>
        <p:blipFill rotWithShape="1">
          <a:blip r:embed="rId6"/>
          <a:srcRect l="25859" t="14265" r="23813" b="13687"/>
          <a:stretch/>
        </p:blipFill>
        <p:spPr>
          <a:xfrm>
            <a:off x="8591362" y="203567"/>
            <a:ext cx="3600638" cy="2898075"/>
          </a:xfrm>
          <a:prstGeom prst="rect">
            <a:avLst/>
          </a:prstGeom>
        </p:spPr>
      </p:pic>
    </p:spTree>
    <p:extLst>
      <p:ext uri="{BB962C8B-B14F-4D97-AF65-F5344CB8AC3E}">
        <p14:creationId xmlns:p14="http://schemas.microsoft.com/office/powerpoint/2010/main" val="1332285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3" name="Google Shape;203;p7"/>
          <p:cNvGrpSpPr/>
          <p:nvPr/>
        </p:nvGrpSpPr>
        <p:grpSpPr>
          <a:xfrm>
            <a:off x="1988344" y="405669"/>
            <a:ext cx="8212112" cy="5680807"/>
            <a:chOff x="0" y="1004"/>
            <a:chExt cx="8212112" cy="5680807"/>
          </a:xfrm>
        </p:grpSpPr>
        <p:sp>
          <p:nvSpPr>
            <p:cNvPr id="204" name="Google Shape;204;p7"/>
            <p:cNvSpPr/>
            <p:nvPr/>
          </p:nvSpPr>
          <p:spPr>
            <a:xfrm>
              <a:off x="0" y="4277000"/>
              <a:ext cx="8212112" cy="140380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5" name="Google Shape;205;p7"/>
            <p:cNvSpPr txBox="1"/>
            <p:nvPr/>
          </p:nvSpPr>
          <p:spPr>
            <a:xfrm>
              <a:off x="0" y="4277000"/>
              <a:ext cx="8212112" cy="758055"/>
            </a:xfrm>
            <a:prstGeom prst="rect">
              <a:avLst/>
            </a:prstGeom>
            <a:noFill/>
            <a:ln>
              <a:noFill/>
            </a:ln>
          </p:spPr>
          <p:txBody>
            <a:bodyPr spcFirstLastPara="1" wrap="square" lIns="227575" tIns="227575" rIns="227575" bIns="227575" anchor="ctr" anchorCtr="0">
              <a:noAutofit/>
            </a:bodyPr>
            <a:lstStyle/>
            <a:p>
              <a:pPr algn="ctr">
                <a:lnSpc>
                  <a:spcPct val="90000"/>
                </a:lnSpc>
                <a:buClr>
                  <a:schemeClr val="lt1"/>
                </a:buClr>
                <a:buSzPts val="3200"/>
              </a:pPr>
              <a:r>
                <a:rPr lang="ru-RU" sz="3200" b="1">
                  <a:solidFill>
                    <a:schemeClr val="lt1"/>
                  </a:solidFill>
                  <a:latin typeface="Times New Roman"/>
                  <a:ea typeface="Times New Roman"/>
                  <a:cs typeface="Times New Roman"/>
                  <a:sym typeface="Times New Roman"/>
                </a:rPr>
                <a:t>Таным әрекетінің кезеңдері</a:t>
              </a:r>
              <a:endParaRPr sz="3200">
                <a:solidFill>
                  <a:schemeClr val="lt1"/>
                </a:solidFill>
                <a:latin typeface="Times New Roman"/>
                <a:ea typeface="Times New Roman"/>
                <a:cs typeface="Times New Roman"/>
                <a:sym typeface="Times New Roman"/>
              </a:endParaRPr>
            </a:p>
          </p:txBody>
        </p:sp>
        <p:sp>
          <p:nvSpPr>
            <p:cNvPr id="206" name="Google Shape;206;p7"/>
            <p:cNvSpPr/>
            <p:nvPr/>
          </p:nvSpPr>
          <p:spPr>
            <a:xfrm>
              <a:off x="0" y="5036058"/>
              <a:ext cx="2734697" cy="645751"/>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7" name="Google Shape;207;p7"/>
            <p:cNvSpPr txBox="1"/>
            <p:nvPr/>
          </p:nvSpPr>
          <p:spPr>
            <a:xfrm>
              <a:off x="0" y="5036058"/>
              <a:ext cx="2734697" cy="645751"/>
            </a:xfrm>
            <a:prstGeom prst="rect">
              <a:avLst/>
            </a:prstGeom>
            <a:noFill/>
            <a:ln>
              <a:noFill/>
            </a:ln>
          </p:spPr>
          <p:txBody>
            <a:bodyPr spcFirstLastPara="1" wrap="square" lIns="142225" tIns="25400" rIns="142225" bIns="25400" anchor="ctr" anchorCtr="0">
              <a:noAutofit/>
            </a:bodyPr>
            <a:lstStyle/>
            <a:p>
              <a:pPr algn="ctr">
                <a:lnSpc>
                  <a:spcPct val="90000"/>
                </a:lnSpc>
                <a:buClr>
                  <a:srgbClr val="002060"/>
                </a:buClr>
                <a:buSzPts val="2000"/>
              </a:pPr>
              <a:r>
                <a:rPr lang="ru-RU" sz="2000" b="1">
                  <a:solidFill>
                    <a:srgbClr val="002060"/>
                  </a:solidFill>
                  <a:latin typeface="Times New Roman"/>
                  <a:ea typeface="Times New Roman"/>
                  <a:cs typeface="Times New Roman"/>
                  <a:sym typeface="Times New Roman"/>
                </a:rPr>
                <a:t>1. Білу</a:t>
              </a:r>
              <a:endParaRPr/>
            </a:p>
            <a:p>
              <a:pPr algn="ctr">
                <a:lnSpc>
                  <a:spcPct val="90000"/>
                </a:lnSpc>
                <a:spcBef>
                  <a:spcPts val="700"/>
                </a:spcBef>
                <a:buClr>
                  <a:srgbClr val="002060"/>
                </a:buClr>
                <a:buSzPts val="2000"/>
              </a:pPr>
              <a:r>
                <a:rPr lang="ru-RU" sz="2000" b="1">
                  <a:solidFill>
                    <a:srgbClr val="002060"/>
                  </a:solidFill>
                  <a:latin typeface="Times New Roman"/>
                  <a:ea typeface="Times New Roman"/>
                  <a:cs typeface="Times New Roman"/>
                  <a:sym typeface="Times New Roman"/>
                </a:rPr>
                <a:t>2. Түсіну</a:t>
              </a:r>
              <a:endParaRPr/>
            </a:p>
          </p:txBody>
        </p:sp>
        <p:sp>
          <p:nvSpPr>
            <p:cNvPr id="208" name="Google Shape;208;p7"/>
            <p:cNvSpPr/>
            <p:nvPr/>
          </p:nvSpPr>
          <p:spPr>
            <a:xfrm>
              <a:off x="2706656" y="5036060"/>
              <a:ext cx="2734697" cy="645751"/>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9" name="Google Shape;209;p7"/>
            <p:cNvSpPr txBox="1"/>
            <p:nvPr/>
          </p:nvSpPr>
          <p:spPr>
            <a:xfrm>
              <a:off x="2706656" y="5036060"/>
              <a:ext cx="2734697" cy="645751"/>
            </a:xfrm>
            <a:prstGeom prst="rect">
              <a:avLst/>
            </a:prstGeom>
            <a:noFill/>
            <a:ln>
              <a:noFill/>
            </a:ln>
          </p:spPr>
          <p:txBody>
            <a:bodyPr spcFirstLastPara="1" wrap="square" lIns="142225" tIns="25400" rIns="142225" bIns="25400" anchor="ctr" anchorCtr="0">
              <a:noAutofit/>
            </a:bodyPr>
            <a:lstStyle/>
            <a:p>
              <a:pPr algn="ctr">
                <a:lnSpc>
                  <a:spcPct val="90000"/>
                </a:lnSpc>
                <a:buClr>
                  <a:srgbClr val="002060"/>
                </a:buClr>
                <a:buSzPts val="2000"/>
              </a:pPr>
              <a:r>
                <a:rPr lang="ru-RU" sz="2000" b="1">
                  <a:solidFill>
                    <a:srgbClr val="002060"/>
                  </a:solidFill>
                  <a:latin typeface="Times New Roman"/>
                  <a:ea typeface="Times New Roman"/>
                  <a:cs typeface="Times New Roman"/>
                  <a:sym typeface="Times New Roman"/>
                </a:rPr>
                <a:t>3. Қолдану</a:t>
              </a:r>
              <a:endParaRPr/>
            </a:p>
            <a:p>
              <a:pPr algn="ctr">
                <a:lnSpc>
                  <a:spcPct val="90000"/>
                </a:lnSpc>
                <a:spcBef>
                  <a:spcPts val="700"/>
                </a:spcBef>
                <a:buClr>
                  <a:srgbClr val="002060"/>
                </a:buClr>
                <a:buSzPts val="2000"/>
              </a:pPr>
              <a:r>
                <a:rPr lang="ru-RU" sz="2000" b="1">
                  <a:solidFill>
                    <a:srgbClr val="002060"/>
                  </a:solidFill>
                  <a:latin typeface="Times New Roman"/>
                  <a:ea typeface="Times New Roman"/>
                  <a:cs typeface="Times New Roman"/>
                  <a:sym typeface="Times New Roman"/>
                </a:rPr>
                <a:t>4. Талдау</a:t>
              </a:r>
              <a:endParaRPr sz="2000" b="1">
                <a:solidFill>
                  <a:srgbClr val="002060"/>
                </a:solidFill>
                <a:latin typeface="Times New Roman"/>
                <a:ea typeface="Times New Roman"/>
                <a:cs typeface="Times New Roman"/>
                <a:sym typeface="Times New Roman"/>
              </a:endParaRPr>
            </a:p>
          </p:txBody>
        </p:sp>
        <p:sp>
          <p:nvSpPr>
            <p:cNvPr id="210" name="Google Shape;210;p7"/>
            <p:cNvSpPr/>
            <p:nvPr/>
          </p:nvSpPr>
          <p:spPr>
            <a:xfrm>
              <a:off x="5473404" y="5036060"/>
              <a:ext cx="2734697" cy="645751"/>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1" name="Google Shape;211;p7"/>
            <p:cNvSpPr txBox="1"/>
            <p:nvPr/>
          </p:nvSpPr>
          <p:spPr>
            <a:xfrm>
              <a:off x="5473404" y="5036060"/>
              <a:ext cx="2734697" cy="645751"/>
            </a:xfrm>
            <a:prstGeom prst="rect">
              <a:avLst/>
            </a:prstGeom>
            <a:noFill/>
            <a:ln>
              <a:noFill/>
            </a:ln>
          </p:spPr>
          <p:txBody>
            <a:bodyPr spcFirstLastPara="1" wrap="square" lIns="142225" tIns="25400" rIns="142225" bIns="25400" anchor="ctr" anchorCtr="0">
              <a:noAutofit/>
            </a:bodyPr>
            <a:lstStyle/>
            <a:p>
              <a:pPr algn="ctr">
                <a:lnSpc>
                  <a:spcPct val="90000"/>
                </a:lnSpc>
                <a:buClr>
                  <a:srgbClr val="002060"/>
                </a:buClr>
                <a:buSzPts val="2000"/>
              </a:pPr>
              <a:r>
                <a:rPr lang="ru-RU" sz="2000" b="1">
                  <a:solidFill>
                    <a:srgbClr val="002060"/>
                  </a:solidFill>
                  <a:latin typeface="Times New Roman"/>
                  <a:ea typeface="Times New Roman"/>
                  <a:cs typeface="Times New Roman"/>
                  <a:sym typeface="Times New Roman"/>
                </a:rPr>
                <a:t>5. Жинақтау</a:t>
              </a:r>
              <a:endParaRPr/>
            </a:p>
            <a:p>
              <a:pPr algn="ctr">
                <a:lnSpc>
                  <a:spcPct val="90000"/>
                </a:lnSpc>
                <a:spcBef>
                  <a:spcPts val="700"/>
                </a:spcBef>
                <a:buClr>
                  <a:srgbClr val="002060"/>
                </a:buClr>
                <a:buSzPts val="2000"/>
              </a:pPr>
              <a:r>
                <a:rPr lang="ru-RU" sz="2000" b="1">
                  <a:solidFill>
                    <a:srgbClr val="002060"/>
                  </a:solidFill>
                  <a:latin typeface="Times New Roman"/>
                  <a:ea typeface="Times New Roman"/>
                  <a:cs typeface="Times New Roman"/>
                  <a:sym typeface="Times New Roman"/>
                </a:rPr>
                <a:t>6. Бағалау</a:t>
              </a:r>
              <a:endParaRPr sz="2000" b="1">
                <a:solidFill>
                  <a:srgbClr val="002060"/>
                </a:solidFill>
                <a:latin typeface="Times New Roman"/>
                <a:ea typeface="Times New Roman"/>
                <a:cs typeface="Times New Roman"/>
                <a:sym typeface="Times New Roman"/>
              </a:endParaRPr>
            </a:p>
          </p:txBody>
        </p:sp>
        <p:sp>
          <p:nvSpPr>
            <p:cNvPr id="212" name="Google Shape;212;p7"/>
            <p:cNvSpPr/>
            <p:nvPr/>
          </p:nvSpPr>
          <p:spPr>
            <a:xfrm rot="10800000">
              <a:off x="0" y="2139002"/>
              <a:ext cx="8212112" cy="2159055"/>
            </a:xfrm>
            <a:prstGeom prst="upArrowCallout">
              <a:avLst>
                <a:gd name="adj1" fmla="val 25000"/>
                <a:gd name="adj2" fmla="val 25000"/>
                <a:gd name="adj3" fmla="val 25000"/>
                <a:gd name="adj4" fmla="val 6497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3" name="Google Shape;213;p7"/>
            <p:cNvSpPr txBox="1"/>
            <p:nvPr/>
          </p:nvSpPr>
          <p:spPr>
            <a:xfrm>
              <a:off x="0" y="2139002"/>
              <a:ext cx="8212112" cy="757828"/>
            </a:xfrm>
            <a:prstGeom prst="rect">
              <a:avLst/>
            </a:prstGeom>
            <a:noFill/>
            <a:ln>
              <a:noFill/>
            </a:ln>
          </p:spPr>
          <p:txBody>
            <a:bodyPr spcFirstLastPara="1" wrap="square" lIns="227575" tIns="227575" rIns="227575" bIns="227575" anchor="ctr" anchorCtr="0">
              <a:noAutofit/>
            </a:bodyPr>
            <a:lstStyle/>
            <a:p>
              <a:pPr algn="ctr">
                <a:lnSpc>
                  <a:spcPct val="90000"/>
                </a:lnSpc>
                <a:buClr>
                  <a:schemeClr val="lt1"/>
                </a:buClr>
                <a:buSzPts val="3200"/>
              </a:pPr>
              <a:r>
                <a:rPr lang="ru-RU" sz="3200" b="1">
                  <a:solidFill>
                    <a:schemeClr val="lt1"/>
                  </a:solidFill>
                  <a:latin typeface="Times New Roman"/>
                  <a:ea typeface="Times New Roman"/>
                  <a:cs typeface="Times New Roman"/>
                  <a:sym typeface="Times New Roman"/>
                </a:rPr>
                <a:t>Тілді  білу деңгейлері</a:t>
              </a:r>
              <a:endParaRPr sz="3200">
                <a:solidFill>
                  <a:schemeClr val="lt1"/>
                </a:solidFill>
                <a:latin typeface="Calibri"/>
                <a:ea typeface="Calibri"/>
                <a:cs typeface="Calibri"/>
                <a:sym typeface="Calibri"/>
              </a:endParaRPr>
            </a:p>
          </p:txBody>
        </p:sp>
        <p:sp>
          <p:nvSpPr>
            <p:cNvPr id="214" name="Google Shape;214;p7"/>
            <p:cNvSpPr/>
            <p:nvPr/>
          </p:nvSpPr>
          <p:spPr>
            <a:xfrm>
              <a:off x="4009" y="2830135"/>
              <a:ext cx="2734697" cy="778949"/>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5" name="Google Shape;215;p7"/>
            <p:cNvSpPr txBox="1"/>
            <p:nvPr/>
          </p:nvSpPr>
          <p:spPr>
            <a:xfrm>
              <a:off x="4009" y="2830135"/>
              <a:ext cx="2734697" cy="778949"/>
            </a:xfrm>
            <a:prstGeom prst="rect">
              <a:avLst/>
            </a:prstGeom>
            <a:noFill/>
            <a:ln>
              <a:noFill/>
            </a:ln>
          </p:spPr>
          <p:txBody>
            <a:bodyPr spcFirstLastPara="1" wrap="square" lIns="142225" tIns="25400" rIns="142225" bIns="25400" anchor="ctr" anchorCtr="0">
              <a:noAutofit/>
            </a:bodyPr>
            <a:lstStyle/>
            <a:p>
              <a:pPr algn="ctr">
                <a:lnSpc>
                  <a:spcPct val="90000"/>
                </a:lnSpc>
                <a:buClr>
                  <a:srgbClr val="002060"/>
                </a:buClr>
                <a:buSzPts val="2000"/>
              </a:pPr>
              <a:r>
                <a:rPr lang="ru-RU" b="1">
                  <a:solidFill>
                    <a:srgbClr val="002060"/>
                  </a:solidFill>
                  <a:latin typeface="Times New Roman"/>
                  <a:ea typeface="Times New Roman"/>
                  <a:cs typeface="Times New Roman"/>
                  <a:sym typeface="Times New Roman"/>
                </a:rPr>
                <a:t>І. ҚАРАПАЙЫМ</a:t>
              </a:r>
              <a:endParaRPr>
                <a:solidFill>
                  <a:schemeClr val="dk1"/>
                </a:solidFill>
              </a:endParaRPr>
            </a:p>
            <a:p>
              <a:pPr algn="ctr">
                <a:lnSpc>
                  <a:spcPct val="90000"/>
                </a:lnSpc>
                <a:spcBef>
                  <a:spcPts val="630"/>
                </a:spcBef>
                <a:buClr>
                  <a:srgbClr val="002060"/>
                </a:buClr>
                <a:buSzPts val="1800"/>
              </a:pPr>
              <a:r>
                <a:rPr lang="ru-RU" b="1">
                  <a:solidFill>
                    <a:srgbClr val="002060"/>
                  </a:solidFill>
                  <a:latin typeface="Times New Roman"/>
                  <a:ea typeface="Times New Roman"/>
                  <a:cs typeface="Times New Roman"/>
                  <a:sym typeface="Times New Roman"/>
                </a:rPr>
                <a:t>ДЕҢГЕЙ</a:t>
              </a:r>
              <a:endParaRPr sz="2000" b="1">
                <a:solidFill>
                  <a:srgbClr val="002060"/>
                </a:solidFill>
                <a:latin typeface="Times New Roman"/>
                <a:ea typeface="Times New Roman"/>
                <a:cs typeface="Times New Roman"/>
                <a:sym typeface="Times New Roman"/>
              </a:endParaRPr>
            </a:p>
          </p:txBody>
        </p:sp>
        <p:sp>
          <p:nvSpPr>
            <p:cNvPr id="216" name="Google Shape;216;p7"/>
            <p:cNvSpPr/>
            <p:nvPr/>
          </p:nvSpPr>
          <p:spPr>
            <a:xfrm>
              <a:off x="2738707" y="2830135"/>
              <a:ext cx="2734697" cy="778949"/>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7" name="Google Shape;217;p7"/>
            <p:cNvSpPr txBox="1"/>
            <p:nvPr/>
          </p:nvSpPr>
          <p:spPr>
            <a:xfrm>
              <a:off x="2738707" y="2830135"/>
              <a:ext cx="2734697" cy="778949"/>
            </a:xfrm>
            <a:prstGeom prst="rect">
              <a:avLst/>
            </a:prstGeom>
            <a:noFill/>
            <a:ln>
              <a:noFill/>
            </a:ln>
          </p:spPr>
          <p:txBody>
            <a:bodyPr spcFirstLastPara="1" wrap="square" lIns="142225" tIns="25400" rIns="142225" bIns="25400" anchor="ctr" anchorCtr="0">
              <a:noAutofit/>
            </a:bodyPr>
            <a:lstStyle/>
            <a:p>
              <a:pPr algn="ctr">
                <a:lnSpc>
                  <a:spcPct val="90000"/>
                </a:lnSpc>
                <a:buClr>
                  <a:srgbClr val="002060"/>
                </a:buClr>
                <a:buSzPts val="2000"/>
              </a:pPr>
              <a:r>
                <a:rPr lang="ru-RU" b="1">
                  <a:solidFill>
                    <a:srgbClr val="002060"/>
                  </a:solidFill>
                  <a:latin typeface="Times New Roman"/>
                  <a:ea typeface="Times New Roman"/>
                  <a:cs typeface="Times New Roman"/>
                  <a:sym typeface="Times New Roman"/>
                </a:rPr>
                <a:t>ІІ. БАЗАЛЫҚ </a:t>
              </a:r>
              <a:endParaRPr b="1">
                <a:solidFill>
                  <a:srgbClr val="002060"/>
                </a:solidFill>
                <a:latin typeface="Times New Roman"/>
                <a:ea typeface="Times New Roman"/>
                <a:cs typeface="Times New Roman"/>
                <a:sym typeface="Times New Roman"/>
              </a:endParaRPr>
            </a:p>
            <a:p>
              <a:pPr algn="ctr">
                <a:lnSpc>
                  <a:spcPct val="90000"/>
                </a:lnSpc>
                <a:spcBef>
                  <a:spcPts val="630"/>
                </a:spcBef>
                <a:buClr>
                  <a:srgbClr val="002060"/>
                </a:buClr>
                <a:buSzPts val="1800"/>
              </a:pPr>
              <a:r>
                <a:rPr lang="ru-RU" b="1">
                  <a:solidFill>
                    <a:srgbClr val="002060"/>
                  </a:solidFill>
                  <a:latin typeface="Times New Roman"/>
                  <a:ea typeface="Times New Roman"/>
                  <a:cs typeface="Times New Roman"/>
                  <a:sym typeface="Times New Roman"/>
                </a:rPr>
                <a:t>ДЕҢГЕЙ</a:t>
              </a:r>
              <a:endParaRPr sz="2000" b="1">
                <a:solidFill>
                  <a:srgbClr val="002060"/>
                </a:solidFill>
                <a:latin typeface="Times New Roman"/>
                <a:ea typeface="Times New Roman"/>
                <a:cs typeface="Times New Roman"/>
                <a:sym typeface="Times New Roman"/>
              </a:endParaRPr>
            </a:p>
          </p:txBody>
        </p:sp>
        <p:sp>
          <p:nvSpPr>
            <p:cNvPr id="218" name="Google Shape;218;p7"/>
            <p:cNvSpPr/>
            <p:nvPr/>
          </p:nvSpPr>
          <p:spPr>
            <a:xfrm>
              <a:off x="5473404" y="2830135"/>
              <a:ext cx="2734697" cy="778949"/>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9" name="Google Shape;219;p7"/>
            <p:cNvSpPr txBox="1"/>
            <p:nvPr/>
          </p:nvSpPr>
          <p:spPr>
            <a:xfrm>
              <a:off x="5473404" y="2830135"/>
              <a:ext cx="2734697" cy="778949"/>
            </a:xfrm>
            <a:prstGeom prst="rect">
              <a:avLst/>
            </a:prstGeom>
            <a:noFill/>
            <a:ln>
              <a:noFill/>
            </a:ln>
          </p:spPr>
          <p:txBody>
            <a:bodyPr spcFirstLastPara="1" wrap="square" lIns="142225" tIns="25400" rIns="142225" bIns="25400" anchor="ctr" anchorCtr="0">
              <a:noAutofit/>
            </a:bodyPr>
            <a:lstStyle/>
            <a:p>
              <a:pPr algn="ctr">
                <a:lnSpc>
                  <a:spcPct val="90000"/>
                </a:lnSpc>
                <a:buClr>
                  <a:srgbClr val="002060"/>
                </a:buClr>
                <a:buSzPts val="2000"/>
              </a:pPr>
              <a:r>
                <a:rPr lang="ru-RU" sz="2000" b="1">
                  <a:solidFill>
                    <a:srgbClr val="002060"/>
                  </a:solidFill>
                  <a:latin typeface="Times New Roman"/>
                  <a:ea typeface="Times New Roman"/>
                  <a:cs typeface="Times New Roman"/>
                  <a:sym typeface="Times New Roman"/>
                </a:rPr>
                <a:t>ІІІ. </a:t>
              </a:r>
              <a:r>
                <a:rPr lang="ru-RU" b="1">
                  <a:solidFill>
                    <a:srgbClr val="002060"/>
                  </a:solidFill>
                  <a:latin typeface="Times New Roman"/>
                  <a:ea typeface="Times New Roman"/>
                  <a:cs typeface="Times New Roman"/>
                  <a:sym typeface="Times New Roman"/>
                </a:rPr>
                <a:t>ЖОҒАРЫ ДЕҢГЕЙ</a:t>
              </a:r>
              <a:endParaRPr sz="2000" b="1">
                <a:solidFill>
                  <a:srgbClr val="002060"/>
                </a:solidFill>
                <a:latin typeface="Times New Roman"/>
                <a:ea typeface="Times New Roman"/>
                <a:cs typeface="Times New Roman"/>
                <a:sym typeface="Times New Roman"/>
              </a:endParaRPr>
            </a:p>
          </p:txBody>
        </p:sp>
        <p:sp>
          <p:nvSpPr>
            <p:cNvPr id="220" name="Google Shape;220;p7"/>
            <p:cNvSpPr/>
            <p:nvPr/>
          </p:nvSpPr>
          <p:spPr>
            <a:xfrm rot="10800000">
              <a:off x="0" y="1004"/>
              <a:ext cx="8212112" cy="2159055"/>
            </a:xfrm>
            <a:prstGeom prst="upArrowCallout">
              <a:avLst>
                <a:gd name="adj1" fmla="val 25000"/>
                <a:gd name="adj2" fmla="val 25000"/>
                <a:gd name="adj3" fmla="val 25000"/>
                <a:gd name="adj4" fmla="val 6497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a:p>
              <a:endParaRPr/>
            </a:p>
          </p:txBody>
        </p:sp>
        <p:sp>
          <p:nvSpPr>
            <p:cNvPr id="221" name="Google Shape;221;p7"/>
            <p:cNvSpPr txBox="1"/>
            <p:nvPr/>
          </p:nvSpPr>
          <p:spPr>
            <a:xfrm>
              <a:off x="0" y="1004"/>
              <a:ext cx="8212112" cy="757828"/>
            </a:xfrm>
            <a:prstGeom prst="rect">
              <a:avLst/>
            </a:prstGeom>
            <a:noFill/>
            <a:ln>
              <a:noFill/>
            </a:ln>
          </p:spPr>
          <p:txBody>
            <a:bodyPr spcFirstLastPara="1" wrap="square" lIns="227575" tIns="227575" rIns="227575" bIns="227575" anchor="ctr" anchorCtr="0">
              <a:noAutofit/>
            </a:bodyPr>
            <a:lstStyle/>
            <a:p>
              <a:pPr algn="ctr">
                <a:lnSpc>
                  <a:spcPct val="90000"/>
                </a:lnSpc>
                <a:buClr>
                  <a:schemeClr val="lt1"/>
                </a:buClr>
                <a:buSzPts val="3200"/>
              </a:pPr>
              <a:r>
                <a:rPr lang="ru-RU" sz="3200" b="1">
                  <a:solidFill>
                    <a:schemeClr val="lt1"/>
                  </a:solidFill>
                  <a:latin typeface="Times New Roman"/>
                  <a:ea typeface="Times New Roman"/>
                  <a:cs typeface="Times New Roman"/>
                  <a:sym typeface="Times New Roman"/>
                </a:rPr>
                <a:t>Тілдік тұлғаның деңгейлері</a:t>
              </a:r>
              <a:endParaRPr sz="3200">
                <a:solidFill>
                  <a:schemeClr val="lt1"/>
                </a:solidFill>
                <a:latin typeface="Calibri"/>
                <a:ea typeface="Calibri"/>
                <a:cs typeface="Calibri"/>
                <a:sym typeface="Calibri"/>
              </a:endParaRPr>
            </a:p>
          </p:txBody>
        </p:sp>
        <p:sp>
          <p:nvSpPr>
            <p:cNvPr id="222" name="Google Shape;222;p7"/>
            <p:cNvSpPr/>
            <p:nvPr/>
          </p:nvSpPr>
          <p:spPr>
            <a:xfrm>
              <a:off x="4006" y="758836"/>
              <a:ext cx="3007500" cy="778800"/>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3" name="Google Shape;223;p7"/>
            <p:cNvSpPr/>
            <p:nvPr/>
          </p:nvSpPr>
          <p:spPr>
            <a:xfrm>
              <a:off x="3011506" y="758836"/>
              <a:ext cx="2462100" cy="757800"/>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4" name="Google Shape;224;p7"/>
            <p:cNvSpPr/>
            <p:nvPr/>
          </p:nvSpPr>
          <p:spPr>
            <a:xfrm>
              <a:off x="5473406" y="758837"/>
              <a:ext cx="2734800" cy="779100"/>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25" name="Google Shape;225;p7"/>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ru-RU"/>
              <a:pPr/>
              <a:t>3</a:t>
            </a:fld>
            <a:endParaRPr/>
          </a:p>
        </p:txBody>
      </p:sp>
      <p:sp>
        <p:nvSpPr>
          <p:cNvPr id="226" name="Google Shape;226;p7"/>
          <p:cNvSpPr txBox="1"/>
          <p:nvPr/>
        </p:nvSpPr>
        <p:spPr>
          <a:xfrm>
            <a:off x="7536500" y="1163500"/>
            <a:ext cx="2660100" cy="757800"/>
          </a:xfrm>
          <a:prstGeom prst="rect">
            <a:avLst/>
          </a:prstGeom>
          <a:noFill/>
          <a:ln>
            <a:noFill/>
          </a:ln>
        </p:spPr>
        <p:txBody>
          <a:bodyPr spcFirstLastPara="1" wrap="square" lIns="128000" tIns="22850" rIns="128000" bIns="22850" anchor="ctr" anchorCtr="0">
            <a:noAutofit/>
          </a:bodyPr>
          <a:lstStyle/>
          <a:p>
            <a:pPr algn="ctr">
              <a:lnSpc>
                <a:spcPct val="90000"/>
              </a:lnSpc>
              <a:buClr>
                <a:srgbClr val="002060"/>
              </a:buClr>
              <a:buSzPts val="1800"/>
            </a:pPr>
            <a:r>
              <a:rPr lang="ru-RU" b="1">
                <a:solidFill>
                  <a:srgbClr val="002060"/>
                </a:solidFill>
                <a:latin typeface="Times New Roman"/>
                <a:ea typeface="Times New Roman"/>
                <a:cs typeface="Times New Roman"/>
                <a:sym typeface="Times New Roman"/>
              </a:rPr>
              <a:t>ІІІ. </a:t>
            </a:r>
            <a:r>
              <a:rPr lang="ru-RU" sz="2000" b="1">
                <a:solidFill>
                  <a:srgbClr val="002060"/>
                </a:solidFill>
                <a:latin typeface="Times New Roman"/>
                <a:ea typeface="Times New Roman"/>
                <a:cs typeface="Times New Roman"/>
                <a:sym typeface="Times New Roman"/>
              </a:rPr>
              <a:t>Прагматикалық (уәждемелік) </a:t>
            </a:r>
            <a:endParaRPr b="1">
              <a:solidFill>
                <a:srgbClr val="002060"/>
              </a:solidFill>
              <a:latin typeface="Times New Roman"/>
              <a:ea typeface="Times New Roman"/>
              <a:cs typeface="Times New Roman"/>
              <a:sym typeface="Times New Roman"/>
            </a:endParaRPr>
          </a:p>
        </p:txBody>
      </p:sp>
      <p:sp>
        <p:nvSpPr>
          <p:cNvPr id="227" name="Google Shape;227;p7"/>
          <p:cNvSpPr txBox="1"/>
          <p:nvPr/>
        </p:nvSpPr>
        <p:spPr>
          <a:xfrm>
            <a:off x="1988350" y="1125375"/>
            <a:ext cx="3078900" cy="868200"/>
          </a:xfrm>
          <a:prstGeom prst="rect">
            <a:avLst/>
          </a:prstGeom>
          <a:noFill/>
          <a:ln>
            <a:noFill/>
          </a:ln>
        </p:spPr>
        <p:txBody>
          <a:bodyPr spcFirstLastPara="1" wrap="square" lIns="128000" tIns="22850" rIns="128000" bIns="22850" anchor="ctr" anchorCtr="0">
            <a:noAutofit/>
          </a:bodyPr>
          <a:lstStyle/>
          <a:p>
            <a:pPr algn="ctr">
              <a:lnSpc>
                <a:spcPct val="90000"/>
              </a:lnSpc>
              <a:buClr>
                <a:srgbClr val="002060"/>
              </a:buClr>
              <a:buSzPts val="2000"/>
            </a:pPr>
            <a:r>
              <a:rPr lang="ru-RU" sz="2000" b="1">
                <a:solidFill>
                  <a:srgbClr val="002060"/>
                </a:solidFill>
                <a:latin typeface="Times New Roman"/>
                <a:ea typeface="Times New Roman"/>
                <a:cs typeface="Times New Roman"/>
                <a:sym typeface="Times New Roman"/>
              </a:rPr>
              <a:t>І. Вербалдық-</a:t>
            </a:r>
            <a:endParaRPr sz="2000" b="1">
              <a:solidFill>
                <a:srgbClr val="002060"/>
              </a:solidFill>
              <a:latin typeface="Times New Roman"/>
              <a:ea typeface="Times New Roman"/>
              <a:cs typeface="Times New Roman"/>
              <a:sym typeface="Times New Roman"/>
            </a:endParaRPr>
          </a:p>
          <a:p>
            <a:pPr algn="ctr">
              <a:lnSpc>
                <a:spcPct val="90000"/>
              </a:lnSpc>
              <a:buClr>
                <a:srgbClr val="002060"/>
              </a:buClr>
              <a:buSzPts val="2000"/>
            </a:pPr>
            <a:r>
              <a:rPr lang="ru-RU" sz="2000" b="1">
                <a:solidFill>
                  <a:srgbClr val="002060"/>
                </a:solidFill>
                <a:latin typeface="Times New Roman"/>
                <a:ea typeface="Times New Roman"/>
                <a:cs typeface="Times New Roman"/>
                <a:sym typeface="Times New Roman"/>
              </a:rPr>
              <a:t>семантикалық  (құрылымдық-жүйелік)</a:t>
            </a:r>
            <a:endParaRPr>
              <a:solidFill>
                <a:schemeClr val="dk1"/>
              </a:solidFill>
              <a:latin typeface="Calibri"/>
              <a:ea typeface="Calibri"/>
              <a:cs typeface="Calibri"/>
              <a:sym typeface="Calibri"/>
            </a:endParaRPr>
          </a:p>
        </p:txBody>
      </p:sp>
      <p:sp>
        <p:nvSpPr>
          <p:cNvPr id="228" name="Google Shape;228;p7"/>
          <p:cNvSpPr txBox="1"/>
          <p:nvPr/>
        </p:nvSpPr>
        <p:spPr>
          <a:xfrm>
            <a:off x="5143450" y="1180575"/>
            <a:ext cx="2232900" cy="757800"/>
          </a:xfrm>
          <a:prstGeom prst="rect">
            <a:avLst/>
          </a:prstGeom>
          <a:noFill/>
          <a:ln>
            <a:noFill/>
          </a:ln>
        </p:spPr>
        <p:txBody>
          <a:bodyPr spcFirstLastPara="1" wrap="square" lIns="128000" tIns="22850" rIns="128000" bIns="22850" anchor="ctr" anchorCtr="0">
            <a:noAutofit/>
          </a:bodyPr>
          <a:lstStyle/>
          <a:p>
            <a:pPr algn="ctr">
              <a:lnSpc>
                <a:spcPct val="90000"/>
              </a:lnSpc>
              <a:buClr>
                <a:srgbClr val="002060"/>
              </a:buClr>
              <a:buSzPts val="2000"/>
            </a:pPr>
            <a:r>
              <a:rPr lang="ru-RU" sz="2000" b="1">
                <a:solidFill>
                  <a:srgbClr val="002060"/>
                </a:solidFill>
                <a:latin typeface="Times New Roman"/>
                <a:ea typeface="Times New Roman"/>
                <a:cs typeface="Times New Roman"/>
                <a:sym typeface="Times New Roman"/>
              </a:rPr>
              <a:t>ІІ. Когнитивтік (тезаурустық)</a:t>
            </a:r>
            <a:endParaRPr>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C3501AC7-ECBC-4D8B-9B42-88C71835F5E8}"/>
              </a:ext>
            </a:extLst>
          </p:cNvPr>
          <p:cNvSpPr>
            <a:spLocks noGrp="1"/>
          </p:cNvSpPr>
          <p:nvPr>
            <p:ph type="subTitle" idx="1"/>
          </p:nvPr>
        </p:nvSpPr>
        <p:spPr>
          <a:xfrm rot="20625411">
            <a:off x="419360" y="1062810"/>
            <a:ext cx="5011129" cy="2807977"/>
          </a:xfrm>
          <a:solidFill>
            <a:schemeClr val="accent5">
              <a:lumMod val="20000"/>
              <a:lumOff val="80000"/>
            </a:schemeClr>
          </a:solidFill>
        </p:spPr>
        <p:txBody>
          <a:bodyPr>
            <a:normAutofit fontScale="92500" lnSpcReduction="20000"/>
          </a:bodyPr>
          <a:lstStyle/>
          <a:p>
            <a:r>
              <a:rPr lang="kk-KZ" dirty="0">
                <a:solidFill>
                  <a:srgbClr val="002060"/>
                </a:solidFill>
                <a:latin typeface="Times New Roman" panose="02020603050405020304" pitchFamily="18" charset="0"/>
                <a:cs typeface="Times New Roman" panose="02020603050405020304" pitchFamily="18" charset="0"/>
              </a:rPr>
              <a:t>«Мұғалімнің сабаққа </a:t>
            </a:r>
            <a:r>
              <a:rPr lang="kk-KZ" b="1" dirty="0">
                <a:solidFill>
                  <a:srgbClr val="002060"/>
                </a:solidFill>
                <a:latin typeface="Times New Roman" panose="02020603050405020304" pitchFamily="18" charset="0"/>
                <a:cs typeface="Times New Roman" panose="02020603050405020304" pitchFamily="18" charset="0"/>
              </a:rPr>
              <a:t>қосымша лингвистикалық, этимологиялық немесе елтанымдық бағыттағы түсіндірмелері </a:t>
            </a:r>
            <a:r>
              <a:rPr lang="kk-KZ" dirty="0">
                <a:solidFill>
                  <a:srgbClr val="002060"/>
                </a:solidFill>
                <a:latin typeface="Times New Roman" panose="02020603050405020304" pitchFamily="18" charset="0"/>
                <a:cs typeface="Times New Roman" panose="02020603050405020304" pitchFamily="18" charset="0"/>
              </a:rPr>
              <a:t>қызығушылық тудыруға, зейінді арттыруға, әсіресе ассоциативті-логикалық есті дамытуға көп көмектеседі» </a:t>
            </a:r>
          </a:p>
          <a:p>
            <a:r>
              <a:rPr lang="ru-MD" dirty="0">
                <a:solidFill>
                  <a:srgbClr val="002060"/>
                </a:solidFill>
                <a:latin typeface="Times New Roman" panose="02020603050405020304" pitchFamily="18" charset="0"/>
                <a:cs typeface="Times New Roman" panose="02020603050405020304" pitchFamily="18" charset="0"/>
              </a:rPr>
              <a:t>Выготский Л. Возрастная и педагогическая психология. </a:t>
            </a:r>
            <a:r>
              <a:rPr lang="ru-RU" dirty="0">
                <a:solidFill>
                  <a:srgbClr val="002060"/>
                </a:solidFill>
                <a:latin typeface="Times New Roman" panose="02020603050405020304" pitchFamily="18" charset="0"/>
                <a:cs typeface="Times New Roman" panose="02020603050405020304" pitchFamily="18" charset="0"/>
              </a:rPr>
              <a:t>– </a:t>
            </a:r>
            <a:r>
              <a:rPr lang="ru-MD" dirty="0">
                <a:solidFill>
                  <a:srgbClr val="002060"/>
                </a:solidFill>
                <a:latin typeface="Times New Roman" panose="02020603050405020304" pitchFamily="18" charset="0"/>
                <a:cs typeface="Times New Roman" panose="02020603050405020304" pitchFamily="18" charset="0"/>
              </a:rPr>
              <a:t>М.: Психология, 1970</a:t>
            </a:r>
            <a:endParaRPr lang="kk-KZ" dirty="0">
              <a:solidFill>
                <a:srgbClr val="002060"/>
              </a:solidFill>
              <a:latin typeface="Times New Roman" panose="02020603050405020304" pitchFamily="18" charset="0"/>
              <a:cs typeface="Times New Roman" panose="02020603050405020304" pitchFamily="18" charset="0"/>
            </a:endParaRPr>
          </a:p>
          <a:p>
            <a:endParaRPr lang="kk-KZ" dirty="0">
              <a:latin typeface="Times New Roman" panose="02020603050405020304" pitchFamily="18" charset="0"/>
              <a:cs typeface="Times New Roman" panose="02020603050405020304" pitchFamily="18" charset="0"/>
            </a:endParaRPr>
          </a:p>
        </p:txBody>
      </p:sp>
      <p:sp>
        <p:nvSpPr>
          <p:cNvPr id="2" name="Подзаголовок 2">
            <a:extLst>
              <a:ext uri="{FF2B5EF4-FFF2-40B4-BE49-F238E27FC236}">
                <a16:creationId xmlns:a16="http://schemas.microsoft.com/office/drawing/2014/main" id="{801CA9A5-B359-1A65-93EC-307E749E28B5}"/>
              </a:ext>
            </a:extLst>
          </p:cNvPr>
          <p:cNvSpPr txBox="1">
            <a:spLocks/>
          </p:cNvSpPr>
          <p:nvPr/>
        </p:nvSpPr>
        <p:spPr>
          <a:xfrm rot="809306">
            <a:off x="6307985" y="833810"/>
            <a:ext cx="5577840" cy="3284912"/>
          </a:xfrm>
          <a:prstGeom prst="rect">
            <a:avLst/>
          </a:prstGeom>
          <a:solidFill>
            <a:schemeClr val="accent5">
              <a:lumMod val="20000"/>
              <a:lumOff val="8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kk-KZ" dirty="0">
                <a:solidFill>
                  <a:srgbClr val="002060"/>
                </a:solidFill>
                <a:latin typeface="Times New Roman" panose="02020603050405020304" pitchFamily="18" charset="0"/>
                <a:cs typeface="Times New Roman" panose="02020603050405020304" pitchFamily="18" charset="0"/>
              </a:rPr>
              <a:t>“Әзіргі оқулықтар қазақ тілінің барлық грамматикалық жүйесін, сондай-ақ, шамадан тыс </a:t>
            </a:r>
            <a:r>
              <a:rPr lang="kk-KZ" dirty="0" err="1">
                <a:solidFill>
                  <a:srgbClr val="002060"/>
                </a:solidFill>
                <a:latin typeface="Times New Roman" panose="02020603050405020304" pitchFamily="18" charset="0"/>
                <a:cs typeface="Times New Roman" panose="02020603050405020304" pitchFamily="18" charset="0"/>
              </a:rPr>
              <a:t>этноматериал</a:t>
            </a:r>
            <a:r>
              <a:rPr lang="kk-KZ" dirty="0">
                <a:solidFill>
                  <a:srgbClr val="002060"/>
                </a:solidFill>
                <a:latin typeface="Times New Roman" panose="02020603050405020304" pitchFamily="18" charset="0"/>
                <a:cs typeface="Times New Roman" panose="02020603050405020304" pitchFamily="18" charset="0"/>
              </a:rPr>
              <a:t> қамтуға тырысады. Жалпы </a:t>
            </a:r>
            <a:r>
              <a:rPr lang="kk-KZ" dirty="0" err="1">
                <a:solidFill>
                  <a:srgbClr val="002060"/>
                </a:solidFill>
                <a:latin typeface="Times New Roman" panose="02020603050405020304" pitchFamily="18" charset="0"/>
                <a:cs typeface="Times New Roman" panose="02020603050405020304" pitchFamily="18" charset="0"/>
              </a:rPr>
              <a:t>этноматериал</a:t>
            </a:r>
            <a:r>
              <a:rPr lang="kk-KZ" dirty="0">
                <a:solidFill>
                  <a:srgbClr val="002060"/>
                </a:solidFill>
                <a:latin typeface="Times New Roman" panose="02020603050405020304" pitchFamily="18" charset="0"/>
                <a:cs typeface="Times New Roman" panose="02020603050405020304" pitchFamily="18" charset="0"/>
              </a:rPr>
              <a:t> арқылы қазақ тілін үйретуге болмайтынын ойлаған жөн. </a:t>
            </a:r>
          </a:p>
          <a:p>
            <a:r>
              <a:rPr lang="kk-KZ" dirty="0">
                <a:solidFill>
                  <a:srgbClr val="002060"/>
                </a:solidFill>
                <a:latin typeface="Times New Roman" panose="02020603050405020304" pitchFamily="18" charset="0"/>
                <a:cs typeface="Times New Roman" panose="02020603050405020304" pitchFamily="18" charset="0"/>
              </a:rPr>
              <a:t>...Қазақ халқының тарихы мен </a:t>
            </a:r>
            <a:r>
              <a:rPr lang="kk-KZ" dirty="0" err="1">
                <a:solidFill>
                  <a:srgbClr val="002060"/>
                </a:solidFill>
                <a:latin typeface="Times New Roman" panose="02020603050405020304" pitchFamily="18" charset="0"/>
                <a:cs typeface="Times New Roman" panose="02020603050405020304" pitchFamily="18" charset="0"/>
              </a:rPr>
              <a:t>әдет-ғұрпы</a:t>
            </a:r>
            <a:r>
              <a:rPr lang="kk-KZ" dirty="0">
                <a:solidFill>
                  <a:srgbClr val="002060"/>
                </a:solidFill>
                <a:latin typeface="Times New Roman" panose="02020603050405020304" pitchFamily="18" charset="0"/>
                <a:cs typeface="Times New Roman" panose="02020603050405020304" pitchFamily="18" charset="0"/>
              </a:rPr>
              <a:t> жайлы </a:t>
            </a:r>
            <a:r>
              <a:rPr lang="kk-KZ" b="1" dirty="0">
                <a:solidFill>
                  <a:srgbClr val="002060"/>
                </a:solidFill>
                <a:latin typeface="Times New Roman" panose="02020603050405020304" pitchFamily="18" charset="0"/>
                <a:cs typeface="Times New Roman" panose="02020603050405020304" pitchFamily="18" charset="0"/>
              </a:rPr>
              <a:t>айту керек болса, оны орысша әңгімелеп беру керек</a:t>
            </a:r>
            <a:r>
              <a:rPr lang="kk-KZ" dirty="0">
                <a:solidFill>
                  <a:srgbClr val="002060"/>
                </a:solidFill>
                <a:latin typeface="Times New Roman" panose="02020603050405020304" pitchFamily="18" charset="0"/>
                <a:cs typeface="Times New Roman" panose="02020603050405020304" pitchFamily="18" charset="0"/>
              </a:rPr>
              <a:t>” </a:t>
            </a:r>
          </a:p>
          <a:p>
            <a:r>
              <a:rPr lang="kk-KZ" dirty="0">
                <a:solidFill>
                  <a:srgbClr val="002060"/>
                </a:solidFill>
                <a:latin typeface="Times New Roman" panose="02020603050405020304" pitchFamily="18" charset="0"/>
                <a:cs typeface="Times New Roman" panose="02020603050405020304" pitchFamily="18" charset="0"/>
              </a:rPr>
              <a:t> </a:t>
            </a:r>
            <a:r>
              <a:rPr lang="kk-KZ" dirty="0" err="1">
                <a:solidFill>
                  <a:srgbClr val="002060"/>
                </a:solidFill>
                <a:latin typeface="Times New Roman" panose="02020603050405020304" pitchFamily="18" charset="0"/>
                <a:cs typeface="Times New Roman" panose="02020603050405020304" pitchFamily="18" charset="0"/>
              </a:rPr>
              <a:t>Ә.Жүнісбек</a:t>
            </a:r>
            <a:endParaRPr lang="kk-KZ"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0DC887B0-42B9-DA0B-17E3-A57B99949E6D}"/>
              </a:ext>
            </a:extLst>
          </p:cNvPr>
          <p:cNvPicPr>
            <a:picLocks noChangeAspect="1"/>
          </p:cNvPicPr>
          <p:nvPr/>
        </p:nvPicPr>
        <p:blipFill>
          <a:blip r:embed="rId2"/>
          <a:stretch>
            <a:fillRect/>
          </a:stretch>
        </p:blipFill>
        <p:spPr>
          <a:xfrm>
            <a:off x="4087049" y="3682721"/>
            <a:ext cx="2946679" cy="2946679"/>
          </a:xfrm>
          <a:prstGeom prst="rect">
            <a:avLst/>
          </a:prstGeom>
        </p:spPr>
      </p:pic>
    </p:spTree>
    <p:extLst>
      <p:ext uri="{BB962C8B-B14F-4D97-AF65-F5344CB8AC3E}">
        <p14:creationId xmlns:p14="http://schemas.microsoft.com/office/powerpoint/2010/main" val="2005081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8"/>
          <p:cNvPicPr preferRelativeResize="0"/>
          <p:nvPr/>
        </p:nvPicPr>
        <p:blipFill rotWithShape="1">
          <a:blip r:embed="rId3">
            <a:alphaModFix/>
          </a:blip>
          <a:srcRect l="22500" t="30787" r="26974" b="15689"/>
          <a:stretch/>
        </p:blipFill>
        <p:spPr>
          <a:xfrm>
            <a:off x="1466067" y="1496290"/>
            <a:ext cx="9002238" cy="5361710"/>
          </a:xfrm>
          <a:prstGeom prst="rect">
            <a:avLst/>
          </a:prstGeom>
          <a:noFill/>
          <a:ln>
            <a:noFill/>
          </a:ln>
        </p:spPr>
      </p:pic>
      <p:sp>
        <p:nvSpPr>
          <p:cNvPr id="199" name="Google Shape;199;p8"/>
          <p:cNvSpPr/>
          <p:nvPr/>
        </p:nvSpPr>
        <p:spPr>
          <a:xfrm>
            <a:off x="328386" y="581360"/>
            <a:ext cx="11277600" cy="914930"/>
          </a:xfrm>
          <a:prstGeom prst="rect">
            <a:avLst/>
          </a:prstGeom>
          <a:noFill/>
          <a:ln>
            <a:noFill/>
          </a:ln>
        </p:spPr>
        <p:txBody>
          <a:bodyPr spcFirstLastPara="1" wrap="square" lIns="91425" tIns="45700" rIns="91425" bIns="45700" anchor="t" anchorCtr="0">
            <a:spAutoFit/>
          </a:bodyPr>
          <a:lstStyle/>
          <a:p>
            <a:pPr marL="0" marR="0" lvl="0" indent="180340" algn="ctr" rtl="0">
              <a:lnSpc>
                <a:spcPct val="115000"/>
              </a:lnSpc>
              <a:spcBef>
                <a:spcPts val="0"/>
              </a:spcBef>
              <a:spcAft>
                <a:spcPts val="0"/>
              </a:spcAft>
              <a:buNone/>
            </a:pPr>
            <a:r>
              <a:rPr lang="en-US" sz="2400" b="1" i="0" u="none" strike="noStrike" cap="none">
                <a:solidFill>
                  <a:srgbClr val="002060"/>
                </a:solidFill>
                <a:latin typeface="Times New Roman"/>
                <a:ea typeface="Times New Roman"/>
                <a:cs typeface="Times New Roman"/>
                <a:sym typeface="Times New Roman"/>
              </a:rPr>
              <a:t>Қазақ тілі оқулығы мәтіндері тіліндегі аксиологиялық концептілердің</a:t>
            </a:r>
            <a:r>
              <a:rPr lang="en-US" sz="2400" b="0" i="0" u="none" strike="noStrike" cap="none">
                <a:solidFill>
                  <a:srgbClr val="002060"/>
                </a:solidFill>
                <a:latin typeface="Times New Roman"/>
                <a:ea typeface="Times New Roman"/>
                <a:cs typeface="Times New Roman"/>
                <a:sym typeface="Times New Roman"/>
              </a:rPr>
              <a:t> </a:t>
            </a:r>
            <a:r>
              <a:rPr lang="en-US" sz="2400" b="1" i="0" u="none" strike="noStrike" cap="none">
                <a:solidFill>
                  <a:srgbClr val="002060"/>
                </a:solidFill>
                <a:latin typeface="Times New Roman"/>
                <a:ea typeface="Times New Roman"/>
                <a:cs typeface="Times New Roman"/>
                <a:sym typeface="Times New Roman"/>
              </a:rPr>
              <a:t>кездесу жиілігі </a:t>
            </a:r>
            <a:endParaRPr sz="2400" b="0" i="0" u="none" strike="noStrike" cap="none">
              <a:solidFill>
                <a:srgbClr val="00206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d3e4177137_0_324"/>
          <p:cNvSpPr txBox="1">
            <a:spLocks noGrp="1"/>
          </p:cNvSpPr>
          <p:nvPr>
            <p:ph type="subTitle" idx="1"/>
          </p:nvPr>
        </p:nvSpPr>
        <p:spPr>
          <a:xfrm>
            <a:off x="565662" y="1499004"/>
            <a:ext cx="3509950" cy="3751415"/>
          </a:xfrm>
          <a:prstGeom prst="rect">
            <a:avLst/>
          </a:prstGeom>
          <a:solidFill>
            <a:schemeClr val="accent5">
              <a:lumMod val="20000"/>
              <a:lumOff val="80000"/>
            </a:schemeClr>
          </a:solidFill>
          <a:ln>
            <a:noFill/>
          </a:ln>
        </p:spPr>
        <p:txBody>
          <a:bodyPr spcFirstLastPara="1" wrap="square" lIns="91425" tIns="45700" rIns="91425" bIns="45700" anchor="t" anchorCtr="0">
            <a:normAutofit fontScale="70000" lnSpcReduction="20000"/>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endParaRPr dirty="0"/>
          </a:p>
          <a:p>
            <a:pPr marL="0" lvl="0" indent="0" algn="ctr" rtl="0">
              <a:lnSpc>
                <a:spcPct val="150000"/>
              </a:lnSpc>
              <a:spcBef>
                <a:spcPts val="1000"/>
              </a:spcBef>
              <a:spcAft>
                <a:spcPts val="0"/>
              </a:spcAft>
              <a:buClr>
                <a:srgbClr val="002060"/>
              </a:buClr>
              <a:buSzPts val="2800"/>
              <a:buNone/>
            </a:pPr>
            <a:r>
              <a:rPr lang="en-US" sz="2800" dirty="0">
                <a:solidFill>
                  <a:srgbClr val="002060"/>
                </a:solidFill>
                <a:latin typeface="Times New Roman"/>
                <a:ea typeface="Times New Roman"/>
                <a:cs typeface="Times New Roman"/>
                <a:sym typeface="Times New Roman"/>
              </a:rPr>
              <a:t>«</a:t>
            </a:r>
            <a:r>
              <a:rPr lang="en-US" sz="2800" dirty="0" err="1">
                <a:solidFill>
                  <a:srgbClr val="002060"/>
                </a:solidFill>
                <a:latin typeface="Times New Roman"/>
                <a:ea typeface="Times New Roman"/>
                <a:cs typeface="Times New Roman"/>
                <a:sym typeface="Times New Roman"/>
              </a:rPr>
              <a:t>Әсіресе</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жаһандану</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процесі</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қарсаңында</a:t>
            </a:r>
            <a:r>
              <a:rPr lang="en-US" sz="2800" dirty="0">
                <a:solidFill>
                  <a:srgbClr val="002060"/>
                </a:solidFill>
                <a:latin typeface="Times New Roman"/>
                <a:ea typeface="Times New Roman"/>
                <a:cs typeface="Times New Roman"/>
                <a:sym typeface="Times New Roman"/>
              </a:rPr>
              <a:t> </a:t>
            </a:r>
            <a:endParaRPr dirty="0"/>
          </a:p>
          <a:p>
            <a:pPr marL="0" lvl="0" indent="0" algn="ctr" rtl="0">
              <a:lnSpc>
                <a:spcPct val="150000"/>
              </a:lnSpc>
              <a:spcBef>
                <a:spcPts val="1000"/>
              </a:spcBef>
              <a:spcAft>
                <a:spcPts val="0"/>
              </a:spcAft>
              <a:buClr>
                <a:srgbClr val="002060"/>
              </a:buClr>
              <a:buSzPts val="2800"/>
              <a:buNone/>
            </a:pPr>
            <a:r>
              <a:rPr lang="en-US" sz="2800" dirty="0" err="1">
                <a:solidFill>
                  <a:srgbClr val="002060"/>
                </a:solidFill>
                <a:latin typeface="Times New Roman"/>
                <a:ea typeface="Times New Roman"/>
                <a:cs typeface="Times New Roman"/>
                <a:sym typeface="Times New Roman"/>
              </a:rPr>
              <a:t>біздің</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басты</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құндылықтарымызды</a:t>
            </a:r>
            <a:r>
              <a:rPr lang="en-US" sz="2800" dirty="0">
                <a:solidFill>
                  <a:srgbClr val="002060"/>
                </a:solidFill>
                <a:latin typeface="Times New Roman"/>
                <a:ea typeface="Times New Roman"/>
                <a:cs typeface="Times New Roman"/>
                <a:sym typeface="Times New Roman"/>
              </a:rPr>
              <a:t> </a:t>
            </a:r>
            <a:endParaRPr dirty="0"/>
          </a:p>
          <a:p>
            <a:pPr marL="0" lvl="0" indent="0" algn="ctr" rtl="0">
              <a:lnSpc>
                <a:spcPct val="150000"/>
              </a:lnSpc>
              <a:spcBef>
                <a:spcPts val="1000"/>
              </a:spcBef>
              <a:spcAft>
                <a:spcPts val="0"/>
              </a:spcAft>
              <a:buClr>
                <a:srgbClr val="002060"/>
              </a:buClr>
              <a:buSzPts val="2800"/>
              <a:buNone/>
            </a:pPr>
            <a:r>
              <a:rPr lang="en-US" sz="2800" dirty="0" err="1">
                <a:solidFill>
                  <a:srgbClr val="002060"/>
                </a:solidFill>
                <a:latin typeface="Times New Roman"/>
                <a:ea typeface="Times New Roman"/>
                <a:cs typeface="Times New Roman"/>
                <a:sym typeface="Times New Roman"/>
              </a:rPr>
              <a:t>ұлттық</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менталитеттің</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негізіне</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айналдыру</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маңызды</a:t>
            </a:r>
            <a:r>
              <a:rPr lang="en-US" sz="2800" dirty="0">
                <a:solidFill>
                  <a:srgbClr val="002060"/>
                </a:solidFill>
                <a:latin typeface="Times New Roman"/>
                <a:ea typeface="Times New Roman"/>
                <a:cs typeface="Times New Roman"/>
                <a:sym typeface="Times New Roman"/>
              </a:rPr>
              <a:t>». </a:t>
            </a:r>
            <a:endParaRPr dirty="0"/>
          </a:p>
          <a:p>
            <a:pPr marL="0" lvl="0" indent="0" algn="r" rtl="0">
              <a:lnSpc>
                <a:spcPct val="90000"/>
              </a:lnSpc>
              <a:spcBef>
                <a:spcPts val="1000"/>
              </a:spcBef>
              <a:spcAft>
                <a:spcPts val="0"/>
              </a:spcAft>
              <a:buClr>
                <a:srgbClr val="002060"/>
              </a:buClr>
              <a:buSzPts val="2800"/>
              <a:buNone/>
            </a:pPr>
            <a:r>
              <a:rPr lang="en-US" sz="2800" dirty="0" err="1">
                <a:solidFill>
                  <a:srgbClr val="002060"/>
                </a:solidFill>
                <a:latin typeface="Times New Roman"/>
                <a:ea typeface="Times New Roman"/>
                <a:cs typeface="Times New Roman"/>
                <a:sym typeface="Times New Roman"/>
              </a:rPr>
              <a:t>Бөрібаев</a:t>
            </a:r>
            <a:r>
              <a:rPr lang="en-US" sz="2800" dirty="0">
                <a:solidFill>
                  <a:srgbClr val="002060"/>
                </a:solidFill>
                <a:latin typeface="Times New Roman"/>
                <a:ea typeface="Times New Roman"/>
                <a:cs typeface="Times New Roman"/>
                <a:sym typeface="Times New Roman"/>
              </a:rPr>
              <a:t>  </a:t>
            </a:r>
            <a:r>
              <a:rPr lang="en-US" sz="2800" dirty="0" err="1">
                <a:solidFill>
                  <a:srgbClr val="002060"/>
                </a:solidFill>
                <a:latin typeface="Times New Roman"/>
                <a:ea typeface="Times New Roman"/>
                <a:cs typeface="Times New Roman"/>
                <a:sym typeface="Times New Roman"/>
              </a:rPr>
              <a:t>Т</a:t>
            </a:r>
            <a:r>
              <a:rPr lang="en-US" sz="2800" dirty="0">
                <a:solidFill>
                  <a:srgbClr val="002060"/>
                </a:solidFill>
                <a:latin typeface="Times New Roman"/>
                <a:ea typeface="Times New Roman"/>
                <a:cs typeface="Times New Roman"/>
                <a:sym typeface="Times New Roman"/>
              </a:rPr>
              <a:t>.</a:t>
            </a:r>
            <a:endParaRPr dirty="0"/>
          </a:p>
        </p:txBody>
      </p:sp>
      <p:sp>
        <p:nvSpPr>
          <p:cNvPr id="2" name="Google Shape;320;g2d3e4177137_0_403">
            <a:extLst>
              <a:ext uri="{FF2B5EF4-FFF2-40B4-BE49-F238E27FC236}">
                <a16:creationId xmlns:a16="http://schemas.microsoft.com/office/drawing/2014/main" id="{868CB2F7-99E7-59A7-9088-FA21065645A1}"/>
              </a:ext>
            </a:extLst>
          </p:cNvPr>
          <p:cNvSpPr txBox="1">
            <a:spLocks/>
          </p:cNvSpPr>
          <p:nvPr/>
        </p:nvSpPr>
        <p:spPr>
          <a:xfrm>
            <a:off x="4990010" y="1071154"/>
            <a:ext cx="6636327" cy="5303520"/>
          </a:xfrm>
          <a:prstGeom prst="rect">
            <a:avLst/>
          </a:prstGeom>
          <a:solidFill>
            <a:schemeClr val="accent5">
              <a:lumMod val="20000"/>
              <a:lumOff val="80000"/>
            </a:schemeClr>
          </a:solidFill>
          <a:ln>
            <a:noFill/>
          </a:ln>
        </p:spPr>
        <p:txBody>
          <a:bodyPr spcFirstLastPara="1" vert="horz" wrap="square" lIns="91425" tIns="45700" rIns="91425" bIns="45700" rtlCol="0" anchor="t" anchorCtr="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spcBef>
                <a:spcPts val="0"/>
              </a:spcBef>
              <a:buClr>
                <a:srgbClr val="002060"/>
              </a:buClr>
              <a:buSzPct val="100000"/>
            </a:pP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Оқулық</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мәтіндері</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тіліндегі</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концептілік</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мәнге</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ие</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лексемалардың</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мазмұндық</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сандық</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сапалық</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көрсеткіштерін</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талдаудан</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шыққан</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қорытынды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кең</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көлемдегі</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құндылықтар</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әлемін</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анықтады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Алайда</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оқулықта</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дайын</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күйінде</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ұсынылған</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құндылықтар</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жайлы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идеялар</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сол</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қалпында</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оқушының</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өмірлік</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құндылығына</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айнала</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салмайды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Оларды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оқушы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саналы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түсініп</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қабылдауы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үшін</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мұғалім</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үлкен</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еңбек</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сіңіруі</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керек.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Өйткені</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мұғалім</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мәдени</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құндылықтардың</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тасушысы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және</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ең</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бастысы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оны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жүзеге</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асырудың</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ұйымдастырушысы</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endParaRPr lang="ru-RU" dirty="0">
              <a:latin typeface="Times New Roman" panose="02020603050405020304" pitchFamily="18" charset="0"/>
              <a:cs typeface="Times New Roman" panose="02020603050405020304" pitchFamily="18" charset="0"/>
            </a:endParaRPr>
          </a:p>
          <a:p>
            <a:pPr algn="r">
              <a:lnSpc>
                <a:spcPct val="120000"/>
              </a:lnSpc>
              <a:spcBef>
                <a:spcPts val="0"/>
              </a:spcBef>
              <a:buClr>
                <a:srgbClr val="002060"/>
              </a:buClr>
              <a:buSzPct val="100000"/>
            </a:pP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Профессиональная деятельность молодого учителя. Под ред.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Вершловского</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С.Л.,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Лесохиной</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Л.Н.: -</a:t>
            </a:r>
            <a:r>
              <a:rPr lang="ru-RU" sz="2600" dirty="0" err="1">
                <a:solidFill>
                  <a:srgbClr val="002060"/>
                </a:solidFill>
                <a:latin typeface="Times New Roman" panose="02020603050405020304" pitchFamily="18" charset="0"/>
                <a:ea typeface="Times New Roman"/>
                <a:cs typeface="Times New Roman" panose="02020603050405020304" pitchFamily="18" charset="0"/>
                <a:sym typeface="Times New Roman"/>
              </a:rPr>
              <a:t>М.:Педагогика</a:t>
            </a:r>
            <a:r>
              <a:rPr lang="ru-RU" sz="2600" dirty="0">
                <a:solidFill>
                  <a:srgbClr val="002060"/>
                </a:solidFill>
                <a:latin typeface="Times New Roman" panose="02020603050405020304" pitchFamily="18" charset="0"/>
                <a:ea typeface="Times New Roman"/>
                <a:cs typeface="Times New Roman" panose="02020603050405020304" pitchFamily="18" charset="0"/>
                <a:sym typeface="Times New Roman"/>
              </a:rPr>
              <a:t>, 1992</a:t>
            </a:r>
            <a:r>
              <a:rPr lang="ru-RU" sz="2600" dirty="0">
                <a:solidFill>
                  <a:srgbClr val="002060"/>
                </a:solidFill>
                <a:latin typeface="Times New Roman"/>
                <a:ea typeface="Times New Roman"/>
                <a:cs typeface="Times New Roman"/>
                <a:sym typeface="Times New Roman"/>
              </a:rPr>
              <a:t>. – 144с.</a:t>
            </a:r>
          </a:p>
          <a:p>
            <a:pPr algn="l">
              <a:buClr>
                <a:schemeClr val="dk1"/>
              </a:buClr>
              <a:buSzPct val="100000"/>
            </a:pP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1"/>
          <p:cNvPicPr preferRelativeResize="0"/>
          <p:nvPr/>
        </p:nvPicPr>
        <p:blipFill rotWithShape="1">
          <a:blip r:embed="rId3">
            <a:alphaModFix/>
          </a:blip>
          <a:srcRect r="5926"/>
          <a:stretch/>
        </p:blipFill>
        <p:spPr>
          <a:xfrm>
            <a:off x="138550" y="4603800"/>
            <a:ext cx="2866596" cy="2093014"/>
          </a:xfrm>
          <a:prstGeom prst="rect">
            <a:avLst/>
          </a:prstGeom>
          <a:noFill/>
          <a:ln>
            <a:noFill/>
          </a:ln>
        </p:spPr>
      </p:pic>
      <p:sp>
        <p:nvSpPr>
          <p:cNvPr id="243" name="Google Shape;243;p11"/>
          <p:cNvSpPr txBox="1">
            <a:spLocks noGrp="1"/>
          </p:cNvSpPr>
          <p:nvPr>
            <p:ph type="body" idx="1"/>
          </p:nvPr>
        </p:nvSpPr>
        <p:spPr>
          <a:xfrm>
            <a:off x="-486635" y="827210"/>
            <a:ext cx="11611252" cy="4925796"/>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C00000"/>
              </a:buClr>
              <a:buSzPts val="2800"/>
              <a:buNone/>
            </a:pPr>
            <a:r>
              <a:rPr lang="en-US" b="1" dirty="0">
                <a:solidFill>
                  <a:srgbClr val="C00000"/>
                </a:solidFill>
                <a:latin typeface="Times New Roman"/>
                <a:ea typeface="Times New Roman"/>
                <a:cs typeface="Times New Roman"/>
                <a:sym typeface="Times New Roman"/>
              </a:rPr>
              <a:t>ҚҰНДЫЛЫҚ ҚАРЫМ-ҚАТЫНАС</a:t>
            </a:r>
            <a:endParaRPr dirty="0"/>
          </a:p>
        </p:txBody>
      </p:sp>
      <p:pic>
        <p:nvPicPr>
          <p:cNvPr id="244" name="Google Shape;244;p11"/>
          <p:cNvPicPr preferRelativeResize="0"/>
          <p:nvPr/>
        </p:nvPicPr>
        <p:blipFill rotWithShape="1">
          <a:blip r:embed="rId4">
            <a:alphaModFix/>
          </a:blip>
          <a:srcRect l="4372" r="6284"/>
          <a:stretch/>
        </p:blipFill>
        <p:spPr>
          <a:xfrm>
            <a:off x="2770915" y="1976416"/>
            <a:ext cx="6844145" cy="3881315"/>
          </a:xfrm>
          <a:prstGeom prst="rect">
            <a:avLst/>
          </a:prstGeom>
          <a:noFill/>
          <a:ln>
            <a:noFill/>
          </a:ln>
        </p:spPr>
      </p:pic>
      <p:pic>
        <p:nvPicPr>
          <p:cNvPr id="245" name="Google Shape;245;p11"/>
          <p:cNvPicPr preferRelativeResize="0"/>
          <p:nvPr/>
        </p:nvPicPr>
        <p:blipFill rotWithShape="1">
          <a:blip r:embed="rId5">
            <a:alphaModFix/>
          </a:blip>
          <a:srcRect/>
          <a:stretch/>
        </p:blipFill>
        <p:spPr>
          <a:xfrm>
            <a:off x="9181675" y="233595"/>
            <a:ext cx="2788650" cy="209396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14"/>
          <p:cNvGrpSpPr/>
          <p:nvPr/>
        </p:nvGrpSpPr>
        <p:grpSpPr>
          <a:xfrm>
            <a:off x="98286" y="334337"/>
            <a:ext cx="8608330" cy="6324574"/>
            <a:chOff x="98286" y="334337"/>
            <a:chExt cx="8608330" cy="6324574"/>
          </a:xfrm>
        </p:grpSpPr>
        <p:grpSp>
          <p:nvGrpSpPr>
            <p:cNvPr id="276" name="Google Shape;276;p14"/>
            <p:cNvGrpSpPr/>
            <p:nvPr/>
          </p:nvGrpSpPr>
          <p:grpSpPr>
            <a:xfrm>
              <a:off x="497724" y="593737"/>
              <a:ext cx="8208892" cy="6065174"/>
              <a:chOff x="6971761" y="821989"/>
              <a:chExt cx="8208892" cy="5548877"/>
            </a:xfrm>
          </p:grpSpPr>
          <p:sp>
            <p:nvSpPr>
              <p:cNvPr id="277" name="Google Shape;277;p14"/>
              <p:cNvSpPr/>
              <p:nvPr/>
            </p:nvSpPr>
            <p:spPr>
              <a:xfrm>
                <a:off x="6971761" y="5074588"/>
                <a:ext cx="3539286" cy="1296278"/>
              </a:xfrm>
              <a:custGeom>
                <a:avLst/>
                <a:gdLst/>
                <a:ahLst/>
                <a:cxnLst/>
                <a:rect l="l" t="t" r="r" b="b"/>
                <a:pathLst>
                  <a:path w="3539286" h="1296278" extrusionOk="0">
                    <a:moveTo>
                      <a:pt x="0" y="648139"/>
                    </a:moveTo>
                    <a:cubicBezTo>
                      <a:pt x="0" y="290182"/>
                      <a:pt x="792296" y="0"/>
                      <a:pt x="1769643" y="0"/>
                    </a:cubicBezTo>
                    <a:cubicBezTo>
                      <a:pt x="2746990" y="0"/>
                      <a:pt x="3539286" y="290182"/>
                      <a:pt x="3539286" y="648139"/>
                    </a:cubicBezTo>
                    <a:cubicBezTo>
                      <a:pt x="3539286" y="1006096"/>
                      <a:pt x="2746990" y="1296278"/>
                      <a:pt x="1769643" y="1296278"/>
                    </a:cubicBezTo>
                    <a:cubicBezTo>
                      <a:pt x="792296" y="1296278"/>
                      <a:pt x="0" y="1006096"/>
                      <a:pt x="0" y="648139"/>
                    </a:cubicBezTo>
                    <a:close/>
                  </a:path>
                </a:pathLst>
              </a:cu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553875" tIns="225375" rIns="553875" bIns="225375" anchor="ctr" anchorCtr="0">
                <a:noAutofit/>
              </a:bodyPr>
              <a:lstStyle/>
              <a:p>
                <a:pPr marL="0" marR="0" lvl="0" indent="0" algn="ctr" rtl="0">
                  <a:lnSpc>
                    <a:spcPct val="90000"/>
                  </a:lnSpc>
                  <a:spcBef>
                    <a:spcPts val="0"/>
                  </a:spcBef>
                  <a:spcAft>
                    <a:spcPts val="0"/>
                  </a:spcAft>
                  <a:buClr>
                    <a:srgbClr val="002060"/>
                  </a:buClr>
                  <a:buSzPts val="2800"/>
                  <a:buFont typeface="Times New Roman"/>
                  <a:buNone/>
                </a:pPr>
                <a:r>
                  <a:rPr lang="en-US" sz="2800" b="0" i="0" u="none" strike="noStrike" cap="none">
                    <a:solidFill>
                      <a:srgbClr val="002060"/>
                    </a:solidFill>
                    <a:latin typeface="Times New Roman"/>
                    <a:ea typeface="Times New Roman"/>
                    <a:cs typeface="Times New Roman"/>
                    <a:sym typeface="Times New Roman"/>
                  </a:rPr>
                  <a:t>1. Когнитивтік</a:t>
                </a:r>
                <a:endParaRPr sz="2800" b="0" i="0" u="none" strike="noStrike" cap="none">
                  <a:solidFill>
                    <a:srgbClr val="002060"/>
                  </a:solidFill>
                  <a:latin typeface="Times New Roman"/>
                  <a:ea typeface="Times New Roman"/>
                  <a:cs typeface="Times New Roman"/>
                  <a:sym typeface="Times New Roman"/>
                </a:endParaRPr>
              </a:p>
            </p:txBody>
          </p:sp>
          <p:sp>
            <p:nvSpPr>
              <p:cNvPr id="278" name="Google Shape;278;p14"/>
              <p:cNvSpPr/>
              <p:nvPr/>
            </p:nvSpPr>
            <p:spPr>
              <a:xfrm>
                <a:off x="12172885" y="821989"/>
                <a:ext cx="3007768" cy="1296278"/>
              </a:xfrm>
              <a:custGeom>
                <a:avLst/>
                <a:gdLst/>
                <a:ahLst/>
                <a:cxnLst/>
                <a:rect l="l" t="t" r="r" b="b"/>
                <a:pathLst>
                  <a:path w="3387423" h="1296278" extrusionOk="0">
                    <a:moveTo>
                      <a:pt x="0" y="648139"/>
                    </a:moveTo>
                    <a:cubicBezTo>
                      <a:pt x="0" y="290182"/>
                      <a:pt x="758301" y="0"/>
                      <a:pt x="1693712" y="0"/>
                    </a:cubicBezTo>
                    <a:cubicBezTo>
                      <a:pt x="2629123" y="0"/>
                      <a:pt x="3387424" y="290182"/>
                      <a:pt x="3387424" y="648139"/>
                    </a:cubicBezTo>
                    <a:cubicBezTo>
                      <a:pt x="3387424" y="1006096"/>
                      <a:pt x="2629123" y="1296278"/>
                      <a:pt x="1693712" y="1296278"/>
                    </a:cubicBezTo>
                    <a:cubicBezTo>
                      <a:pt x="758301" y="1296278"/>
                      <a:pt x="0" y="1006096"/>
                      <a:pt x="0" y="648139"/>
                    </a:cubicBezTo>
                    <a:close/>
                  </a:path>
                </a:pathLst>
              </a:cu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531625" tIns="225375" rIns="531625" bIns="225375" anchor="ctr" anchorCtr="0">
                <a:noAutofit/>
              </a:bodyPr>
              <a:lstStyle/>
              <a:p>
                <a:pPr marL="0" marR="0" lvl="0" indent="0" algn="ctr" rtl="0">
                  <a:lnSpc>
                    <a:spcPct val="90000"/>
                  </a:lnSpc>
                  <a:spcBef>
                    <a:spcPts val="0"/>
                  </a:spcBef>
                  <a:spcAft>
                    <a:spcPts val="0"/>
                  </a:spcAft>
                  <a:buClr>
                    <a:srgbClr val="002060"/>
                  </a:buClr>
                  <a:buSzPts val="2800"/>
                  <a:buFont typeface="Times New Roman"/>
                  <a:buNone/>
                </a:pPr>
                <a:r>
                  <a:rPr lang="en-US" sz="2800" b="0" i="0" u="none" strike="noStrike" cap="none">
                    <a:solidFill>
                      <a:srgbClr val="002060"/>
                    </a:solidFill>
                    <a:latin typeface="Times New Roman"/>
                    <a:ea typeface="Times New Roman"/>
                    <a:cs typeface="Times New Roman"/>
                    <a:sym typeface="Times New Roman"/>
                  </a:rPr>
                  <a:t>3. Әрекеттік</a:t>
                </a:r>
                <a:endParaRPr sz="2800" b="0" i="0" u="none" strike="noStrike" cap="none">
                  <a:solidFill>
                    <a:srgbClr val="002060"/>
                  </a:solidFill>
                  <a:latin typeface="Times New Roman"/>
                  <a:ea typeface="Times New Roman"/>
                  <a:cs typeface="Times New Roman"/>
                  <a:sym typeface="Times New Roman"/>
                </a:endParaRPr>
              </a:p>
            </p:txBody>
          </p:sp>
          <p:sp>
            <p:nvSpPr>
              <p:cNvPr id="279" name="Google Shape;279;p14"/>
              <p:cNvSpPr/>
              <p:nvPr/>
            </p:nvSpPr>
            <p:spPr>
              <a:xfrm>
                <a:off x="9998645" y="3146355"/>
                <a:ext cx="4348481" cy="1296278"/>
              </a:xfrm>
              <a:custGeom>
                <a:avLst/>
                <a:gdLst/>
                <a:ahLst/>
                <a:cxnLst/>
                <a:rect l="l" t="t" r="r" b="b"/>
                <a:pathLst>
                  <a:path w="4348481" h="1296278" extrusionOk="0">
                    <a:moveTo>
                      <a:pt x="0" y="648139"/>
                    </a:moveTo>
                    <a:cubicBezTo>
                      <a:pt x="0" y="290182"/>
                      <a:pt x="973441" y="0"/>
                      <a:pt x="2174241" y="0"/>
                    </a:cubicBezTo>
                    <a:cubicBezTo>
                      <a:pt x="3375041" y="0"/>
                      <a:pt x="4348482" y="290182"/>
                      <a:pt x="4348482" y="648139"/>
                    </a:cubicBezTo>
                    <a:cubicBezTo>
                      <a:pt x="4348482" y="1006096"/>
                      <a:pt x="3375041" y="1296278"/>
                      <a:pt x="2174241" y="1296278"/>
                    </a:cubicBezTo>
                    <a:cubicBezTo>
                      <a:pt x="973441" y="1296278"/>
                      <a:pt x="0" y="1006096"/>
                      <a:pt x="0" y="648139"/>
                    </a:cubicBezTo>
                    <a:close/>
                  </a:path>
                </a:pathLst>
              </a:cu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672375" tIns="225375" rIns="672375" bIns="225375" anchor="ctr" anchorCtr="0">
                <a:noAutofit/>
              </a:bodyPr>
              <a:lstStyle/>
              <a:p>
                <a:pPr marL="0" marR="0" lvl="0" indent="0" algn="ctr" rtl="0">
                  <a:lnSpc>
                    <a:spcPct val="90000"/>
                  </a:lnSpc>
                  <a:spcBef>
                    <a:spcPts val="0"/>
                  </a:spcBef>
                  <a:spcAft>
                    <a:spcPts val="0"/>
                  </a:spcAft>
                  <a:buClr>
                    <a:srgbClr val="002060"/>
                  </a:buClr>
                  <a:buSzPts val="2800"/>
                  <a:buFont typeface="Times New Roman"/>
                  <a:buNone/>
                </a:pPr>
                <a:r>
                  <a:rPr lang="en-US" sz="2800" b="0" i="0" u="none" strike="noStrike" cap="none">
                    <a:solidFill>
                      <a:srgbClr val="002060"/>
                    </a:solidFill>
                    <a:latin typeface="Times New Roman"/>
                    <a:ea typeface="Times New Roman"/>
                    <a:cs typeface="Times New Roman"/>
                    <a:sym typeface="Times New Roman"/>
                  </a:rPr>
                  <a:t>2. Эмоционалды-бағалауыштық </a:t>
                </a:r>
                <a:endParaRPr sz="2800" b="0" i="0" u="none" strike="noStrike" cap="none">
                  <a:solidFill>
                    <a:srgbClr val="002060"/>
                  </a:solidFill>
                  <a:latin typeface="Times New Roman"/>
                  <a:ea typeface="Times New Roman"/>
                  <a:cs typeface="Times New Roman"/>
                  <a:sym typeface="Times New Roman"/>
                </a:endParaRPr>
              </a:p>
            </p:txBody>
          </p:sp>
        </p:grpSp>
        <p:sp>
          <p:nvSpPr>
            <p:cNvPr id="280" name="Google Shape;280;p14"/>
            <p:cNvSpPr txBox="1"/>
            <p:nvPr/>
          </p:nvSpPr>
          <p:spPr>
            <a:xfrm rot="-2160113">
              <a:off x="-333321" y="2135695"/>
              <a:ext cx="631904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00000"/>
                </a:buClr>
                <a:buSzPts val="3200"/>
                <a:buFont typeface="Arial"/>
                <a:buNone/>
              </a:pPr>
              <a:r>
                <a:rPr lang="en-US" sz="3200" b="1" i="0" u="none" strike="noStrike" cap="none">
                  <a:solidFill>
                    <a:srgbClr val="C00000"/>
                  </a:solidFill>
                  <a:highlight>
                    <a:srgbClr val="C5E8F7"/>
                  </a:highlight>
                  <a:latin typeface="Times New Roman"/>
                  <a:ea typeface="Times New Roman"/>
                  <a:cs typeface="Times New Roman"/>
                  <a:sym typeface="Times New Roman"/>
                </a:rPr>
                <a:t>ҚАҢТАР ОҚИҒАЛАРЫ</a:t>
              </a:r>
              <a:endParaRPr/>
            </a:p>
          </p:txBody>
        </p:sp>
      </p:grpSp>
      <p:sp>
        <p:nvSpPr>
          <p:cNvPr id="281" name="Google Shape;281;p14"/>
          <p:cNvSpPr txBox="1"/>
          <p:nvPr/>
        </p:nvSpPr>
        <p:spPr>
          <a:xfrm>
            <a:off x="4860249" y="5473411"/>
            <a:ext cx="3294743" cy="954107"/>
          </a:xfrm>
          <a:prstGeom prst="rect">
            <a:avLst/>
          </a:prstGeom>
          <a:noFill/>
          <a:ln>
            <a:noFill/>
          </a:ln>
        </p:spPr>
        <p:txBody>
          <a:bodyPr spcFirstLastPara="1" wrap="square" lIns="91425" tIns="45700" rIns="91425" bIns="45700" anchor="t" anchorCtr="0">
            <a:spAutoFit/>
          </a:bodyPr>
          <a:lstStyle/>
          <a:p>
            <a:pPr marL="457200" marR="0" lvl="0" indent="-457200" algn="ctr" rtl="0">
              <a:spcBef>
                <a:spcPts val="0"/>
              </a:spcBef>
              <a:spcAft>
                <a:spcPts val="0"/>
              </a:spcAft>
              <a:buClr>
                <a:srgbClr val="C00000"/>
              </a:buClr>
              <a:buSzPts val="2800"/>
              <a:buFont typeface="Arial"/>
              <a:buChar char="•"/>
            </a:pPr>
            <a:r>
              <a:rPr lang="en-US" sz="2800" b="0" i="0" u="none" strike="noStrike" cap="none">
                <a:solidFill>
                  <a:srgbClr val="C00000"/>
                </a:solidFill>
                <a:highlight>
                  <a:srgbClr val="C5E8F7"/>
                </a:highlight>
                <a:latin typeface="Times New Roman"/>
                <a:ea typeface="Times New Roman"/>
                <a:cs typeface="Times New Roman"/>
                <a:sym typeface="Times New Roman"/>
              </a:rPr>
              <a:t>Бейбітшілік</a:t>
            </a:r>
            <a:endParaRPr/>
          </a:p>
          <a:p>
            <a:pPr marL="457200" marR="0" lvl="0" indent="-457200" algn="ctr" rtl="0">
              <a:spcBef>
                <a:spcPts val="0"/>
              </a:spcBef>
              <a:spcAft>
                <a:spcPts val="0"/>
              </a:spcAft>
              <a:buClr>
                <a:srgbClr val="C00000"/>
              </a:buClr>
              <a:buSzPts val="2800"/>
              <a:buFont typeface="Arial"/>
              <a:buChar char="•"/>
            </a:pPr>
            <a:r>
              <a:rPr lang="en-US" sz="2800" b="0" i="0" u="none" strike="noStrike" cap="none">
                <a:solidFill>
                  <a:srgbClr val="C00000"/>
                </a:solidFill>
                <a:highlight>
                  <a:srgbClr val="C5E8F7"/>
                </a:highlight>
                <a:latin typeface="Times New Roman"/>
                <a:ea typeface="Times New Roman"/>
                <a:cs typeface="Times New Roman"/>
                <a:sym typeface="Times New Roman"/>
              </a:rPr>
              <a:t>Адам өмірі</a:t>
            </a:r>
            <a:endParaRPr/>
          </a:p>
        </p:txBody>
      </p:sp>
      <p:sp>
        <p:nvSpPr>
          <p:cNvPr id="282" name="Google Shape;282;p14"/>
          <p:cNvSpPr txBox="1"/>
          <p:nvPr/>
        </p:nvSpPr>
        <p:spPr>
          <a:xfrm>
            <a:off x="7873089" y="3581209"/>
            <a:ext cx="3999597" cy="523220"/>
          </a:xfrm>
          <a:prstGeom prst="rect">
            <a:avLst/>
          </a:prstGeom>
          <a:noFill/>
          <a:ln>
            <a:noFill/>
          </a:ln>
        </p:spPr>
        <p:txBody>
          <a:bodyPr spcFirstLastPara="1" wrap="square" lIns="91425" tIns="45700" rIns="91425" bIns="45700" anchor="t" anchorCtr="0">
            <a:spAutoFit/>
          </a:bodyPr>
          <a:lstStyle/>
          <a:p>
            <a:pPr marL="457200" marR="0" lvl="0" indent="-457200" algn="ctr" rtl="0">
              <a:spcBef>
                <a:spcPts val="0"/>
              </a:spcBef>
              <a:spcAft>
                <a:spcPts val="0"/>
              </a:spcAft>
              <a:buClr>
                <a:srgbClr val="C00000"/>
              </a:buClr>
              <a:buSzPts val="2800"/>
              <a:buFont typeface="Arial"/>
              <a:buChar char="•"/>
            </a:pPr>
            <a:r>
              <a:rPr lang="en-US" sz="2800" b="0" i="0" u="none" strike="noStrike" cap="none">
                <a:solidFill>
                  <a:srgbClr val="C00000"/>
                </a:solidFill>
                <a:highlight>
                  <a:srgbClr val="C5E8F7"/>
                </a:highlight>
                <a:latin typeface="Times New Roman"/>
                <a:ea typeface="Times New Roman"/>
                <a:cs typeface="Times New Roman"/>
                <a:sym typeface="Times New Roman"/>
              </a:rPr>
              <a:t>Тәуелсіздікті бағалау</a:t>
            </a:r>
            <a:endParaRPr/>
          </a:p>
        </p:txBody>
      </p:sp>
      <p:sp>
        <p:nvSpPr>
          <p:cNvPr id="283" name="Google Shape;283;p14"/>
          <p:cNvSpPr txBox="1"/>
          <p:nvPr/>
        </p:nvSpPr>
        <p:spPr>
          <a:xfrm>
            <a:off x="8851346" y="825128"/>
            <a:ext cx="3166070" cy="138499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00000"/>
              </a:buClr>
              <a:buSzPts val="2800"/>
              <a:buFont typeface="Arial"/>
              <a:buChar char="•"/>
            </a:pPr>
            <a:r>
              <a:rPr lang="en-US" sz="2800" b="0" i="0" u="none" strike="noStrike" cap="none">
                <a:solidFill>
                  <a:srgbClr val="C00000"/>
                </a:solidFill>
                <a:highlight>
                  <a:srgbClr val="C5E8F7"/>
                </a:highlight>
                <a:latin typeface="Times New Roman"/>
                <a:ea typeface="Times New Roman"/>
                <a:cs typeface="Times New Roman"/>
                <a:sym typeface="Times New Roman"/>
              </a:rPr>
              <a:t>Ұлттық құндылықтарды дәріптеу</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1"/>
                                        </p:tgtEl>
                                        <p:attrNameLst>
                                          <p:attrName>style.visibility</p:attrName>
                                        </p:attrNameLst>
                                      </p:cBhvr>
                                      <p:to>
                                        <p:strVal val="visible"/>
                                      </p:to>
                                    </p:set>
                                    <p:anim calcmode="lin" valueType="num">
                                      <p:cBhvr additive="base">
                                        <p:cTn id="11" dur="500"/>
                                        <p:tgtEl>
                                          <p:spTgt spid="281"/>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2"/>
                                        </p:tgtEl>
                                        <p:attrNameLst>
                                          <p:attrName>style.visibility</p:attrName>
                                        </p:attrNameLst>
                                      </p:cBhvr>
                                      <p:to>
                                        <p:strVal val="visible"/>
                                      </p:to>
                                    </p:set>
                                    <p:anim calcmode="lin" valueType="num">
                                      <p:cBhvr additive="base">
                                        <p:cTn id="16" dur="500"/>
                                        <p:tgtEl>
                                          <p:spTgt spid="2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3"/>
                                        </p:tgtEl>
                                        <p:attrNameLst>
                                          <p:attrName>style.visibility</p:attrName>
                                        </p:attrNameLst>
                                      </p:cBhvr>
                                      <p:to>
                                        <p:strVal val="visible"/>
                                      </p:to>
                                    </p:set>
                                    <p:anim calcmode="lin" valueType="num">
                                      <p:cBhvr additive="base">
                                        <p:cTn id="21" dur="500"/>
                                        <p:tgtEl>
                                          <p:spTgt spid="2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2d3e3f1be43_1_30"/>
          <p:cNvPicPr preferRelativeResize="0"/>
          <p:nvPr/>
        </p:nvPicPr>
        <p:blipFill rotWithShape="1">
          <a:blip r:embed="rId3">
            <a:alphaModFix/>
          </a:blip>
          <a:srcRect/>
          <a:stretch/>
        </p:blipFill>
        <p:spPr>
          <a:xfrm>
            <a:off x="866587" y="1155226"/>
            <a:ext cx="4746813" cy="2570226"/>
          </a:xfrm>
          <a:prstGeom prst="rect">
            <a:avLst/>
          </a:prstGeom>
          <a:noFill/>
          <a:ln>
            <a:noFill/>
          </a:ln>
        </p:spPr>
      </p:pic>
      <p:pic>
        <p:nvPicPr>
          <p:cNvPr id="352" name="Google Shape;352;g2d3e3f1be43_1_30"/>
          <p:cNvPicPr preferRelativeResize="0"/>
          <p:nvPr/>
        </p:nvPicPr>
        <p:blipFill rotWithShape="1">
          <a:blip r:embed="rId4">
            <a:alphaModFix/>
          </a:blip>
          <a:srcRect/>
          <a:stretch/>
        </p:blipFill>
        <p:spPr>
          <a:xfrm>
            <a:off x="6449915" y="1146720"/>
            <a:ext cx="4706419" cy="2625813"/>
          </a:xfrm>
          <a:prstGeom prst="rect">
            <a:avLst/>
          </a:prstGeom>
          <a:noFill/>
          <a:ln>
            <a:noFill/>
          </a:ln>
        </p:spPr>
      </p:pic>
      <p:pic>
        <p:nvPicPr>
          <p:cNvPr id="353" name="Google Shape;353;g2d3e3f1be43_1_30"/>
          <p:cNvPicPr preferRelativeResize="0"/>
          <p:nvPr/>
        </p:nvPicPr>
        <p:blipFill rotWithShape="1">
          <a:blip r:embed="rId5">
            <a:alphaModFix/>
          </a:blip>
          <a:srcRect/>
          <a:stretch/>
        </p:blipFill>
        <p:spPr>
          <a:xfrm>
            <a:off x="856891" y="3975780"/>
            <a:ext cx="4756509" cy="2570337"/>
          </a:xfrm>
          <a:prstGeom prst="rect">
            <a:avLst/>
          </a:prstGeom>
          <a:noFill/>
          <a:ln>
            <a:noFill/>
          </a:ln>
        </p:spPr>
      </p:pic>
      <p:pic>
        <p:nvPicPr>
          <p:cNvPr id="354" name="Google Shape;354;g2d3e3f1be43_1_30"/>
          <p:cNvPicPr preferRelativeResize="0"/>
          <p:nvPr/>
        </p:nvPicPr>
        <p:blipFill rotWithShape="1">
          <a:blip r:embed="rId6">
            <a:alphaModFix/>
          </a:blip>
          <a:srcRect/>
          <a:stretch/>
        </p:blipFill>
        <p:spPr>
          <a:xfrm>
            <a:off x="6594532" y="4152900"/>
            <a:ext cx="4622133" cy="2468989"/>
          </a:xfrm>
          <a:prstGeom prst="rect">
            <a:avLst/>
          </a:prstGeom>
          <a:noFill/>
          <a:ln>
            <a:noFill/>
          </a:ln>
        </p:spPr>
      </p:pic>
      <p:sp>
        <p:nvSpPr>
          <p:cNvPr id="355" name="Google Shape;355;g2d3e3f1be43_1_30"/>
          <p:cNvSpPr txBox="1">
            <a:spLocks noGrp="1"/>
          </p:cNvSpPr>
          <p:nvPr>
            <p:ph type="body" idx="1"/>
          </p:nvPr>
        </p:nvSpPr>
        <p:spPr>
          <a:xfrm>
            <a:off x="824624" y="377267"/>
            <a:ext cx="10221300" cy="897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2800"/>
              <a:buNone/>
            </a:pPr>
            <a:r>
              <a:rPr lang="en-US" b="1">
                <a:solidFill>
                  <a:srgbClr val="C00000"/>
                </a:solidFill>
                <a:latin typeface="Times New Roman"/>
                <a:ea typeface="Times New Roman"/>
                <a:cs typeface="Times New Roman"/>
                <a:sym typeface="Times New Roman"/>
              </a:rPr>
              <a:t>Қазақша-ағылшынша оқылым бейнемәтіні</a:t>
            </a:r>
            <a:endParaRPr>
              <a:solidFill>
                <a:srgbClr val="C00000"/>
              </a:solidFill>
            </a:endParaRPr>
          </a:p>
          <a:p>
            <a:pPr marL="0" lvl="0" indent="0" algn="ctr" rtl="0">
              <a:lnSpc>
                <a:spcPct val="90000"/>
              </a:lnSpc>
              <a:spcBef>
                <a:spcPts val="1000"/>
              </a:spcBef>
              <a:spcAft>
                <a:spcPts val="0"/>
              </a:spcAft>
              <a:buClr>
                <a:schemeClr val="dk1"/>
              </a:buClr>
              <a:buSzPts val="2800"/>
              <a:buNone/>
            </a:pPr>
            <a:endParaRPr>
              <a:solidFill>
                <a:srgbClr val="00206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g2d3e3f1be43_1_38"/>
          <p:cNvPicPr preferRelativeResize="0"/>
          <p:nvPr/>
        </p:nvPicPr>
        <p:blipFill rotWithShape="1">
          <a:blip r:embed="rId3">
            <a:alphaModFix/>
          </a:blip>
          <a:srcRect l="3943" r="4973"/>
          <a:stretch/>
        </p:blipFill>
        <p:spPr>
          <a:xfrm rot="-1744329">
            <a:off x="159734" y="725895"/>
            <a:ext cx="3627340" cy="1991304"/>
          </a:xfrm>
          <a:prstGeom prst="rect">
            <a:avLst/>
          </a:prstGeom>
          <a:noFill/>
          <a:ln>
            <a:noFill/>
          </a:ln>
        </p:spPr>
      </p:pic>
      <p:pic>
        <p:nvPicPr>
          <p:cNvPr id="361" name="Google Shape;361;g2d3e3f1be43_1_38"/>
          <p:cNvPicPr preferRelativeResize="0"/>
          <p:nvPr/>
        </p:nvPicPr>
        <p:blipFill rotWithShape="1">
          <a:blip r:embed="rId4">
            <a:alphaModFix/>
          </a:blip>
          <a:srcRect l="8298"/>
          <a:stretch/>
        </p:blipFill>
        <p:spPr>
          <a:xfrm>
            <a:off x="3805803" y="2448582"/>
            <a:ext cx="3681996" cy="1956845"/>
          </a:xfrm>
          <a:prstGeom prst="rect">
            <a:avLst/>
          </a:prstGeom>
          <a:noFill/>
          <a:ln>
            <a:noFill/>
          </a:ln>
        </p:spPr>
      </p:pic>
      <p:pic>
        <p:nvPicPr>
          <p:cNvPr id="362" name="Google Shape;362;g2d3e3f1be43_1_38"/>
          <p:cNvPicPr preferRelativeResize="0"/>
          <p:nvPr/>
        </p:nvPicPr>
        <p:blipFill rotWithShape="1">
          <a:blip r:embed="rId5">
            <a:alphaModFix/>
          </a:blip>
          <a:srcRect/>
          <a:stretch/>
        </p:blipFill>
        <p:spPr>
          <a:xfrm>
            <a:off x="3805803" y="296007"/>
            <a:ext cx="3603162" cy="18689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63" name="Google Shape;363;g2d3e3f1be43_1_38"/>
          <p:cNvPicPr preferRelativeResize="0"/>
          <p:nvPr/>
        </p:nvPicPr>
        <p:blipFill rotWithShape="1">
          <a:blip r:embed="rId6">
            <a:alphaModFix/>
          </a:blip>
          <a:srcRect/>
          <a:stretch/>
        </p:blipFill>
        <p:spPr>
          <a:xfrm rot="1214035">
            <a:off x="374870" y="4007841"/>
            <a:ext cx="3534132" cy="193428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64" name="Google Shape;364;g2d3e3f1be43_1_38"/>
          <p:cNvPicPr preferRelativeResize="0"/>
          <p:nvPr/>
        </p:nvPicPr>
        <p:blipFill rotWithShape="1">
          <a:blip r:embed="rId7">
            <a:alphaModFix/>
          </a:blip>
          <a:srcRect/>
          <a:stretch/>
        </p:blipFill>
        <p:spPr>
          <a:xfrm>
            <a:off x="3847513" y="4605148"/>
            <a:ext cx="3640284" cy="1956845"/>
          </a:xfrm>
          <a:prstGeom prst="rect">
            <a:avLst/>
          </a:prstGeom>
          <a:noFill/>
          <a:ln>
            <a:noFill/>
          </a:ln>
        </p:spPr>
      </p:pic>
      <p:pic>
        <p:nvPicPr>
          <p:cNvPr id="365" name="Google Shape;365;g2d3e3f1be43_1_38"/>
          <p:cNvPicPr preferRelativeResize="0"/>
          <p:nvPr/>
        </p:nvPicPr>
        <p:blipFill rotWithShape="1">
          <a:blip r:embed="rId8">
            <a:alphaModFix/>
          </a:blip>
          <a:srcRect/>
          <a:stretch/>
        </p:blipFill>
        <p:spPr>
          <a:xfrm rot="-1202212">
            <a:off x="7847228" y="4249679"/>
            <a:ext cx="3964837" cy="2112601"/>
          </a:xfrm>
          <a:prstGeom prst="rect">
            <a:avLst/>
          </a:prstGeom>
          <a:noFill/>
          <a:ln>
            <a:noFill/>
          </a:ln>
        </p:spPr>
      </p:pic>
      <p:pic>
        <p:nvPicPr>
          <p:cNvPr id="366" name="Google Shape;366;g2d3e3f1be43_1_38"/>
          <p:cNvPicPr preferRelativeResize="0"/>
          <p:nvPr/>
        </p:nvPicPr>
        <p:blipFill rotWithShape="1">
          <a:blip r:embed="rId9">
            <a:alphaModFix/>
          </a:blip>
          <a:srcRect/>
          <a:stretch/>
        </p:blipFill>
        <p:spPr>
          <a:xfrm rot="1644791">
            <a:off x="7850733" y="747673"/>
            <a:ext cx="4127010" cy="219595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g2d3e3f1be43_1_48"/>
          <p:cNvPicPr preferRelativeResize="0"/>
          <p:nvPr/>
        </p:nvPicPr>
        <p:blipFill rotWithShape="1">
          <a:blip r:embed="rId3">
            <a:alphaModFix/>
          </a:blip>
          <a:srcRect/>
          <a:stretch/>
        </p:blipFill>
        <p:spPr>
          <a:xfrm>
            <a:off x="327807" y="309127"/>
            <a:ext cx="5768193" cy="3119873"/>
          </a:xfrm>
          <a:prstGeom prst="rect">
            <a:avLst/>
          </a:prstGeom>
          <a:noFill/>
          <a:ln>
            <a:noFill/>
          </a:ln>
        </p:spPr>
      </p:pic>
      <p:pic>
        <p:nvPicPr>
          <p:cNvPr id="372" name="Google Shape;372;g2d3e3f1be43_1_48"/>
          <p:cNvPicPr preferRelativeResize="0"/>
          <p:nvPr/>
        </p:nvPicPr>
        <p:blipFill rotWithShape="1">
          <a:blip r:embed="rId4">
            <a:alphaModFix/>
          </a:blip>
          <a:srcRect/>
          <a:stretch/>
        </p:blipFill>
        <p:spPr>
          <a:xfrm>
            <a:off x="6343639" y="380335"/>
            <a:ext cx="5520555" cy="3048665"/>
          </a:xfrm>
          <a:prstGeom prst="rect">
            <a:avLst/>
          </a:prstGeom>
          <a:noFill/>
          <a:ln>
            <a:noFill/>
          </a:ln>
        </p:spPr>
      </p:pic>
      <p:pic>
        <p:nvPicPr>
          <p:cNvPr id="373" name="Google Shape;373;g2d3e3f1be43_1_48"/>
          <p:cNvPicPr preferRelativeResize="0"/>
          <p:nvPr/>
        </p:nvPicPr>
        <p:blipFill rotWithShape="1">
          <a:blip r:embed="rId5">
            <a:alphaModFix/>
          </a:blip>
          <a:srcRect/>
          <a:stretch/>
        </p:blipFill>
        <p:spPr>
          <a:xfrm>
            <a:off x="327807" y="3575725"/>
            <a:ext cx="5768193" cy="3113458"/>
          </a:xfrm>
          <a:prstGeom prst="rect">
            <a:avLst/>
          </a:prstGeom>
          <a:noFill/>
          <a:ln>
            <a:noFill/>
          </a:ln>
        </p:spPr>
      </p:pic>
      <p:pic>
        <p:nvPicPr>
          <p:cNvPr id="374" name="Google Shape;374;g2d3e3f1be43_1_48"/>
          <p:cNvPicPr preferRelativeResize="0"/>
          <p:nvPr/>
        </p:nvPicPr>
        <p:blipFill rotWithShape="1">
          <a:blip r:embed="rId6">
            <a:alphaModFix/>
          </a:blip>
          <a:srcRect/>
          <a:stretch/>
        </p:blipFill>
        <p:spPr>
          <a:xfrm>
            <a:off x="6343639" y="3575725"/>
            <a:ext cx="5520554" cy="30326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p8"/>
          <p:cNvGraphicFramePr/>
          <p:nvPr>
            <p:extLst>
              <p:ext uri="{D42A27DB-BD31-4B8C-83A1-F6EECF244321}">
                <p14:modId xmlns:p14="http://schemas.microsoft.com/office/powerpoint/2010/main" val="1925828623"/>
              </p:ext>
            </p:extLst>
          </p:nvPr>
        </p:nvGraphicFramePr>
        <p:xfrm>
          <a:off x="1295232" y="622590"/>
          <a:ext cx="9601535" cy="5916323"/>
        </p:xfrm>
        <a:graphic>
          <a:graphicData uri="http://schemas.openxmlformats.org/drawingml/2006/table">
            <a:tbl>
              <a:tblPr firstRow="1" firstCol="1" bandRow="1">
                <a:tableStyleId>{3B4B98B0-60AC-42C2-AFA5-B58CD77FA1E5}</a:tableStyleId>
              </a:tblPr>
              <a:tblGrid>
                <a:gridCol w="1057484">
                  <a:extLst>
                    <a:ext uri="{9D8B030D-6E8A-4147-A177-3AD203B41FA5}">
                      <a16:colId xmlns:a16="http://schemas.microsoft.com/office/drawing/2014/main" val="20000"/>
                    </a:ext>
                  </a:extLst>
                </a:gridCol>
                <a:gridCol w="954887">
                  <a:extLst>
                    <a:ext uri="{9D8B030D-6E8A-4147-A177-3AD203B41FA5}">
                      <a16:colId xmlns:a16="http://schemas.microsoft.com/office/drawing/2014/main" val="20001"/>
                    </a:ext>
                  </a:extLst>
                </a:gridCol>
                <a:gridCol w="1316478">
                  <a:extLst>
                    <a:ext uri="{9D8B030D-6E8A-4147-A177-3AD203B41FA5}">
                      <a16:colId xmlns:a16="http://schemas.microsoft.com/office/drawing/2014/main" val="20002"/>
                    </a:ext>
                  </a:extLst>
                </a:gridCol>
                <a:gridCol w="1471368">
                  <a:extLst>
                    <a:ext uri="{9D8B030D-6E8A-4147-A177-3AD203B41FA5}">
                      <a16:colId xmlns:a16="http://schemas.microsoft.com/office/drawing/2014/main" val="20003"/>
                    </a:ext>
                  </a:extLst>
                </a:gridCol>
                <a:gridCol w="1393936">
                  <a:extLst>
                    <a:ext uri="{9D8B030D-6E8A-4147-A177-3AD203B41FA5}">
                      <a16:colId xmlns:a16="http://schemas.microsoft.com/office/drawing/2014/main" val="20004"/>
                    </a:ext>
                  </a:extLst>
                </a:gridCol>
                <a:gridCol w="1471368">
                  <a:extLst>
                    <a:ext uri="{9D8B030D-6E8A-4147-A177-3AD203B41FA5}">
                      <a16:colId xmlns:a16="http://schemas.microsoft.com/office/drawing/2014/main" val="20005"/>
                    </a:ext>
                  </a:extLst>
                </a:gridCol>
                <a:gridCol w="1936014">
                  <a:extLst>
                    <a:ext uri="{9D8B030D-6E8A-4147-A177-3AD203B41FA5}">
                      <a16:colId xmlns:a16="http://schemas.microsoft.com/office/drawing/2014/main" val="20006"/>
                    </a:ext>
                  </a:extLst>
                </a:gridCol>
              </a:tblGrid>
              <a:tr h="273575">
                <a:tc>
                  <a:txBody>
                    <a:bodyPr/>
                    <a:lstStyle/>
                    <a:p>
                      <a:pPr marL="0" marR="0" lvl="0" indent="0" algn="ctr" rtl="0">
                        <a:lnSpc>
                          <a:spcPct val="107000"/>
                        </a:lnSpc>
                        <a:spcBef>
                          <a:spcPts val="0"/>
                        </a:spcBef>
                        <a:spcAft>
                          <a:spcPts val="0"/>
                        </a:spcAft>
                        <a:buNone/>
                      </a:pPr>
                      <a:r>
                        <a:rPr lang="ru-RU" sz="1800" b="1" u="none" strike="noStrike" cap="none">
                          <a:solidFill>
                            <a:srgbClr val="002060"/>
                          </a:solidFill>
                          <a:latin typeface="Times New Roman" panose="02020603050405020304" pitchFamily="18" charset="0"/>
                          <a:cs typeface="Times New Roman" panose="02020603050405020304" pitchFamily="18" charset="0"/>
                          <a:sym typeface="Times New Roman"/>
                        </a:rPr>
                        <a:t>A0</a:t>
                      </a:r>
                      <a:endParaRPr sz="180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ru-RU" sz="1800" b="1" u="none" strike="noStrike" cap="none">
                          <a:solidFill>
                            <a:srgbClr val="002060"/>
                          </a:solidFill>
                          <a:latin typeface="Times New Roman" panose="02020603050405020304" pitchFamily="18" charset="0"/>
                          <a:cs typeface="Times New Roman" panose="02020603050405020304" pitchFamily="18" charset="0"/>
                          <a:sym typeface="Times New Roman"/>
                        </a:rPr>
                        <a:t>A1</a:t>
                      </a:r>
                      <a:endParaRPr sz="180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ru-RU" sz="1800" b="1" u="none" strike="noStrike" cap="none">
                          <a:solidFill>
                            <a:srgbClr val="002060"/>
                          </a:solidFill>
                          <a:latin typeface="Times New Roman" panose="02020603050405020304" pitchFamily="18" charset="0"/>
                          <a:cs typeface="Times New Roman" panose="02020603050405020304" pitchFamily="18" charset="0"/>
                          <a:sym typeface="Times New Roman"/>
                        </a:rPr>
                        <a:t>A2</a:t>
                      </a:r>
                      <a:endParaRPr sz="180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ru-RU" sz="1800" b="1" u="none" strike="noStrike" cap="none">
                          <a:solidFill>
                            <a:srgbClr val="002060"/>
                          </a:solidFill>
                          <a:latin typeface="Times New Roman" panose="02020603050405020304" pitchFamily="18" charset="0"/>
                          <a:cs typeface="Times New Roman" panose="02020603050405020304" pitchFamily="18" charset="0"/>
                          <a:sym typeface="Times New Roman"/>
                        </a:rPr>
                        <a:t>B1</a:t>
                      </a:r>
                      <a:endParaRPr sz="180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ru-RU" sz="1800" b="1" u="none" strike="noStrike" cap="none">
                          <a:solidFill>
                            <a:srgbClr val="002060"/>
                          </a:solidFill>
                          <a:latin typeface="Times New Roman" panose="02020603050405020304" pitchFamily="18" charset="0"/>
                          <a:cs typeface="Times New Roman" panose="02020603050405020304" pitchFamily="18" charset="0"/>
                          <a:sym typeface="Times New Roman"/>
                        </a:rPr>
                        <a:t>B2</a:t>
                      </a:r>
                      <a:endParaRPr sz="180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ru-RU" sz="1800" b="1" u="none" strike="noStrike" cap="none">
                          <a:solidFill>
                            <a:srgbClr val="002060"/>
                          </a:solidFill>
                          <a:latin typeface="Times New Roman" panose="02020603050405020304" pitchFamily="18" charset="0"/>
                          <a:cs typeface="Times New Roman" panose="02020603050405020304" pitchFamily="18" charset="0"/>
                          <a:sym typeface="Times New Roman"/>
                        </a:rPr>
                        <a:t>C1</a:t>
                      </a:r>
                      <a:endParaRPr sz="180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ru-RU" sz="1800" b="1" u="none" strike="noStrike" cap="none">
                          <a:solidFill>
                            <a:srgbClr val="002060"/>
                          </a:solidFill>
                          <a:latin typeface="Times New Roman" panose="02020603050405020304" pitchFamily="18" charset="0"/>
                          <a:cs typeface="Times New Roman" panose="02020603050405020304" pitchFamily="18" charset="0"/>
                          <a:sym typeface="Times New Roman"/>
                        </a:rPr>
                        <a:t>C2</a:t>
                      </a:r>
                      <a:endParaRPr sz="180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0"/>
                  </a:ext>
                </a:extLst>
              </a:tr>
              <a:tr h="317700">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Терезені аш!</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a:t>
                      </a:r>
                      <a:endParaRPr>
                        <a:latin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1"/>
                  </a:ext>
                </a:extLst>
              </a:tr>
              <a:tr h="390675">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жапшы!</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жапшы!</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жапшы!</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жапшы!</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lnSpc>
                          <a:spcPct val="107000"/>
                        </a:lnSpc>
                        <a:spcBef>
                          <a:spcPts val="0"/>
                        </a:spcBef>
                        <a:spcAft>
                          <a:spcPts val="0"/>
                        </a:spcAft>
                        <a:buClr>
                          <a:srgbClr val="002060"/>
                        </a:buClr>
                        <a:buSzPts val="1550"/>
                        <a:buFont typeface="Times New Roman"/>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жапшы!</a:t>
                      </a:r>
                      <a:endParaRPr>
                        <a:latin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2"/>
                  </a:ext>
                </a:extLst>
              </a:tr>
              <a:tr h="635425">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жабасың ба?</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жабасың ба?</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жабасың ба?</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жабасың ба?</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жабасың ба?</a:t>
                      </a:r>
                      <a:endParaRPr>
                        <a:latin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3"/>
                  </a:ext>
                </a:extLst>
              </a:tr>
              <a:tr h="490475">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 салшы</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 салшы</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 салшы</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 салшы</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жаба салшы</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4"/>
                  </a:ext>
                </a:extLst>
              </a:tr>
              <a:tr h="808600">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жіберші</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жіберші</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жіберші</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жіберші</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5"/>
                  </a:ext>
                </a:extLst>
              </a:tr>
              <a:tr h="808600">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жібере аласың ба?</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жібере аласың ба?</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lnSpc>
                          <a:spcPct val="107000"/>
                        </a:lnSpc>
                        <a:spcBef>
                          <a:spcPts val="0"/>
                        </a:spcBef>
                        <a:spcAft>
                          <a:spcPts val="0"/>
                        </a:spcAft>
                        <a:buClr>
                          <a:srgbClr val="002060"/>
                        </a:buClr>
                        <a:buSzPts val="1550"/>
                        <a:buFont typeface="Times New Roman"/>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жібере аласың ба?</a:t>
                      </a:r>
                      <a:endParaRPr>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l" rtl="0">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жібере аласың ба?</a:t>
                      </a:r>
                      <a:endParaRPr>
                        <a:latin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6"/>
                  </a:ext>
                </a:extLst>
              </a:tr>
              <a:tr h="953125">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Clr>
                          <a:srgbClr val="002060"/>
                        </a:buClr>
                        <a:buSzPts val="1550"/>
                        <a:buFont typeface="Times New Roman"/>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жіберсең жақсы болушы еді.</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Clr>
                          <a:srgbClr val="002060"/>
                        </a:buClr>
                        <a:buSzPts val="1550"/>
                        <a:buFont typeface="Times New Roman"/>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Есікті жауып жіберсең жақсы болушы еді.</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7"/>
                  </a:ext>
                </a:extLst>
              </a:tr>
              <a:tr h="825375">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 -</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lnSpc>
                          <a:spcPct val="107000"/>
                        </a:lnSpc>
                        <a:spcBef>
                          <a:spcPts val="0"/>
                        </a:spcBef>
                        <a:spcAft>
                          <a:spcPts val="0"/>
                        </a:spcAft>
                        <a:buNone/>
                      </a:pPr>
                      <a:r>
                        <a:rPr lang="ru-RU" sz="1550" b="1" u="none" strike="noStrike" cap="none">
                          <a:solidFill>
                            <a:srgbClr val="002060"/>
                          </a:solidFill>
                          <a:latin typeface="Times New Roman" panose="02020603050405020304" pitchFamily="18" charset="0"/>
                          <a:cs typeface="Times New Roman" panose="02020603050405020304" pitchFamily="18" charset="0"/>
                          <a:sym typeface="Times New Roman"/>
                        </a:rPr>
                        <a:t>-</a:t>
                      </a:r>
                      <a:endParaRPr sz="1550" b="1" u="none" strike="noStrike" cap="none">
                        <a:solidFill>
                          <a:srgbClr val="00206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ru-RU" sz="1550" b="1" u="none" strike="noStrike" cap="none" dirty="0" err="1">
                          <a:solidFill>
                            <a:srgbClr val="002060"/>
                          </a:solidFill>
                          <a:latin typeface="Times New Roman" panose="02020603050405020304" pitchFamily="18" charset="0"/>
                          <a:cs typeface="Times New Roman" panose="02020603050405020304" pitchFamily="18" charset="0"/>
                          <a:sym typeface="Times New Roman"/>
                        </a:rPr>
                        <a:t>Егер</a:t>
                      </a:r>
                      <a:r>
                        <a:rPr lang="ru-RU" sz="1550" b="1" u="none" strike="noStrike" cap="none" dirty="0">
                          <a:solidFill>
                            <a:srgbClr val="002060"/>
                          </a:solidFill>
                          <a:latin typeface="Times New Roman" panose="02020603050405020304" pitchFamily="18" charset="0"/>
                          <a:cs typeface="Times New Roman" panose="02020603050405020304" pitchFamily="18" charset="0"/>
                          <a:sym typeface="Times New Roman"/>
                        </a:rPr>
                        <a:t> </a:t>
                      </a:r>
                      <a:r>
                        <a:rPr lang="ru-RU" sz="1550" b="1" u="none" strike="noStrike" cap="none" dirty="0" err="1">
                          <a:solidFill>
                            <a:srgbClr val="002060"/>
                          </a:solidFill>
                          <a:latin typeface="Times New Roman" panose="02020603050405020304" pitchFamily="18" charset="0"/>
                          <a:cs typeface="Times New Roman" panose="02020603050405020304" pitchFamily="18" charset="0"/>
                          <a:sym typeface="Times New Roman"/>
                        </a:rPr>
                        <a:t>саған</a:t>
                      </a:r>
                      <a:r>
                        <a:rPr lang="ru-RU" sz="1550" b="1" u="none" strike="noStrike" cap="none" dirty="0">
                          <a:solidFill>
                            <a:srgbClr val="002060"/>
                          </a:solidFill>
                          <a:latin typeface="Times New Roman" panose="02020603050405020304" pitchFamily="18" charset="0"/>
                          <a:cs typeface="Times New Roman" panose="02020603050405020304" pitchFamily="18" charset="0"/>
                          <a:sym typeface="Times New Roman"/>
                        </a:rPr>
                        <a:t> </a:t>
                      </a:r>
                      <a:r>
                        <a:rPr lang="ru-RU" sz="1550" b="1" u="none" strike="noStrike" cap="none" dirty="0" err="1">
                          <a:solidFill>
                            <a:srgbClr val="002060"/>
                          </a:solidFill>
                          <a:latin typeface="Times New Roman" panose="02020603050405020304" pitchFamily="18" charset="0"/>
                          <a:cs typeface="Times New Roman" panose="02020603050405020304" pitchFamily="18" charset="0"/>
                          <a:sym typeface="Times New Roman"/>
                        </a:rPr>
                        <a:t>қиын</a:t>
                      </a:r>
                      <a:r>
                        <a:rPr lang="ru-RU" sz="1550" b="1" u="none" strike="noStrike" cap="none" dirty="0">
                          <a:solidFill>
                            <a:srgbClr val="002060"/>
                          </a:solidFill>
                          <a:latin typeface="Times New Roman" panose="02020603050405020304" pitchFamily="18" charset="0"/>
                          <a:cs typeface="Times New Roman" panose="02020603050405020304" pitchFamily="18" charset="0"/>
                          <a:sym typeface="Times New Roman"/>
                        </a:rPr>
                        <a:t> </a:t>
                      </a:r>
                      <a:r>
                        <a:rPr lang="ru-RU" sz="1550" b="1" u="none" strike="noStrike" cap="none" dirty="0" err="1">
                          <a:solidFill>
                            <a:srgbClr val="002060"/>
                          </a:solidFill>
                          <a:latin typeface="Times New Roman" panose="02020603050405020304" pitchFamily="18" charset="0"/>
                          <a:cs typeface="Times New Roman" panose="02020603050405020304" pitchFamily="18" charset="0"/>
                          <a:sym typeface="Times New Roman"/>
                        </a:rPr>
                        <a:t>болмаса</a:t>
                      </a:r>
                      <a:r>
                        <a:rPr lang="ru-RU" sz="1550" b="1" u="none" strike="noStrike" cap="none" dirty="0">
                          <a:solidFill>
                            <a:srgbClr val="002060"/>
                          </a:solidFill>
                          <a:latin typeface="Times New Roman" panose="02020603050405020304" pitchFamily="18" charset="0"/>
                          <a:cs typeface="Times New Roman" panose="02020603050405020304" pitchFamily="18" charset="0"/>
                          <a:sym typeface="Times New Roman"/>
                        </a:rPr>
                        <a:t>, </a:t>
                      </a:r>
                      <a:r>
                        <a:rPr lang="ru-RU" sz="1550" b="1" u="none" strike="noStrike" cap="none" dirty="0" err="1">
                          <a:solidFill>
                            <a:srgbClr val="002060"/>
                          </a:solidFill>
                          <a:latin typeface="Times New Roman" panose="02020603050405020304" pitchFamily="18" charset="0"/>
                          <a:cs typeface="Times New Roman" panose="02020603050405020304" pitchFamily="18" charset="0"/>
                          <a:sym typeface="Times New Roman"/>
                        </a:rPr>
                        <a:t>есікті</a:t>
                      </a:r>
                      <a:r>
                        <a:rPr lang="ru-RU" sz="1550" b="1" u="none" strike="noStrike" cap="none" dirty="0">
                          <a:solidFill>
                            <a:srgbClr val="002060"/>
                          </a:solidFill>
                          <a:latin typeface="Times New Roman" panose="02020603050405020304" pitchFamily="18" charset="0"/>
                          <a:cs typeface="Times New Roman" panose="02020603050405020304" pitchFamily="18" charset="0"/>
                          <a:sym typeface="Times New Roman"/>
                        </a:rPr>
                        <a:t> </a:t>
                      </a:r>
                      <a:r>
                        <a:rPr lang="ru-RU" sz="1550" b="1" u="none" strike="noStrike" cap="none" dirty="0" err="1">
                          <a:solidFill>
                            <a:srgbClr val="002060"/>
                          </a:solidFill>
                          <a:latin typeface="Times New Roman" panose="02020603050405020304" pitchFamily="18" charset="0"/>
                          <a:cs typeface="Times New Roman" panose="02020603050405020304" pitchFamily="18" charset="0"/>
                          <a:sym typeface="Times New Roman"/>
                        </a:rPr>
                        <a:t>ақырын</a:t>
                      </a:r>
                      <a:r>
                        <a:rPr lang="ru-RU" sz="1550" b="1" u="none" strike="noStrike" cap="none" dirty="0">
                          <a:solidFill>
                            <a:srgbClr val="002060"/>
                          </a:solidFill>
                          <a:latin typeface="Times New Roman" panose="02020603050405020304" pitchFamily="18" charset="0"/>
                          <a:cs typeface="Times New Roman" panose="02020603050405020304" pitchFamily="18" charset="0"/>
                          <a:sym typeface="Times New Roman"/>
                        </a:rPr>
                        <a:t> </a:t>
                      </a:r>
                      <a:r>
                        <a:rPr lang="ru-RU" sz="1550" b="1" u="none" strike="noStrike" cap="none" dirty="0" err="1">
                          <a:solidFill>
                            <a:srgbClr val="002060"/>
                          </a:solidFill>
                          <a:latin typeface="Times New Roman" panose="02020603050405020304" pitchFamily="18" charset="0"/>
                          <a:cs typeface="Times New Roman" panose="02020603050405020304" pitchFamily="18" charset="0"/>
                          <a:sym typeface="Times New Roman"/>
                        </a:rPr>
                        <a:t>ғана</a:t>
                      </a:r>
                      <a:r>
                        <a:rPr lang="ru-RU" sz="1550" b="1" u="none" strike="noStrike" cap="none" dirty="0">
                          <a:solidFill>
                            <a:srgbClr val="002060"/>
                          </a:solidFill>
                          <a:latin typeface="Times New Roman" panose="02020603050405020304" pitchFamily="18" charset="0"/>
                          <a:cs typeface="Times New Roman" panose="02020603050405020304" pitchFamily="18" charset="0"/>
                          <a:sym typeface="Times New Roman"/>
                        </a:rPr>
                        <a:t> жаба </a:t>
                      </a:r>
                      <a:r>
                        <a:rPr lang="ru-RU" sz="1550" b="1" u="none" strike="noStrike" cap="none" dirty="0" err="1">
                          <a:solidFill>
                            <a:srgbClr val="002060"/>
                          </a:solidFill>
                          <a:latin typeface="Times New Roman" panose="02020603050405020304" pitchFamily="18" charset="0"/>
                          <a:cs typeface="Times New Roman" panose="02020603050405020304" pitchFamily="18" charset="0"/>
                          <a:sym typeface="Times New Roman"/>
                        </a:rPr>
                        <a:t>қойшы</a:t>
                      </a:r>
                      <a:endParaRPr dirty="0">
                        <a:latin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8"/>
                  </a:ext>
                </a:extLst>
              </a:tr>
            </a:tbl>
          </a:graphicData>
        </a:graphic>
      </p:graphicFrame>
      <p:sp>
        <p:nvSpPr>
          <p:cNvPr id="235" name="Google Shape;235;p8"/>
          <p:cNvSpPr/>
          <p:nvPr/>
        </p:nvSpPr>
        <p:spPr>
          <a:xfrm>
            <a:off x="1633534" y="44624"/>
            <a:ext cx="8926962" cy="388696"/>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algn="ctr">
              <a:lnSpc>
                <a:spcPct val="107000"/>
              </a:lnSpc>
            </a:pPr>
            <a:r>
              <a:rPr lang="ru-RU" b="1">
                <a:solidFill>
                  <a:srgbClr val="002060"/>
                </a:solidFill>
                <a:latin typeface="Times New Roman"/>
                <a:ea typeface="Times New Roman"/>
                <a:cs typeface="Times New Roman"/>
                <a:sym typeface="Times New Roman"/>
              </a:rPr>
              <a:t>Тілдің қызметі: «Біреуден бір нәрсе өтіну» әрекетінің деңгейлерге сай жүзеге асуы</a:t>
            </a:r>
            <a:endParaRPr b="1">
              <a:solidFill>
                <a:srgbClr val="002060"/>
              </a:solidFill>
              <a:latin typeface="Times New Roman"/>
              <a:ea typeface="Times New Roman"/>
              <a:cs typeface="Times New Roman"/>
              <a:sym typeface="Times New Roman"/>
            </a:endParaRPr>
          </a:p>
        </p:txBody>
      </p:sp>
      <p:sp>
        <p:nvSpPr>
          <p:cNvPr id="236" name="Google Shape;236;p8"/>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ru-RU"/>
              <a:pP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B168955-C709-4BAB-AA5B-9DB8DAAC813C}"/>
              </a:ext>
            </a:extLst>
          </p:cNvPr>
          <p:cNvSpPr>
            <a:spLocks noGrp="1"/>
          </p:cNvSpPr>
          <p:nvPr>
            <p:ph idx="1"/>
          </p:nvPr>
        </p:nvSpPr>
        <p:spPr>
          <a:xfrm>
            <a:off x="378724" y="3429000"/>
            <a:ext cx="5521035" cy="3142446"/>
          </a:xfrm>
          <a:solidFill>
            <a:schemeClr val="accent5">
              <a:lumMod val="20000"/>
              <a:lumOff val="80000"/>
            </a:schemeClr>
          </a:solidFill>
          <a:ln>
            <a:solidFill>
              <a:schemeClr val="accent1"/>
            </a:solidFill>
          </a:ln>
        </p:spPr>
        <p:txBody>
          <a:bodyPr>
            <a:noAutofit/>
          </a:bodyPr>
          <a:lstStyle/>
          <a:p>
            <a:pPr marL="0" indent="0">
              <a:buNone/>
            </a:pPr>
            <a:r>
              <a:rPr lang="kk-KZ" sz="2400" dirty="0">
                <a:solidFill>
                  <a:srgbClr val="002060"/>
                </a:solidFill>
                <a:latin typeface="Times New Roman" panose="02020603050405020304" pitchFamily="18" charset="0"/>
                <a:cs typeface="Times New Roman" panose="02020603050405020304" pitchFamily="18" charset="0"/>
              </a:rPr>
              <a:t>“Тілдерді ережелер жаттау арқылы емес, практика жүзінде үйрену керек. Алайда, ережелер практиканы толықтырып, бекітіп отыруы қажет. Ережелер не және қалай жүзеге асатынын түсіндіру үшін керек. Бұрыннан өздері білетін тілден айырмашылығын ғана түсіндіру қажет”</a:t>
            </a:r>
          </a:p>
          <a:p>
            <a:pPr marL="0" indent="0" algn="r">
              <a:buNone/>
            </a:pPr>
            <a:r>
              <a:rPr lang="kk-KZ" sz="2400" dirty="0">
                <a:solidFill>
                  <a:srgbClr val="002060"/>
                </a:solidFill>
                <a:latin typeface="Times New Roman" panose="02020603050405020304" pitchFamily="18" charset="0"/>
                <a:cs typeface="Times New Roman" panose="02020603050405020304" pitchFamily="18" charset="0"/>
              </a:rPr>
              <a:t>Я.А.Коменский</a:t>
            </a:r>
          </a:p>
        </p:txBody>
      </p:sp>
      <p:sp>
        <p:nvSpPr>
          <p:cNvPr id="5" name="Объект 2">
            <a:extLst>
              <a:ext uri="{FF2B5EF4-FFF2-40B4-BE49-F238E27FC236}">
                <a16:creationId xmlns:a16="http://schemas.microsoft.com/office/drawing/2014/main" id="{9FD96D05-A875-C909-5BEB-E16ED02F03DF}"/>
              </a:ext>
            </a:extLst>
          </p:cNvPr>
          <p:cNvSpPr txBox="1">
            <a:spLocks/>
          </p:cNvSpPr>
          <p:nvPr/>
        </p:nvSpPr>
        <p:spPr>
          <a:xfrm>
            <a:off x="6371571" y="471313"/>
            <a:ext cx="5521035" cy="1858528"/>
          </a:xfrm>
          <a:prstGeom prst="rect">
            <a:avLst/>
          </a:prstGeom>
          <a:solidFill>
            <a:schemeClr val="accent6">
              <a:lumMod val="20000"/>
              <a:lumOff val="80000"/>
            </a:schemeClr>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kk-KZ" sz="2400" dirty="0">
                <a:solidFill>
                  <a:srgbClr val="002060"/>
                </a:solidFill>
                <a:latin typeface="Times New Roman" panose="02020603050405020304" pitchFamily="18" charset="0"/>
                <a:cs typeface="Times New Roman" panose="02020603050405020304" pitchFamily="18" charset="0"/>
              </a:rPr>
              <a:t>«Грамматикалық құрылымның ережесін білу екінші тілді практикалық жағынан меңгеруді тездетеді»</a:t>
            </a:r>
          </a:p>
          <a:p>
            <a:pPr marL="0" indent="0" algn="r">
              <a:buFont typeface="Arial" panose="020B0604020202020204" pitchFamily="34" charset="0"/>
              <a:buNone/>
            </a:pPr>
            <a:r>
              <a:rPr lang="kk-KZ" sz="2400" dirty="0">
                <a:solidFill>
                  <a:srgbClr val="002060"/>
                </a:solidFill>
                <a:latin typeface="Times New Roman" panose="02020603050405020304" pitchFamily="18" charset="0"/>
                <a:cs typeface="Times New Roman" panose="02020603050405020304" pitchFamily="18" charset="0"/>
              </a:rPr>
              <a:t>З.Күзекова </a:t>
            </a:r>
          </a:p>
          <a:p>
            <a:pPr marL="0" indent="0">
              <a:buFont typeface="Arial" panose="020B0604020202020204" pitchFamily="34" charset="0"/>
              <a:buNone/>
            </a:pPr>
            <a:endParaRPr lang="kk-KZ" sz="2400" dirty="0">
              <a:solidFill>
                <a:srgbClr val="00206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kk-KZ" sz="2400"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88627263-E0F4-2ADD-57C5-5812F44ABED7}"/>
              </a:ext>
            </a:extLst>
          </p:cNvPr>
          <p:cNvSpPr/>
          <p:nvPr/>
        </p:nvSpPr>
        <p:spPr>
          <a:xfrm>
            <a:off x="6371572" y="2612626"/>
            <a:ext cx="5521035" cy="3951013"/>
          </a:xfrm>
          <a:prstGeom prst="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Font typeface="Arial" panose="020B0604020202020204" pitchFamily="34" charset="0"/>
              <a:buNone/>
            </a:pPr>
            <a:r>
              <a:rPr lang="ru-RU" sz="2400" dirty="0">
                <a:solidFill>
                  <a:srgbClr val="002060"/>
                </a:solidFill>
                <a:latin typeface="Times New Roman" panose="02020603050405020304" pitchFamily="18" charset="0"/>
                <a:cs typeface="Times New Roman" panose="02020603050405020304" pitchFamily="18" charset="0"/>
              </a:rPr>
              <a:t>«</a:t>
            </a:r>
            <a:r>
              <a:rPr lang="ru-RU" sz="2400" dirty="0" err="1">
                <a:solidFill>
                  <a:srgbClr val="002060"/>
                </a:solidFill>
                <a:latin typeface="Times New Roman" panose="02020603050405020304" pitchFamily="18" charset="0"/>
                <a:cs typeface="Times New Roman" panose="02020603050405020304" pitchFamily="18" charset="0"/>
              </a:rPr>
              <a:t>Тілдік</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санасы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бір</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тілде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қалыптасқан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тіл</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үйренуші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тұлғада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екінші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тілдің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грамматикасына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сұраныс</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туады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Айталық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Мына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нәрсенің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көп</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екенін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қалай</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білдіруге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болады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Уақытты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білу</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үшін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қалай</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сұрақ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қоямын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т.т</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сұрақтардың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жауабын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грамматикадан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іздейді</a:t>
            </a:r>
            <a:r>
              <a:rPr lang="ru-RU" sz="2400" dirty="0">
                <a:solidFill>
                  <a:srgbClr val="002060"/>
                </a:solidFill>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endParaRPr lang="ru-RU" sz="2400" dirty="0">
              <a:solidFill>
                <a:srgbClr val="002060"/>
              </a:solidFill>
              <a:latin typeface="Times New Roman" panose="02020603050405020304" pitchFamily="18" charset="0"/>
              <a:cs typeface="Times New Roman" panose="02020603050405020304" pitchFamily="18" charset="0"/>
            </a:endParaRPr>
          </a:p>
          <a:p>
            <a:pPr marL="0" indent="0" algn="r">
              <a:buFont typeface="Arial" panose="020B0604020202020204" pitchFamily="34" charset="0"/>
              <a:buNone/>
            </a:pPr>
            <a:r>
              <a:rPr lang="ru-RU" sz="2200" dirty="0">
                <a:solidFill>
                  <a:srgbClr val="002060"/>
                </a:solidFill>
                <a:latin typeface="Times New Roman" panose="02020603050405020304" pitchFamily="18" charset="0"/>
                <a:cs typeface="Times New Roman" panose="02020603050405020304" pitchFamily="18" charset="0"/>
              </a:rPr>
              <a:t>Ж. </a:t>
            </a:r>
            <a:r>
              <a:rPr lang="ru-RU" sz="2200" dirty="0" err="1">
                <a:solidFill>
                  <a:srgbClr val="002060"/>
                </a:solidFill>
                <a:latin typeface="Times New Roman" panose="02020603050405020304" pitchFamily="18" charset="0"/>
                <a:cs typeface="Times New Roman" panose="02020603050405020304" pitchFamily="18" charset="0"/>
              </a:rPr>
              <a:t>Сүлейменова</a:t>
            </a:r>
            <a:r>
              <a:rPr lang="ru-RU" sz="2200" dirty="0">
                <a:solidFill>
                  <a:srgbClr val="002060"/>
                </a:solidFill>
                <a:latin typeface="Times New Roman" panose="02020603050405020304" pitchFamily="18" charset="0"/>
                <a:cs typeface="Times New Roman" panose="02020603050405020304" pitchFamily="18" charset="0"/>
              </a:rPr>
              <a:t>, Т. </a:t>
            </a:r>
            <a:r>
              <a:rPr lang="ru-RU" sz="2200" dirty="0" err="1">
                <a:solidFill>
                  <a:srgbClr val="002060"/>
                </a:solidFill>
                <a:latin typeface="Times New Roman" panose="02020603050405020304" pitchFamily="18" charset="0"/>
                <a:cs typeface="Times New Roman" panose="02020603050405020304" pitchFamily="18" charset="0"/>
              </a:rPr>
              <a:t>Ермекова</a:t>
            </a:r>
            <a:r>
              <a:rPr lang="ru-RU" sz="2200" dirty="0">
                <a:solidFill>
                  <a:srgbClr val="002060"/>
                </a:solidFill>
                <a:latin typeface="Times New Roman" panose="02020603050405020304" pitchFamily="18" charset="0"/>
                <a:cs typeface="Times New Roman" panose="02020603050405020304" pitchFamily="18" charset="0"/>
              </a:rPr>
              <a:t>, Л. </a:t>
            </a:r>
            <a:r>
              <a:rPr lang="ru-RU" sz="2200" dirty="0" err="1">
                <a:solidFill>
                  <a:srgbClr val="002060"/>
                </a:solidFill>
                <a:latin typeface="Times New Roman" panose="02020603050405020304" pitchFamily="18" charset="0"/>
                <a:cs typeface="Times New Roman" panose="02020603050405020304" pitchFamily="18" charset="0"/>
              </a:rPr>
              <a:t>Ибраймова</a:t>
            </a:r>
            <a:r>
              <a:rPr lang="ru-RU" sz="2200" dirty="0">
                <a:solidFill>
                  <a:srgbClr val="002060"/>
                </a:solidFill>
                <a:latin typeface="Times New Roman" panose="02020603050405020304" pitchFamily="18" charset="0"/>
                <a:cs typeface="Times New Roman" panose="02020603050405020304" pitchFamily="18" charset="0"/>
              </a:rPr>
              <a:t>, Б. </a:t>
            </a:r>
            <a:r>
              <a:rPr lang="ru-RU" sz="2200" dirty="0" err="1">
                <a:solidFill>
                  <a:srgbClr val="002060"/>
                </a:solidFill>
                <a:latin typeface="Times New Roman" panose="02020603050405020304" pitchFamily="18" charset="0"/>
                <a:cs typeface="Times New Roman" panose="02020603050405020304" pitchFamily="18" charset="0"/>
              </a:rPr>
              <a:t>Молдағали</a:t>
            </a:r>
            <a:r>
              <a:rPr lang="ru-RU" sz="2200" dirty="0">
                <a:solidFill>
                  <a:srgbClr val="002060"/>
                </a:solidFill>
                <a:latin typeface="Times New Roman" panose="02020603050405020304" pitchFamily="18" charset="0"/>
                <a:cs typeface="Times New Roman" panose="02020603050405020304" pitchFamily="18" charset="0"/>
              </a:rPr>
              <a:t>, Д. </a:t>
            </a:r>
            <a:r>
              <a:rPr lang="ru-RU" sz="2200" dirty="0" err="1">
                <a:solidFill>
                  <a:srgbClr val="002060"/>
                </a:solidFill>
                <a:latin typeface="Times New Roman" panose="02020603050405020304" pitchFamily="18" charset="0"/>
                <a:cs typeface="Times New Roman" panose="02020603050405020304" pitchFamily="18" charset="0"/>
              </a:rPr>
              <a:t>Рысқұлбек</a:t>
            </a:r>
            <a:endParaRPr lang="kk-KZ" sz="22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7C7F45CD-9F2A-D161-724D-ADBC0214928A}"/>
              </a:ext>
            </a:extLst>
          </p:cNvPr>
          <p:cNvSpPr/>
          <p:nvPr/>
        </p:nvSpPr>
        <p:spPr>
          <a:xfrm rot="20761591">
            <a:off x="1244527" y="581623"/>
            <a:ext cx="3789428" cy="215447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k-KZ" sz="2000" b="1" dirty="0">
                <a:solidFill>
                  <a:srgbClr val="FF0000"/>
                </a:solidFill>
                <a:latin typeface="Times New Roman" panose="02020603050405020304" pitchFamily="18" charset="0"/>
                <a:cs typeface="Times New Roman" panose="02020603050405020304" pitchFamily="18" charset="0"/>
              </a:rPr>
              <a:t>ГРАММАТИКАНЫ ОҚЫТУ КЕРЕК ПЕ? ЖОҚ ПА?</a:t>
            </a:r>
          </a:p>
          <a:p>
            <a:pPr algn="ctr"/>
            <a:endParaRPr lang="kk-KZ" sz="2000" b="1" dirty="0">
              <a:solidFill>
                <a:srgbClr val="FF0000"/>
              </a:solidFill>
              <a:latin typeface="Times New Roman" panose="02020603050405020304" pitchFamily="18" charset="0"/>
              <a:cs typeface="Times New Roman" panose="02020603050405020304" pitchFamily="18" charset="0"/>
            </a:endParaRPr>
          </a:p>
          <a:p>
            <a:pPr algn="ctr"/>
            <a:r>
              <a:rPr lang="kk-KZ" sz="2000" b="1" dirty="0">
                <a:solidFill>
                  <a:srgbClr val="FF0000"/>
                </a:solidFill>
                <a:latin typeface="Times New Roman" panose="02020603050405020304" pitchFamily="18" charset="0"/>
                <a:cs typeface="Times New Roman" panose="02020603050405020304" pitchFamily="18" charset="0"/>
              </a:rPr>
              <a:t>ТЕК ҚАНА ЛЕКСИКАНЫ ОҚЫТУ ЖЕТКІЛІКТІ МЕ?</a:t>
            </a:r>
          </a:p>
        </p:txBody>
      </p:sp>
    </p:spTree>
    <p:extLst>
      <p:ext uri="{BB962C8B-B14F-4D97-AF65-F5344CB8AC3E}">
        <p14:creationId xmlns:p14="http://schemas.microsoft.com/office/powerpoint/2010/main" val="89150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C3501AC7-ECBC-4D8B-9B42-88C71835F5E8}"/>
              </a:ext>
            </a:extLst>
          </p:cNvPr>
          <p:cNvSpPr>
            <a:spLocks noGrp="1"/>
          </p:cNvSpPr>
          <p:nvPr>
            <p:ph type="subTitle" idx="1"/>
          </p:nvPr>
        </p:nvSpPr>
        <p:spPr>
          <a:xfrm>
            <a:off x="866274" y="866274"/>
            <a:ext cx="10563726" cy="4908884"/>
          </a:xfrm>
        </p:spPr>
        <p:txBody>
          <a:bodyPr>
            <a:normAutofit lnSpcReduction="10000"/>
          </a:bodyPr>
          <a:lstStyle/>
          <a:p>
            <a:r>
              <a:rPr lang="kk-KZ" dirty="0">
                <a:solidFill>
                  <a:srgbClr val="002060"/>
                </a:solidFill>
                <a:latin typeface="Times New Roman" panose="02020603050405020304" pitchFamily="18" charset="0"/>
                <a:cs typeface="Times New Roman" panose="02020603050405020304" pitchFamily="18" charset="0"/>
              </a:rPr>
              <a:t>ХІХ ғасырдың соңғы ширегіне дейін тіл үйретуде лексикадан гөрі </a:t>
            </a:r>
            <a:r>
              <a:rPr lang="kk-KZ" b="1" dirty="0">
                <a:solidFill>
                  <a:srgbClr val="002060"/>
                </a:solidFill>
                <a:latin typeface="Times New Roman" panose="02020603050405020304" pitchFamily="18" charset="0"/>
                <a:cs typeface="Times New Roman" panose="02020603050405020304" pitchFamily="18" charset="0"/>
              </a:rPr>
              <a:t>грамматика үстемдік алып келген</a:t>
            </a:r>
            <a:r>
              <a:rPr lang="kk-KZ" dirty="0">
                <a:solidFill>
                  <a:srgbClr val="002060"/>
                </a:solidFill>
                <a:latin typeface="Times New Roman" panose="02020603050405020304" pitchFamily="18" charset="0"/>
                <a:cs typeface="Times New Roman" panose="02020603050405020304" pitchFamily="18" charset="0"/>
              </a:rPr>
              <a:t>. Реформа дәуіріне дейін өлі тілдерді оқыту үшін қолданылып келген грамматикалық немесе аударма әдісі тірі тілдерді оқытуда да сол қалпында қолданылған. </a:t>
            </a:r>
            <a:r>
              <a:rPr lang="kk-KZ" b="1" dirty="0">
                <a:solidFill>
                  <a:srgbClr val="002060"/>
                </a:solidFill>
                <a:latin typeface="Times New Roman" panose="02020603050405020304" pitchFamily="18" charset="0"/>
                <a:cs typeface="Times New Roman" panose="02020603050405020304" pitchFamily="18" charset="0"/>
              </a:rPr>
              <a:t>Грамматизм</a:t>
            </a:r>
            <a:r>
              <a:rPr lang="kk-KZ" dirty="0">
                <a:solidFill>
                  <a:srgbClr val="002060"/>
                </a:solidFill>
                <a:latin typeface="Times New Roman" panose="02020603050405020304" pitchFamily="18" charset="0"/>
                <a:cs typeface="Times New Roman" panose="02020603050405020304" pitchFamily="18" charset="0"/>
              </a:rPr>
              <a:t>нің олқылықтарына көз жеткен сайын, тілді үйрету мен сол тілді қолданушы халықтың өмірімен таныстыруды байланыстыра оқытудың қажеттілігі айқын көріне түсті. Бұл мәселе Реформа кезеңінде қолға алына бастады. </a:t>
            </a:r>
          </a:p>
          <a:p>
            <a:endParaRPr lang="kk-KZ" dirty="0">
              <a:solidFill>
                <a:srgbClr val="002060"/>
              </a:solidFill>
              <a:latin typeface="Times New Roman" panose="02020603050405020304" pitchFamily="18" charset="0"/>
              <a:cs typeface="Times New Roman" panose="02020603050405020304" pitchFamily="18" charset="0"/>
            </a:endParaRPr>
          </a:p>
          <a:p>
            <a:r>
              <a:rPr lang="kk-KZ" dirty="0">
                <a:solidFill>
                  <a:srgbClr val="002060"/>
                </a:solidFill>
                <a:latin typeface="Times New Roman" panose="02020603050405020304" pitchFamily="18" charset="0"/>
                <a:cs typeface="Times New Roman" panose="02020603050405020304" pitchFamily="18" charset="0"/>
              </a:rPr>
              <a:t>«Тілді тек құрғақ таңбалар жүйесі деп қарастырып, оның негізгі эпистемиялық және танымдық қызметтерін есепке алмаудың нәтижесінде тіл үйрету сабақтарында грамматикалық ережелерді жаттату мен бірқалыпты жаттығуларды көшірту жүзеге асып келді. Бұл тіл сабақтарының мәнінің төмендеуі мен тіл үйренушілердің қызығушылықтарының жойылуына әкеліп соқтырды»</a:t>
            </a:r>
          </a:p>
          <a:p>
            <a:r>
              <a:rPr lang="ru-RU" dirty="0">
                <a:solidFill>
                  <a:srgbClr val="002060"/>
                </a:solidFill>
                <a:latin typeface="Times New Roman" panose="02020603050405020304" pitchFamily="18" charset="0"/>
                <a:cs typeface="Times New Roman" panose="02020603050405020304" pitchFamily="18" charset="0"/>
              </a:rPr>
              <a:t>Леонович Е.Н. Предмет русского языка и задачи развития речи</a:t>
            </a:r>
            <a:endParaRPr lang="kk-KZ"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9216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7D77965-3E71-7B48-E740-9A2C80BA0D3A}"/>
              </a:ext>
            </a:extLst>
          </p:cNvPr>
          <p:cNvSpPr>
            <a:spLocks noGrp="1"/>
          </p:cNvSpPr>
          <p:nvPr>
            <p:ph idx="1"/>
          </p:nvPr>
        </p:nvSpPr>
        <p:spPr/>
        <p:txBody>
          <a:bodyPr/>
          <a:lstStyle/>
          <a:p>
            <a:pPr marL="0" indent="0">
              <a:buNone/>
            </a:pPr>
            <a:r>
              <a:rPr lang="ru-KZ" b="0" i="0" u="none" strike="noStrike" dirty="0">
                <a:solidFill>
                  <a:srgbClr val="000000"/>
                </a:solidFill>
                <a:effectLst/>
              </a:rPr>
              <a:t> </a:t>
            </a:r>
            <a:endParaRPr lang="kk-KZ" dirty="0"/>
          </a:p>
        </p:txBody>
      </p:sp>
      <p:pic>
        <p:nvPicPr>
          <p:cNvPr id="4" name="Рисунок 3">
            <a:extLst>
              <a:ext uri="{FF2B5EF4-FFF2-40B4-BE49-F238E27FC236}">
                <a16:creationId xmlns:a16="http://schemas.microsoft.com/office/drawing/2014/main" id="{565AD355-E63B-3206-6C76-77E3C2A27D16}"/>
              </a:ext>
            </a:extLst>
          </p:cNvPr>
          <p:cNvPicPr>
            <a:picLocks noChangeAspect="1"/>
          </p:cNvPicPr>
          <p:nvPr/>
        </p:nvPicPr>
        <p:blipFill>
          <a:blip r:embed="rId2"/>
          <a:srcRect l="31480" t="23369" r="19702" b="5442"/>
          <a:stretch/>
        </p:blipFill>
        <p:spPr>
          <a:xfrm>
            <a:off x="334654" y="1238255"/>
            <a:ext cx="5760720" cy="5434149"/>
          </a:xfrm>
          <a:prstGeom prst="rect">
            <a:avLst/>
          </a:prstGeom>
        </p:spPr>
      </p:pic>
      <p:pic>
        <p:nvPicPr>
          <p:cNvPr id="5" name="Рисунок 4">
            <a:extLst>
              <a:ext uri="{FF2B5EF4-FFF2-40B4-BE49-F238E27FC236}">
                <a16:creationId xmlns:a16="http://schemas.microsoft.com/office/drawing/2014/main" id="{6B895908-0F98-5DDC-D3C2-5799BF1971F5}"/>
              </a:ext>
            </a:extLst>
          </p:cNvPr>
          <p:cNvPicPr>
            <a:picLocks noChangeAspect="1"/>
          </p:cNvPicPr>
          <p:nvPr/>
        </p:nvPicPr>
        <p:blipFill>
          <a:blip r:embed="rId3"/>
          <a:srcRect l="29341" t="23889" r="18272" b="6480"/>
          <a:stretch/>
        </p:blipFill>
        <p:spPr>
          <a:xfrm>
            <a:off x="5909212" y="1423797"/>
            <a:ext cx="5984981" cy="5248608"/>
          </a:xfrm>
          <a:prstGeom prst="rect">
            <a:avLst/>
          </a:prstGeom>
        </p:spPr>
      </p:pic>
      <p:sp>
        <p:nvSpPr>
          <p:cNvPr id="6" name="Прямоугольник 5">
            <a:extLst>
              <a:ext uri="{FF2B5EF4-FFF2-40B4-BE49-F238E27FC236}">
                <a16:creationId xmlns:a16="http://schemas.microsoft.com/office/drawing/2014/main" id="{BA048E75-7D5C-1B5E-2CD6-39C79EE3C42F}"/>
              </a:ext>
            </a:extLst>
          </p:cNvPr>
          <p:cNvSpPr/>
          <p:nvPr/>
        </p:nvSpPr>
        <p:spPr>
          <a:xfrm>
            <a:off x="3215014" y="185595"/>
            <a:ext cx="6139632" cy="861959"/>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k-KZ" sz="2400" b="1" dirty="0">
                <a:solidFill>
                  <a:srgbClr val="FF0000"/>
                </a:solidFill>
                <a:latin typeface="Times New Roman" panose="02020603050405020304" pitchFamily="18" charset="0"/>
                <a:cs typeface="Times New Roman" panose="02020603050405020304" pitchFamily="18" charset="0"/>
              </a:rPr>
              <a:t>КІМДІ ОҚЫТАМЫЗ?</a:t>
            </a:r>
          </a:p>
        </p:txBody>
      </p:sp>
    </p:spTree>
    <p:extLst>
      <p:ext uri="{BB962C8B-B14F-4D97-AF65-F5344CB8AC3E}">
        <p14:creationId xmlns:p14="http://schemas.microsoft.com/office/powerpoint/2010/main" val="3189853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C3501AC7-ECBC-4D8B-9B42-88C71835F5E8}"/>
              </a:ext>
            </a:extLst>
          </p:cNvPr>
          <p:cNvSpPr>
            <a:spLocks noGrp="1"/>
          </p:cNvSpPr>
          <p:nvPr>
            <p:ph type="subTitle" idx="1"/>
          </p:nvPr>
        </p:nvSpPr>
        <p:spPr>
          <a:xfrm>
            <a:off x="568035" y="2276700"/>
            <a:ext cx="5527965" cy="3992766"/>
          </a:xfrm>
          <a:solidFill>
            <a:schemeClr val="accent6">
              <a:lumMod val="20000"/>
              <a:lumOff val="80000"/>
            </a:schemeClr>
          </a:solidFill>
          <a:ln>
            <a:solidFill>
              <a:schemeClr val="accent1"/>
            </a:solidFill>
          </a:ln>
        </p:spPr>
        <p:txBody>
          <a:bodyPr>
            <a:normAutofit fontScale="77500" lnSpcReduction="20000"/>
          </a:bodyPr>
          <a:lstStyle/>
          <a:p>
            <a:endParaRPr lang="kk-KZ" sz="3000" dirty="0">
              <a:solidFill>
                <a:srgbClr val="002060"/>
              </a:solidFill>
              <a:latin typeface="Times New Roman" panose="02020603050405020304" pitchFamily="18" charset="0"/>
              <a:cs typeface="Times New Roman" panose="02020603050405020304" pitchFamily="18" charset="0"/>
            </a:endParaRPr>
          </a:p>
          <a:p>
            <a:r>
              <a:rPr lang="kk-KZ" sz="3000" dirty="0">
                <a:solidFill>
                  <a:srgbClr val="002060"/>
                </a:solidFill>
                <a:latin typeface="Times New Roman" panose="02020603050405020304" pitchFamily="18" charset="0"/>
                <a:cs typeface="Times New Roman" panose="02020603050405020304" pitchFamily="18" charset="0"/>
              </a:rPr>
              <a:t>“...қазақ тiлiнен әр классқа </a:t>
            </a:r>
            <a:r>
              <a:rPr lang="kk-KZ" sz="3000" b="1" dirty="0">
                <a:solidFill>
                  <a:srgbClr val="FF0000"/>
                </a:solidFill>
                <a:latin typeface="Times New Roman" panose="02020603050405020304" pitchFamily="18" charset="0"/>
                <a:cs typeface="Times New Roman" panose="02020603050405020304" pitchFamily="18" charset="0"/>
              </a:rPr>
              <a:t>қажеттi сөздi, грамматикалық материалды сұрыптап алу </a:t>
            </a:r>
            <a:r>
              <a:rPr lang="kk-KZ" sz="3000" dirty="0">
                <a:solidFill>
                  <a:srgbClr val="002060"/>
                </a:solidFill>
                <a:latin typeface="Times New Roman" panose="02020603050405020304" pitchFamily="18" charset="0"/>
                <a:cs typeface="Times New Roman" panose="02020603050405020304" pitchFamily="18" charset="0"/>
              </a:rPr>
              <a:t>да, оны қалай оқыту мәселесi де әзiр ғылыми негiзде зерттелiп, анықталмаған. Күнi бүгiнге дейiн бұл мәселелермен байланысты бiрде-бiр арнайы зерттеу жұмысы жоқ”</a:t>
            </a:r>
          </a:p>
          <a:p>
            <a:endParaRPr lang="kk-KZ" dirty="0">
              <a:solidFill>
                <a:srgbClr val="002060"/>
              </a:solidFill>
              <a:latin typeface="Times New Roman" panose="02020603050405020304" pitchFamily="18" charset="0"/>
              <a:cs typeface="Times New Roman" panose="02020603050405020304" pitchFamily="18" charset="0"/>
            </a:endParaRPr>
          </a:p>
          <a:p>
            <a:r>
              <a:rPr lang="kk-KZ" dirty="0">
                <a:solidFill>
                  <a:srgbClr val="002060"/>
                </a:solidFill>
                <a:latin typeface="Times New Roman" panose="02020603050405020304" pitchFamily="18" charset="0"/>
                <a:cs typeface="Times New Roman" panose="02020603050405020304" pitchFamily="18" charset="0"/>
              </a:rPr>
              <a:t>Оралбаева Н., Жақсылықова К. Орыс тіліндегі мектептерде қазақ тілін оқыту әдістемесі. Жоғары оқу орындары студенттеріне арналған оқулық. – Алматы: Ана тілі, 1996. – 208 б.</a:t>
            </a:r>
          </a:p>
        </p:txBody>
      </p:sp>
      <p:sp>
        <p:nvSpPr>
          <p:cNvPr id="2" name="Подзаголовок 2">
            <a:extLst>
              <a:ext uri="{FF2B5EF4-FFF2-40B4-BE49-F238E27FC236}">
                <a16:creationId xmlns:a16="http://schemas.microsoft.com/office/drawing/2014/main" id="{7A815186-F2B0-5714-5E5F-56C3E732E9E6}"/>
              </a:ext>
            </a:extLst>
          </p:cNvPr>
          <p:cNvSpPr txBox="1">
            <a:spLocks/>
          </p:cNvSpPr>
          <p:nvPr/>
        </p:nvSpPr>
        <p:spPr>
          <a:xfrm>
            <a:off x="6940181" y="2304789"/>
            <a:ext cx="4683784" cy="3992766"/>
          </a:xfrm>
          <a:prstGeom prst="rect">
            <a:avLst/>
          </a:prstGeom>
          <a:solidFill>
            <a:schemeClr val="accent2">
              <a:lumMod val="20000"/>
              <a:lumOff val="80000"/>
            </a:schemeClr>
          </a:solidFill>
          <a:ln>
            <a:solidFill>
              <a:schemeClr val="accent1"/>
            </a:solidFill>
          </a:ln>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kk-KZ" sz="3000" dirty="0">
              <a:solidFill>
                <a:srgbClr val="002060"/>
              </a:solidFill>
              <a:latin typeface="Times New Roman" panose="02020603050405020304" pitchFamily="18" charset="0"/>
              <a:cs typeface="Times New Roman" panose="02020603050405020304" pitchFamily="18" charset="0"/>
            </a:endParaRPr>
          </a:p>
          <a:p>
            <a:r>
              <a:rPr lang="kk-KZ" sz="3000" dirty="0">
                <a:solidFill>
                  <a:srgbClr val="002060"/>
                </a:solidFill>
                <a:latin typeface="Times New Roman" panose="02020603050405020304" pitchFamily="18" charset="0"/>
                <a:cs typeface="Times New Roman" panose="02020603050405020304" pitchFamily="18" charset="0"/>
              </a:rPr>
              <a:t>“...Сөйлеуді үйретуге қатысы шамалы, тиімсіз грамматикалық материалдарға орын беріліп, күрделі категорияларға байланысты </a:t>
            </a:r>
            <a:r>
              <a:rPr lang="kk-KZ" sz="3000" b="1" dirty="0">
                <a:solidFill>
                  <a:srgbClr val="FF0000"/>
                </a:solidFill>
                <a:latin typeface="Times New Roman" panose="02020603050405020304" pitchFamily="18" charset="0"/>
                <a:cs typeface="Times New Roman" panose="02020603050405020304" pitchFamily="18" charset="0"/>
              </a:rPr>
              <a:t>қиын ережелер </a:t>
            </a:r>
            <a:r>
              <a:rPr lang="kk-KZ" sz="3000" dirty="0">
                <a:solidFill>
                  <a:srgbClr val="002060"/>
                </a:solidFill>
                <a:latin typeface="Times New Roman" panose="02020603050405020304" pitchFamily="18" charset="0"/>
                <a:cs typeface="Times New Roman" panose="02020603050405020304" pitchFamily="18" charset="0"/>
              </a:rPr>
              <a:t>толық айтылып, тілді үйренуге қиындық туғызды” </a:t>
            </a:r>
          </a:p>
          <a:p>
            <a:endParaRPr lang="kk-KZ" dirty="0">
              <a:solidFill>
                <a:srgbClr val="002060"/>
              </a:solidFill>
              <a:latin typeface="Times New Roman" panose="02020603050405020304" pitchFamily="18" charset="0"/>
              <a:cs typeface="Times New Roman" panose="02020603050405020304" pitchFamily="18" charset="0"/>
            </a:endParaRPr>
          </a:p>
          <a:p>
            <a:r>
              <a:rPr lang="kk-KZ" dirty="0">
                <a:solidFill>
                  <a:srgbClr val="002060"/>
                </a:solidFill>
                <a:latin typeface="Times New Roman" panose="02020603050405020304" pitchFamily="18" charset="0"/>
                <a:cs typeface="Times New Roman" panose="02020603050405020304" pitchFamily="18" charset="0"/>
              </a:rPr>
              <a:t>Оразбаева Ф. Тілдік қатынас пен қатысым әдісінің ғылыми-теориялық негіздері: пед.ғыл.докт. ...дисс. – Алматы, 1996. – 417 б.</a:t>
            </a:r>
          </a:p>
          <a:p>
            <a:endParaRPr lang="kk-KZ" dirty="0"/>
          </a:p>
        </p:txBody>
      </p:sp>
      <p:sp>
        <p:nvSpPr>
          <p:cNvPr id="4" name="Прямоугольник 3">
            <a:extLst>
              <a:ext uri="{FF2B5EF4-FFF2-40B4-BE49-F238E27FC236}">
                <a16:creationId xmlns:a16="http://schemas.microsoft.com/office/drawing/2014/main" id="{5FCC9CE2-5347-8EF1-A664-C58E80858642}"/>
              </a:ext>
            </a:extLst>
          </p:cNvPr>
          <p:cNvSpPr/>
          <p:nvPr/>
        </p:nvSpPr>
        <p:spPr>
          <a:xfrm rot="21144911">
            <a:off x="1580011" y="739037"/>
            <a:ext cx="4144741" cy="96450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k-KZ" sz="2400" b="1" dirty="0">
                <a:solidFill>
                  <a:srgbClr val="FF0000"/>
                </a:solidFill>
                <a:latin typeface="Times New Roman" panose="02020603050405020304" pitchFamily="18" charset="0"/>
                <a:cs typeface="Times New Roman" panose="02020603050405020304" pitchFamily="18" charset="0"/>
              </a:rPr>
              <a:t>НЕНІ ОҚЫТУ КЕРЕК?</a:t>
            </a:r>
          </a:p>
          <a:p>
            <a:pPr algn="ctr"/>
            <a:endParaRPr lang="kk-KZ" sz="2400" b="1" dirty="0">
              <a:solidFill>
                <a:srgbClr val="FF0000"/>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B159FB1C-9B6F-8726-AD1B-089E79FA13BE}"/>
              </a:ext>
            </a:extLst>
          </p:cNvPr>
          <p:cNvSpPr/>
          <p:nvPr/>
        </p:nvSpPr>
        <p:spPr>
          <a:xfrm rot="322760">
            <a:off x="6839972" y="705207"/>
            <a:ext cx="4473118" cy="942678"/>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k-KZ" sz="2400" b="1" dirty="0">
                <a:solidFill>
                  <a:srgbClr val="FF0000"/>
                </a:solidFill>
                <a:latin typeface="Times New Roman" panose="02020603050405020304" pitchFamily="18" charset="0"/>
                <a:cs typeface="Times New Roman" panose="02020603050405020304" pitchFamily="18" charset="0"/>
              </a:rPr>
              <a:t>ҚАЛАЙ ОҚЫТУ КЕРЕК?</a:t>
            </a:r>
          </a:p>
        </p:txBody>
      </p:sp>
    </p:spTree>
    <p:extLst>
      <p:ext uri="{BB962C8B-B14F-4D97-AF65-F5344CB8AC3E}">
        <p14:creationId xmlns:p14="http://schemas.microsoft.com/office/powerpoint/2010/main" val="366715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B168955-C709-4BAB-AA5B-9DB8DAAC813C}"/>
              </a:ext>
            </a:extLst>
          </p:cNvPr>
          <p:cNvSpPr>
            <a:spLocks noGrp="1"/>
          </p:cNvSpPr>
          <p:nvPr>
            <p:ph idx="1"/>
          </p:nvPr>
        </p:nvSpPr>
        <p:spPr>
          <a:xfrm>
            <a:off x="615957" y="2649729"/>
            <a:ext cx="5257800" cy="3713018"/>
          </a:xfrm>
          <a:solidFill>
            <a:schemeClr val="accent1">
              <a:lumMod val="20000"/>
              <a:lumOff val="80000"/>
            </a:schemeClr>
          </a:solidFill>
          <a:ln>
            <a:solidFill>
              <a:schemeClr val="accent1"/>
            </a:solidFill>
          </a:ln>
        </p:spPr>
        <p:txBody>
          <a:bodyPr>
            <a:noAutofit/>
          </a:bodyPr>
          <a:lstStyle/>
          <a:p>
            <a:pPr marL="0" indent="0">
              <a:buNone/>
            </a:pPr>
            <a:r>
              <a:rPr lang="kk-KZ" sz="2400" dirty="0">
                <a:solidFill>
                  <a:srgbClr val="002060"/>
                </a:solidFill>
                <a:latin typeface="Times New Roman" panose="02020603050405020304" pitchFamily="18" charset="0"/>
                <a:cs typeface="Times New Roman" panose="02020603050405020304" pitchFamily="18" charset="0"/>
              </a:rPr>
              <a:t>«Қазақ тілі оқулығын жазуда: қабысу арқылы берілетін сөйлемдерден; шақтардың үш түрінің жай түрлерінен бірінші ауыспалы осы шақ пен жедел өткен шақ формаларынан бастау; септік жалғаулардан: жатыс септігі, барыс септігі, шығыс септігі, көмектес септігі, ең соңында ілік септігі жалғауларынан бастау керек екендігін </a:t>
            </a:r>
            <a:r>
              <a:rPr lang="kk-KZ" sz="2400" b="1" dirty="0">
                <a:solidFill>
                  <a:srgbClr val="002060"/>
                </a:solidFill>
                <a:latin typeface="Times New Roman" panose="02020603050405020304" pitchFamily="18" charset="0"/>
                <a:cs typeface="Times New Roman" panose="02020603050405020304" pitchFamily="18" charset="0"/>
              </a:rPr>
              <a:t>эксперименттің нәтижесі </a:t>
            </a:r>
            <a:r>
              <a:rPr lang="kk-KZ" sz="2400" dirty="0">
                <a:solidFill>
                  <a:srgbClr val="002060"/>
                </a:solidFill>
                <a:latin typeface="Times New Roman" panose="02020603050405020304" pitchFamily="18" charset="0"/>
                <a:cs typeface="Times New Roman" panose="02020603050405020304" pitchFamily="18" charset="0"/>
              </a:rPr>
              <a:t>көрсетті».</a:t>
            </a:r>
          </a:p>
          <a:p>
            <a:pPr marL="0" indent="0" algn="r">
              <a:buNone/>
            </a:pPr>
            <a:r>
              <a:rPr lang="kk-KZ" sz="2400" dirty="0">
                <a:solidFill>
                  <a:srgbClr val="002060"/>
                </a:solidFill>
                <a:latin typeface="Times New Roman" panose="02020603050405020304" pitchFamily="18" charset="0"/>
                <a:cs typeface="Times New Roman" panose="02020603050405020304" pitchFamily="18" charset="0"/>
              </a:rPr>
              <a:t>Т.Аяпова</a:t>
            </a:r>
          </a:p>
        </p:txBody>
      </p:sp>
      <p:sp>
        <p:nvSpPr>
          <p:cNvPr id="4" name="Объект 2">
            <a:extLst>
              <a:ext uri="{FF2B5EF4-FFF2-40B4-BE49-F238E27FC236}">
                <a16:creationId xmlns:a16="http://schemas.microsoft.com/office/drawing/2014/main" id="{C4A02B5C-EFB9-9195-4AB0-C50DAEC492A5}"/>
              </a:ext>
            </a:extLst>
          </p:cNvPr>
          <p:cNvSpPr txBox="1">
            <a:spLocks/>
          </p:cNvSpPr>
          <p:nvPr/>
        </p:nvSpPr>
        <p:spPr>
          <a:xfrm>
            <a:off x="6451143" y="2649729"/>
            <a:ext cx="5257800" cy="3713018"/>
          </a:xfrm>
          <a:prstGeom prst="rect">
            <a:avLst/>
          </a:prstGeom>
          <a:solidFill>
            <a:schemeClr val="accent2">
              <a:lumMod val="20000"/>
              <a:lumOff val="80000"/>
            </a:schemeClr>
          </a:solidFill>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kk-KZ" sz="2400" dirty="0">
                <a:solidFill>
                  <a:srgbClr val="002060"/>
                </a:solidFill>
                <a:latin typeface="Times New Roman" panose="02020603050405020304" pitchFamily="18" charset="0"/>
                <a:cs typeface="Times New Roman" panose="02020603050405020304" pitchFamily="18" charset="0"/>
              </a:rPr>
              <a:t>«Мен тілді оқытуды неден бастау керек – зат есімнен бе әлде етістіктен бе? – деген сұраққа тоқталмаймын да.  Менің ойымша, жалпы түрде оқыту керек болғандықтан (морфологияны жүйелі түрде оқыту емес) бұл мүлдем артық сұрақ. Себебі, </a:t>
            </a:r>
            <a:r>
              <a:rPr lang="kk-KZ" sz="2400" b="1" dirty="0">
                <a:solidFill>
                  <a:srgbClr val="002060"/>
                </a:solidFill>
                <a:latin typeface="Times New Roman" panose="02020603050405020304" pitchFamily="18" charset="0"/>
                <a:cs typeface="Times New Roman" panose="02020603050405020304" pitchFamily="18" charset="0"/>
              </a:rPr>
              <a:t>екеуін де бірдей қатар бастап оқытуды тәжірибе </a:t>
            </a:r>
            <a:r>
              <a:rPr lang="kk-KZ" sz="2400" dirty="0">
                <a:solidFill>
                  <a:srgbClr val="002060"/>
                </a:solidFill>
                <a:latin typeface="Times New Roman" panose="02020603050405020304" pitchFamily="18" charset="0"/>
                <a:cs typeface="Times New Roman" panose="02020603050405020304" pitchFamily="18" charset="0"/>
              </a:rPr>
              <a:t>талап етіп отыр»</a:t>
            </a:r>
          </a:p>
          <a:p>
            <a:pPr marL="0" indent="0" algn="r">
              <a:buNone/>
            </a:pPr>
            <a:r>
              <a:rPr lang="kk-KZ" sz="2400" dirty="0">
                <a:solidFill>
                  <a:srgbClr val="002060"/>
                </a:solidFill>
                <a:latin typeface="Times New Roman" panose="02020603050405020304" pitchFamily="18" charset="0"/>
                <a:cs typeface="Times New Roman" panose="02020603050405020304" pitchFamily="18" charset="0"/>
              </a:rPr>
              <a:t>Е.Д.Поливанов</a:t>
            </a:r>
          </a:p>
          <a:p>
            <a:pPr marL="0" indent="0">
              <a:buFont typeface="Arial" panose="020B0604020202020204" pitchFamily="34" charset="0"/>
              <a:buNone/>
            </a:pPr>
            <a:endParaRPr lang="kk-KZ"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FB710700-5449-B8E9-8E0E-E16BE23A48E1}"/>
              </a:ext>
            </a:extLst>
          </p:cNvPr>
          <p:cNvSpPr/>
          <p:nvPr/>
        </p:nvSpPr>
        <p:spPr>
          <a:xfrm>
            <a:off x="3026184" y="690007"/>
            <a:ext cx="6139632" cy="137786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k-KZ" sz="2400" b="1" dirty="0">
                <a:solidFill>
                  <a:srgbClr val="FF0000"/>
                </a:solidFill>
                <a:latin typeface="Times New Roman" panose="02020603050405020304" pitchFamily="18" charset="0"/>
                <a:cs typeface="Times New Roman" panose="02020603050405020304" pitchFamily="18" charset="0"/>
              </a:rPr>
              <a:t>НЕДЕН БАСТАП, ҚАНДАЙ РЕТПЕН ОҚЫТУ КЕРЕК?</a:t>
            </a:r>
          </a:p>
        </p:txBody>
      </p:sp>
    </p:spTree>
    <p:extLst>
      <p:ext uri="{BB962C8B-B14F-4D97-AF65-F5344CB8AC3E}">
        <p14:creationId xmlns:p14="http://schemas.microsoft.com/office/powerpoint/2010/main" val="347253884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2042</Words>
  <Application>Microsoft Macintosh PowerPoint</Application>
  <PresentationFormat>Широкоэкранный</PresentationFormat>
  <Paragraphs>269</Paragraphs>
  <Slides>37</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37</vt:i4>
      </vt:variant>
    </vt:vector>
  </HeadingPairs>
  <TitlesOfParts>
    <vt:vector size="42"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Тіл үйренушінің ана тілінің ерекшелігін ескеру ұстанымы</vt:lpstr>
      <vt:lpstr>Грамматикалық бірліктерді ірілендіру ұстанымы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Kapantaikyzy Shynar</dc:creator>
  <cp:lastModifiedBy>Kapantaikyzy Shynar</cp:lastModifiedBy>
  <cp:revision>5</cp:revision>
  <dcterms:created xsi:type="dcterms:W3CDTF">2025-05-11T22:34:48Z</dcterms:created>
  <dcterms:modified xsi:type="dcterms:W3CDTF">2025-05-12T00:49:56Z</dcterms:modified>
</cp:coreProperties>
</file>