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59" r:id="rId9"/>
    <p:sldId id="260" r:id="rId10"/>
    <p:sldId id="261" r:id="rId11"/>
    <p:sldId id="274" r:id="rId12"/>
    <p:sldId id="370" r:id="rId13"/>
    <p:sldId id="263" r:id="rId14"/>
    <p:sldId id="264" r:id="rId15"/>
    <p:sldId id="276" r:id="rId16"/>
    <p:sldId id="266" r:id="rId17"/>
    <p:sldId id="267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03"/>
    <p:restoredTop sz="94737"/>
  </p:normalViewPr>
  <p:slideViewPr>
    <p:cSldViewPr snapToGrid="0" snapToObjects="1">
      <p:cViewPr varScale="1">
        <p:scale>
          <a:sx n="66" d="100"/>
          <a:sy n="66" d="100"/>
        </p:scale>
        <p:origin x="216" y="7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15E53-F22B-994F-A38F-99886A76A32A}" type="datetimeFigureOut">
              <a:rPr lang="kk-KZ" smtClean="0"/>
              <a:t>09.09.26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D44A7-9F1B-6140-9A98-21CFC0D0F602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76039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4cd6be4d0b_0_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4cd6be4d0b_0_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8203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365337" y="200052"/>
            <a:ext cx="9387506" cy="3732756"/>
          </a:xfrm>
          <a:prstGeom prst="rect">
            <a:avLst/>
          </a:prstGeom>
          <a:solidFill>
            <a:srgbClr val="1B3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907212" y="854560"/>
            <a:ext cx="8038453" cy="2423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sz="2700" b="1" dirty="0">
                <a:solidFill>
                  <a:srgbClr val="FFFFFF"/>
                </a:solidFill>
                <a:latin typeface="Aptos"/>
              </a:rPr>
              <a:t>АХМЕТ</a:t>
            </a:r>
            <a:r>
              <a:rPr lang="kk-KZ" sz="2700" b="1" dirty="0">
                <a:solidFill>
                  <a:srgbClr val="FFFFFF"/>
                </a:solidFill>
                <a:latin typeface="Aptos"/>
              </a:rPr>
              <a:t> </a:t>
            </a:r>
            <a:r>
              <a:rPr sz="2700" b="1" dirty="0">
                <a:solidFill>
                  <a:srgbClr val="FFFFFF"/>
                </a:solidFill>
                <a:latin typeface="Aptos"/>
              </a:rPr>
              <a:t>БАЙТҰРСЫНҰЛЫ
ТҰЖЫРЫМДАРЫ</a:t>
            </a:r>
            <a:r>
              <a:rPr lang="kk-KZ" sz="2700" b="1" dirty="0">
                <a:solidFill>
                  <a:srgbClr val="FFFFFF"/>
                </a:solidFill>
                <a:latin typeface="Aptos"/>
              </a:rPr>
              <a:t> – </a:t>
            </a:r>
            <a:r>
              <a:rPr lang="ru-RU" sz="2800" b="1" dirty="0">
                <a:solidFill>
                  <a:srgbClr val="DCE8F8"/>
                </a:solidFill>
                <a:latin typeface="Aptos"/>
              </a:rPr>
              <a:t>ҚАЗАҚ ТІЛІН ОҚЫТУДЫҢ НЕГІЗІ</a:t>
            </a:r>
          </a:p>
          <a:p>
            <a:pPr algn="ctr"/>
            <a:r>
              <a:rPr lang="kk-KZ" sz="2700" b="1" dirty="0">
                <a:solidFill>
                  <a:srgbClr val="FFFFFF"/>
                </a:solidFill>
                <a:latin typeface="Aptos"/>
              </a:rPr>
              <a:t> </a:t>
            </a:r>
            <a:endParaRPr sz="270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1</a:t>
            </a: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88C2B5A2-2E33-867F-8753-38C0D10F695C}"/>
              </a:ext>
            </a:extLst>
          </p:cNvPr>
          <p:cNvGrpSpPr/>
          <p:nvPr/>
        </p:nvGrpSpPr>
        <p:grpSpPr>
          <a:xfrm>
            <a:off x="309496" y="4457205"/>
            <a:ext cx="11572701" cy="1920240"/>
            <a:chOff x="411480" y="1508760"/>
            <a:chExt cx="11572701" cy="1920240"/>
          </a:xfrm>
        </p:grpSpPr>
        <p:sp>
          <p:nvSpPr>
            <p:cNvPr id="13" name="Oval 4">
              <a:extLst>
                <a:ext uri="{FF2B5EF4-FFF2-40B4-BE49-F238E27FC236}">
                  <a16:creationId xmlns:a16="http://schemas.microsoft.com/office/drawing/2014/main" id="{B3118DE4-A922-932D-986F-3CC59762FA38}"/>
                </a:ext>
              </a:extLst>
            </p:cNvPr>
            <p:cNvSpPr/>
            <p:nvPr/>
          </p:nvSpPr>
          <p:spPr>
            <a:xfrm>
              <a:off x="411480" y="1508760"/>
              <a:ext cx="1920240" cy="1920240"/>
            </a:xfrm>
            <a:prstGeom prst="ellipse">
              <a:avLst/>
            </a:prstGeom>
            <a:solidFill>
              <a:srgbClr val="E1ECFA"/>
            </a:solidFill>
            <a:ln>
              <a:solidFill>
                <a:srgbClr val="4377B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sz="1600" b="1" dirty="0">
                  <a:solidFill>
                    <a:srgbClr val="002060"/>
                  </a:solidFill>
                  <a:latin typeface="Aptos Display"/>
                </a:rPr>
                <a:t>БАУЛУ</a:t>
              </a:r>
            </a:p>
            <a:p>
              <a:pPr algn="ctr"/>
              <a:r>
                <a:rPr sz="1600" dirty="0">
                  <a:solidFill>
                    <a:srgbClr val="002060"/>
                  </a:solidFill>
                  <a:latin typeface="Aptos"/>
                </a:rPr>
                <a:t>Үлгі </a:t>
              </a:r>
              <a:r>
                <a:rPr sz="1600" dirty="0" err="1">
                  <a:solidFill>
                    <a:srgbClr val="002060"/>
                  </a:solidFill>
                  <a:latin typeface="Aptos"/>
                </a:rPr>
                <a:t>арқылы</a:t>
              </a:r>
              <a:r>
                <a:rPr sz="1600" dirty="0">
                  <a:solidFill>
                    <a:srgbClr val="002060"/>
                  </a:solidFill>
                  <a:latin typeface="Aptos"/>
                </a:rPr>
                <a:t> </a:t>
              </a:r>
              <a:r>
                <a:rPr sz="1600" dirty="0" err="1">
                  <a:solidFill>
                    <a:srgbClr val="002060"/>
                  </a:solidFill>
                  <a:latin typeface="Aptos"/>
                </a:rPr>
                <a:t>үйрену</a:t>
              </a:r>
              <a:endParaRPr sz="1600" dirty="0">
                <a:solidFill>
                  <a:srgbClr val="002060"/>
                </a:solidFill>
                <a:latin typeface="Aptos"/>
              </a:endParaRPr>
            </a:p>
          </p:txBody>
        </p:sp>
        <p:sp>
          <p:nvSpPr>
            <p:cNvPr id="14" name="Right Arrow 5">
              <a:extLst>
                <a:ext uri="{FF2B5EF4-FFF2-40B4-BE49-F238E27FC236}">
                  <a16:creationId xmlns:a16="http://schemas.microsoft.com/office/drawing/2014/main" id="{E1BC4D79-0103-A8DA-4389-EB0FABE7A920}"/>
                </a:ext>
              </a:extLst>
            </p:cNvPr>
            <p:cNvSpPr/>
            <p:nvPr/>
          </p:nvSpPr>
          <p:spPr>
            <a:xfrm>
              <a:off x="2350008" y="2267712"/>
              <a:ext cx="347472" cy="329184"/>
            </a:xfrm>
            <a:prstGeom prst="rightArrow">
              <a:avLst/>
            </a:prstGeom>
            <a:solidFill>
              <a:srgbClr val="C2963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Oval 6">
              <a:extLst>
                <a:ext uri="{FF2B5EF4-FFF2-40B4-BE49-F238E27FC236}">
                  <a16:creationId xmlns:a16="http://schemas.microsoft.com/office/drawing/2014/main" id="{0854E1F7-E3B5-C657-1C07-FB2459EBE483}"/>
                </a:ext>
              </a:extLst>
            </p:cNvPr>
            <p:cNvSpPr/>
            <p:nvPr/>
          </p:nvSpPr>
          <p:spPr>
            <a:xfrm>
              <a:off x="2761488" y="1508760"/>
              <a:ext cx="1920240" cy="1920240"/>
            </a:xfrm>
            <a:prstGeom prst="ellipse">
              <a:avLst/>
            </a:prstGeom>
            <a:solidFill>
              <a:srgbClr val="E1ECFA"/>
            </a:solidFill>
            <a:ln>
              <a:solidFill>
                <a:srgbClr val="4377B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sz="1600" b="1">
                  <a:solidFill>
                    <a:srgbClr val="002060"/>
                  </a:solidFill>
                  <a:latin typeface="Aptos Display"/>
                </a:rPr>
                <a:t>ТІРІ БІЛІМ</a:t>
              </a:r>
            </a:p>
            <a:p>
              <a:pPr algn="ctr"/>
              <a:r>
                <a:rPr sz="1600">
                  <a:solidFill>
                    <a:srgbClr val="002060"/>
                  </a:solidFill>
                  <a:latin typeface="Aptos"/>
                </a:rPr>
                <a:t>Мәніс + әдіс</a:t>
              </a:r>
            </a:p>
          </p:txBody>
        </p:sp>
        <p:sp>
          <p:nvSpPr>
            <p:cNvPr id="16" name="Right Arrow 7">
              <a:extLst>
                <a:ext uri="{FF2B5EF4-FFF2-40B4-BE49-F238E27FC236}">
                  <a16:creationId xmlns:a16="http://schemas.microsoft.com/office/drawing/2014/main" id="{D7FCA13B-ECC2-1423-A64D-12261005D4EA}"/>
                </a:ext>
              </a:extLst>
            </p:cNvPr>
            <p:cNvSpPr/>
            <p:nvPr/>
          </p:nvSpPr>
          <p:spPr>
            <a:xfrm>
              <a:off x="4700016" y="2267712"/>
              <a:ext cx="347472" cy="329184"/>
            </a:xfrm>
            <a:prstGeom prst="rightArrow">
              <a:avLst/>
            </a:prstGeom>
            <a:solidFill>
              <a:srgbClr val="C2963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Oval 8">
              <a:extLst>
                <a:ext uri="{FF2B5EF4-FFF2-40B4-BE49-F238E27FC236}">
                  <a16:creationId xmlns:a16="http://schemas.microsoft.com/office/drawing/2014/main" id="{DA2FE17F-26D0-4519-F3EA-B679EA256F9C}"/>
                </a:ext>
              </a:extLst>
            </p:cNvPr>
            <p:cNvSpPr/>
            <p:nvPr/>
          </p:nvSpPr>
          <p:spPr>
            <a:xfrm>
              <a:off x="5111496" y="1508760"/>
              <a:ext cx="1920240" cy="1920240"/>
            </a:xfrm>
            <a:prstGeom prst="ellipse">
              <a:avLst/>
            </a:prstGeom>
            <a:solidFill>
              <a:srgbClr val="E1ECFA"/>
            </a:solidFill>
            <a:ln>
              <a:solidFill>
                <a:srgbClr val="4377B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sz="1600" b="1" dirty="0">
                  <a:solidFill>
                    <a:srgbClr val="002060"/>
                  </a:solidFill>
                  <a:latin typeface="Aptos Display"/>
                </a:rPr>
                <a:t>СӨЗ ӨНЕРІ</a:t>
              </a:r>
            </a:p>
            <a:p>
              <a:pPr algn="ctr"/>
              <a:r>
                <a:rPr sz="1600" dirty="0" err="1">
                  <a:solidFill>
                    <a:srgbClr val="002060"/>
                  </a:solidFill>
                  <a:latin typeface="Aptos"/>
                </a:rPr>
                <a:t>Мәтіннің</a:t>
              </a:r>
              <a:r>
                <a:rPr sz="1600" dirty="0">
                  <a:solidFill>
                    <a:srgbClr val="002060"/>
                  </a:solidFill>
                  <a:latin typeface="Aptos"/>
                </a:rPr>
                <a:t> </a:t>
              </a:r>
              <a:endParaRPr lang="kk-KZ" sz="1600" dirty="0">
                <a:solidFill>
                  <a:srgbClr val="002060"/>
                </a:solidFill>
                <a:latin typeface="Aptos"/>
              </a:endParaRPr>
            </a:p>
            <a:p>
              <a:pPr algn="ctr"/>
              <a:r>
                <a:rPr sz="1600" dirty="0" err="1">
                  <a:solidFill>
                    <a:srgbClr val="002060"/>
                  </a:solidFill>
                  <a:latin typeface="Aptos"/>
                </a:rPr>
                <a:t>тілі</a:t>
              </a:r>
              <a:r>
                <a:rPr sz="1600" dirty="0">
                  <a:solidFill>
                    <a:srgbClr val="002060"/>
                  </a:solidFill>
                  <a:latin typeface="Aptos"/>
                </a:rPr>
                <a:t> + </a:t>
              </a:r>
              <a:r>
                <a:rPr sz="1600" dirty="0" err="1">
                  <a:solidFill>
                    <a:srgbClr val="002060"/>
                  </a:solidFill>
                  <a:latin typeface="Aptos"/>
                </a:rPr>
                <a:t>түрі</a:t>
              </a:r>
              <a:endParaRPr sz="1600" dirty="0">
                <a:solidFill>
                  <a:srgbClr val="002060"/>
                </a:solidFill>
                <a:latin typeface="Aptos"/>
              </a:endParaRPr>
            </a:p>
          </p:txBody>
        </p:sp>
        <p:sp>
          <p:nvSpPr>
            <p:cNvPr id="18" name="Right Arrow 9">
              <a:extLst>
                <a:ext uri="{FF2B5EF4-FFF2-40B4-BE49-F238E27FC236}">
                  <a16:creationId xmlns:a16="http://schemas.microsoft.com/office/drawing/2014/main" id="{747FEB74-4544-322A-EE2D-87154B1514BB}"/>
                </a:ext>
              </a:extLst>
            </p:cNvPr>
            <p:cNvSpPr/>
            <p:nvPr/>
          </p:nvSpPr>
          <p:spPr>
            <a:xfrm>
              <a:off x="7050024" y="2267712"/>
              <a:ext cx="347472" cy="329184"/>
            </a:xfrm>
            <a:prstGeom prst="rightArrow">
              <a:avLst/>
            </a:prstGeom>
            <a:solidFill>
              <a:srgbClr val="C2963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Oval 10">
              <a:extLst>
                <a:ext uri="{FF2B5EF4-FFF2-40B4-BE49-F238E27FC236}">
                  <a16:creationId xmlns:a16="http://schemas.microsoft.com/office/drawing/2014/main" id="{E3769C9A-3D58-276C-F1AC-D7DFDD53CBA8}"/>
                </a:ext>
              </a:extLst>
            </p:cNvPr>
            <p:cNvSpPr/>
            <p:nvPr/>
          </p:nvSpPr>
          <p:spPr>
            <a:xfrm>
              <a:off x="7461503" y="1508760"/>
              <a:ext cx="2038736" cy="1920240"/>
            </a:xfrm>
            <a:prstGeom prst="ellipse">
              <a:avLst/>
            </a:prstGeom>
            <a:solidFill>
              <a:srgbClr val="E1ECFA"/>
            </a:solidFill>
            <a:ln>
              <a:solidFill>
                <a:srgbClr val="4377B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1600" b="1" dirty="0">
                  <a:solidFill>
                    <a:srgbClr val="002060"/>
                  </a:solidFill>
                  <a:latin typeface="Aptos Display"/>
                </a:rPr>
                <a:t>АҚЫЛ, ҚИЯЛ, КӨҢІЛ</a:t>
              </a:r>
            </a:p>
            <a:p>
              <a:pPr algn="ctr"/>
              <a:r>
                <a:rPr sz="1600" dirty="0" err="1">
                  <a:solidFill>
                    <a:srgbClr val="002060"/>
                  </a:solidFill>
                  <a:latin typeface="Aptos"/>
                </a:rPr>
                <a:t>Тану</a:t>
              </a:r>
              <a:r>
                <a:rPr sz="1600" dirty="0">
                  <a:solidFill>
                    <a:srgbClr val="002060"/>
                  </a:solidFill>
                  <a:latin typeface="Aptos"/>
                </a:rPr>
                <a:t> → </a:t>
              </a:r>
              <a:r>
                <a:rPr sz="1600" dirty="0" err="1">
                  <a:solidFill>
                    <a:srgbClr val="002060"/>
                  </a:solidFill>
                  <a:latin typeface="Aptos"/>
                </a:rPr>
                <a:t>бағалау</a:t>
              </a:r>
              <a:r>
                <a:rPr sz="1600" dirty="0">
                  <a:solidFill>
                    <a:srgbClr val="002060"/>
                  </a:solidFill>
                  <a:latin typeface="Aptos"/>
                </a:rPr>
                <a:t> → </a:t>
              </a:r>
              <a:r>
                <a:rPr sz="1600" dirty="0" err="1">
                  <a:solidFill>
                    <a:srgbClr val="002060"/>
                  </a:solidFill>
                  <a:latin typeface="Aptos"/>
                </a:rPr>
                <a:t>әрекет</a:t>
              </a:r>
              <a:endParaRPr sz="1600" dirty="0">
                <a:solidFill>
                  <a:srgbClr val="002060"/>
                </a:solidFill>
                <a:latin typeface="Aptos"/>
              </a:endParaRPr>
            </a:p>
          </p:txBody>
        </p:sp>
        <p:sp>
          <p:nvSpPr>
            <p:cNvPr id="20" name="Right Arrow 11">
              <a:extLst>
                <a:ext uri="{FF2B5EF4-FFF2-40B4-BE49-F238E27FC236}">
                  <a16:creationId xmlns:a16="http://schemas.microsoft.com/office/drawing/2014/main" id="{CB83FB5B-765D-75AE-B90A-AC2577EBED2B}"/>
                </a:ext>
              </a:extLst>
            </p:cNvPr>
            <p:cNvSpPr/>
            <p:nvPr/>
          </p:nvSpPr>
          <p:spPr>
            <a:xfrm>
              <a:off x="9500239" y="2267712"/>
              <a:ext cx="347472" cy="329184"/>
            </a:xfrm>
            <a:prstGeom prst="rightArrow">
              <a:avLst/>
            </a:prstGeom>
            <a:solidFill>
              <a:srgbClr val="C2963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12">
              <a:extLst>
                <a:ext uri="{FF2B5EF4-FFF2-40B4-BE49-F238E27FC236}">
                  <a16:creationId xmlns:a16="http://schemas.microsoft.com/office/drawing/2014/main" id="{8488F0FA-4BF7-2398-F3BA-DBC86621AE0A}"/>
                </a:ext>
              </a:extLst>
            </p:cNvPr>
            <p:cNvSpPr/>
            <p:nvPr/>
          </p:nvSpPr>
          <p:spPr>
            <a:xfrm>
              <a:off x="9811510" y="1508760"/>
              <a:ext cx="2172671" cy="1920240"/>
            </a:xfrm>
            <a:prstGeom prst="ellipse">
              <a:avLst/>
            </a:prstGeom>
            <a:solidFill>
              <a:srgbClr val="E1ECFA"/>
            </a:solidFill>
            <a:ln>
              <a:solidFill>
                <a:srgbClr val="4377BE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1600" b="1" dirty="0">
                  <a:solidFill>
                    <a:srgbClr val="002060"/>
                  </a:solidFill>
                  <a:latin typeface="Aptos Display"/>
                </a:rPr>
                <a:t>ТІРЛІК ШАРАСЫ</a:t>
              </a:r>
            </a:p>
            <a:p>
              <a:pPr algn="ctr"/>
              <a:r>
                <a:rPr sz="1600" dirty="0" err="1">
                  <a:solidFill>
                    <a:srgbClr val="002060"/>
                  </a:solidFill>
                  <a:latin typeface="Aptos Display"/>
                </a:rPr>
                <a:t>Ф</a:t>
              </a:r>
              <a:r>
                <a:rPr lang="ru-RU" sz="1600" dirty="0" err="1">
                  <a:solidFill>
                    <a:srgbClr val="002060"/>
                  </a:solidFill>
                  <a:latin typeface="Aptos Display"/>
                </a:rPr>
                <a:t>ункцио</a:t>
              </a:r>
              <a:r>
                <a:rPr lang="ru-RU" sz="1600" dirty="0">
                  <a:solidFill>
                    <a:srgbClr val="002060"/>
                  </a:solidFill>
                  <a:latin typeface="Aptos Display"/>
                </a:rPr>
                <a:t>-</a:t>
              </a:r>
            </a:p>
            <a:p>
              <a:pPr algn="ctr"/>
              <a:r>
                <a:rPr lang="ru-RU" sz="1600" dirty="0" err="1">
                  <a:solidFill>
                    <a:srgbClr val="002060"/>
                  </a:solidFill>
                  <a:latin typeface="Aptos Display"/>
                </a:rPr>
                <a:t>налдық</a:t>
              </a:r>
              <a:r>
                <a:rPr lang="ru-RU" sz="1600" dirty="0">
                  <a:solidFill>
                    <a:srgbClr val="002060"/>
                  </a:solidFill>
                  <a:latin typeface="Aptos Display"/>
                </a:rPr>
                <a:t>
</a:t>
              </a:r>
              <a:r>
                <a:rPr lang="ru-RU" sz="1600" dirty="0" err="1">
                  <a:solidFill>
                    <a:srgbClr val="002060"/>
                  </a:solidFill>
                  <a:latin typeface="Aptos Display"/>
                </a:rPr>
                <a:t>сауаттылық</a:t>
              </a:r>
              <a:endParaRPr lang="ru-RU" sz="1600" dirty="0">
                <a:solidFill>
                  <a:srgbClr val="002060"/>
                </a:solidFill>
                <a:latin typeface="Aptos Display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97280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B375E"/>
                </a:solidFill>
                <a:latin typeface="Aptos Display"/>
              </a:rPr>
              <a:t>«Тірі білім»: мәніс білім + әдіс білім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9224" y="1371599"/>
            <a:ext cx="5257800" cy="2135513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b="1" dirty="0">
                <a:solidFill>
                  <a:srgbClr val="4377BE"/>
                </a:solidFill>
                <a:latin typeface="Aptos Display"/>
              </a:rPr>
              <a:t>МӘНІС БІЛІМ</a:t>
            </a:r>
            <a:endParaRPr lang="kk-KZ" b="1" dirty="0">
              <a:solidFill>
                <a:srgbClr val="4377BE"/>
              </a:solidFill>
              <a:latin typeface="Aptos Display"/>
            </a:endParaRP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ТАНЫМДЫҚ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(КОГНИТИВТІК)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дағдылар</a:t>
            </a:r>
            <a:endParaRPr b="1" dirty="0">
              <a:solidFill>
                <a:srgbClr val="4377BE"/>
              </a:solidFill>
              <a:latin typeface="Aptos Display"/>
            </a:endParaRPr>
          </a:p>
          <a:p>
            <a:pPr algn="ctr"/>
            <a:r>
              <a:rPr dirty="0">
                <a:solidFill>
                  <a:srgbClr val="002060"/>
                </a:solidFill>
                <a:latin typeface="Aptos"/>
              </a:rPr>
              <a:t>Теориялық </a:t>
            </a:r>
            <a:r>
              <a:rPr dirty="0" err="1">
                <a:solidFill>
                  <a:srgbClr val="002060"/>
                </a:solidFill>
                <a:latin typeface="Aptos"/>
              </a:rPr>
              <a:t>білім</a:t>
            </a:r>
            <a:r>
              <a:rPr dirty="0">
                <a:solidFill>
                  <a:srgbClr val="002060"/>
                </a:solidFill>
                <a:latin typeface="Aptos"/>
              </a:rPr>
              <a:t>: </a:t>
            </a:r>
            <a:r>
              <a:rPr dirty="0" err="1">
                <a:solidFill>
                  <a:srgbClr val="002060"/>
                </a:solidFill>
                <a:latin typeface="Aptos"/>
              </a:rPr>
              <a:t>тілдік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жүйенің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құрылымы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заңдылықтары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ұғымдары</a:t>
            </a:r>
            <a:r>
              <a:rPr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371600"/>
            <a:ext cx="5257800" cy="205740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296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b="1" dirty="0">
                <a:solidFill>
                  <a:srgbClr val="C29636"/>
                </a:solidFill>
                <a:latin typeface="Aptos Display"/>
              </a:rPr>
              <a:t>ӘДІС БІЛІМ</a:t>
            </a:r>
            <a:endParaRPr lang="kk-KZ" b="1" dirty="0">
              <a:solidFill>
                <a:srgbClr val="C29636"/>
              </a:solidFill>
              <a:latin typeface="Aptos Display"/>
            </a:endParaRP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ҚАТЫСЫМДЫҚ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(КОММУНИКАТИВТІК)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дағдылар</a:t>
            </a:r>
            <a:endParaRPr b="1" dirty="0">
              <a:solidFill>
                <a:srgbClr val="C29636"/>
              </a:solidFill>
              <a:latin typeface="Aptos Display"/>
            </a:endParaRPr>
          </a:p>
          <a:p>
            <a:pPr algn="ctr"/>
            <a:r>
              <a:rPr dirty="0">
                <a:solidFill>
                  <a:srgbClr val="002060"/>
                </a:solidFill>
                <a:latin typeface="Aptos"/>
              </a:rPr>
              <a:t>Білімді </a:t>
            </a:r>
            <a:r>
              <a:rPr dirty="0" err="1">
                <a:solidFill>
                  <a:srgbClr val="002060"/>
                </a:solidFill>
                <a:latin typeface="Aptos"/>
              </a:rPr>
              <a:t>тіршілік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шарасында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қолдануға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мүмкіндік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беретін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әрекеттік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білім</a:t>
            </a:r>
            <a:r>
              <a:rPr dirty="0">
                <a:solidFill>
                  <a:srgbClr val="002060"/>
                </a:solidFill>
                <a:latin typeface="Aptos"/>
              </a:rPr>
              <a:t>; </a:t>
            </a:r>
            <a:r>
              <a:rPr dirty="0" err="1">
                <a:solidFill>
                  <a:srgbClr val="002060"/>
                </a:solidFill>
                <a:latin typeface="Aptos"/>
              </a:rPr>
              <a:t>функционалдық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сауаттылықпен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сабақтас</a:t>
            </a:r>
            <a:r>
              <a:rPr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7" name="Oval 6"/>
          <p:cNvSpPr/>
          <p:nvPr/>
        </p:nvSpPr>
        <p:spPr>
          <a:xfrm>
            <a:off x="5596128" y="3406140"/>
            <a:ext cx="914400" cy="914400"/>
          </a:xfrm>
          <a:prstGeom prst="ellipse">
            <a:avLst/>
          </a:prstGeom>
          <a:solidFill>
            <a:srgbClr val="1B3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80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011680" y="4434840"/>
            <a:ext cx="8183879" cy="17830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480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b="1" dirty="0">
                <a:solidFill>
                  <a:srgbClr val="448063"/>
                </a:solidFill>
                <a:latin typeface="Aptos Display"/>
              </a:rPr>
              <a:t>ТІРІ БІЛІМ</a:t>
            </a:r>
            <a:endParaRPr lang="kk-KZ" b="1" dirty="0">
              <a:solidFill>
                <a:srgbClr val="448063"/>
              </a:solidFill>
              <a:latin typeface="Aptos Display"/>
            </a:endParaRPr>
          </a:p>
          <a:p>
            <a:pPr algn="ctr"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ТІРЛІК ШАРАСЫНА ҮЙРЕТЕТІН БІЛІМ</a:t>
            </a:r>
            <a:endParaRPr b="1" dirty="0">
              <a:solidFill>
                <a:srgbClr val="448063"/>
              </a:solidFill>
              <a:latin typeface="Aptos Display"/>
            </a:endParaRPr>
          </a:p>
          <a:p>
            <a:r>
              <a:rPr dirty="0">
                <a:solidFill>
                  <a:srgbClr val="002060"/>
                </a:solidFill>
                <a:latin typeface="Aptos"/>
              </a:rPr>
              <a:t>Алған </a:t>
            </a:r>
            <a:r>
              <a:rPr dirty="0" err="1">
                <a:solidFill>
                  <a:srgbClr val="002060"/>
                </a:solidFill>
                <a:latin typeface="Aptos"/>
              </a:rPr>
              <a:t>тілдік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білімді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түрлі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өмірлік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жағдаяттарда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және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әлеуметтік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қарым-қатынаста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қолдана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алу</a:t>
            </a:r>
            <a:r>
              <a:rPr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9"/>
          <p:cNvSpPr txBox="1">
            <a:spLocks noGrp="1"/>
          </p:cNvSpPr>
          <p:nvPr>
            <p:ph type="body" idx="1"/>
          </p:nvPr>
        </p:nvSpPr>
        <p:spPr>
          <a:xfrm>
            <a:off x="233464" y="389106"/>
            <a:ext cx="11634281" cy="5811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None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Тіл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–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тіршілік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құралы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Тіл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үйрету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оқу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жазу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сөйлеу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үйрету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мағанада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сол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тіршілік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құралын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жұмсауды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үйрету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Олай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болса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тіл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үйрету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өнері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тұрмыс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өнері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болмақ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Тұрмыс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өнері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өзінің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тұрмыстағы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байласқан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нəрсесінің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түріне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қарай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тұрмыспен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бірге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өзгермек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А.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Байтұрсынұлы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Ана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тілінің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əдісі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// 1927. №9 (24). 23-31-б. </a:t>
            </a:r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None/>
            </a:pPr>
            <a:endParaRPr lang="ru-RU" sz="3100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None/>
            </a:pPr>
            <a:endParaRPr sz="3100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11</a:t>
            </a:fld>
            <a:endParaRPr/>
          </a:p>
        </p:txBody>
      </p:sp>
      <p:pic>
        <p:nvPicPr>
          <p:cNvPr id="7170" name="Picture 2" descr="Головоломка на белом фоне — стоковое фото">
            <a:extLst>
              <a:ext uri="{FF2B5EF4-FFF2-40B4-BE49-F238E27FC236}">
                <a16:creationId xmlns:a16="http://schemas.microsoft.com/office/drawing/2014/main" id="{E8AD7A10-7BB1-7A66-558F-CD70A2CBC9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0" t="7223" r="9455" b="13474"/>
          <a:stretch>
            <a:fillRect/>
          </a:stretch>
        </p:blipFill>
        <p:spPr bwMode="auto">
          <a:xfrm>
            <a:off x="4763737" y="3744956"/>
            <a:ext cx="2664526" cy="200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261C28-0AA4-4DB3-4D49-ED9E57FD367A}"/>
              </a:ext>
            </a:extLst>
          </p:cNvPr>
          <p:cNvSpPr txBox="1"/>
          <p:nvPr/>
        </p:nvSpPr>
        <p:spPr>
          <a:xfrm>
            <a:off x="1303506" y="3289569"/>
            <a:ext cx="2879388" cy="1200329"/>
          </a:xfrm>
          <a:prstGeom prst="rect">
            <a:avLst/>
          </a:prstGeom>
          <a:solidFill>
            <a:srgbClr val="0058FB"/>
          </a:solidFill>
        </p:spPr>
        <p:txBody>
          <a:bodyPr wrap="square" rtlCol="0">
            <a:spAutoFit/>
          </a:bodyPr>
          <a:lstStyle/>
          <a:p>
            <a:pPr algn="ctr"/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ТЫҢДАЛЫМ</a:t>
            </a:r>
          </a:p>
          <a:p>
            <a:pPr algn="ctr"/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E5F8C8-83FD-919C-CAB0-39C136A377CB}"/>
              </a:ext>
            </a:extLst>
          </p:cNvPr>
          <p:cNvSpPr txBox="1"/>
          <p:nvPr/>
        </p:nvSpPr>
        <p:spPr>
          <a:xfrm>
            <a:off x="1303506" y="4999826"/>
            <a:ext cx="2879388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АЙТЫЛЫМ</a:t>
            </a:r>
          </a:p>
          <a:p>
            <a:pPr algn="ctr"/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834124-1CA8-3203-F127-18826B59270A}"/>
              </a:ext>
            </a:extLst>
          </p:cNvPr>
          <p:cNvSpPr txBox="1"/>
          <p:nvPr/>
        </p:nvSpPr>
        <p:spPr>
          <a:xfrm>
            <a:off x="7931284" y="3289568"/>
            <a:ext cx="2879388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ОҚЫЛЫМ</a:t>
            </a:r>
          </a:p>
          <a:p>
            <a:pPr algn="ctr"/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525B1-F894-4450-2EB5-AABFE0581271}"/>
              </a:ext>
            </a:extLst>
          </p:cNvPr>
          <p:cNvSpPr txBox="1"/>
          <p:nvPr/>
        </p:nvSpPr>
        <p:spPr>
          <a:xfrm>
            <a:off x="8009106" y="4999825"/>
            <a:ext cx="2879388" cy="120032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ЖАЗЫЛЫМ</a:t>
            </a:r>
          </a:p>
          <a:p>
            <a:pPr algn="ctr"/>
            <a:endParaRPr lang="kk-KZ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ECC890-5DCC-C8FC-902A-E087E968A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992" y="1449844"/>
            <a:ext cx="10515600" cy="4351338"/>
          </a:xfrm>
        </p:spPr>
        <p:txBody>
          <a:bodyPr/>
          <a:lstStyle/>
          <a:p>
            <a:pPr marL="114300" indent="0">
              <a:buNone/>
            </a:pPr>
            <a:r>
              <a:rPr lang="ru-KZ" dirty="0"/>
              <a:t> </a:t>
            </a:r>
            <a:endParaRPr lang="kk-KZ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6529715-A2D3-0C68-46D0-C264F29FAD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12</a:t>
            </a:fld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02ED180-012A-40F9-AC13-479CA9BBCD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" t="29350" r="51486"/>
          <a:stretch>
            <a:fillRect/>
          </a:stretch>
        </p:blipFill>
        <p:spPr bwMode="auto">
          <a:xfrm>
            <a:off x="58365" y="1106616"/>
            <a:ext cx="5787025" cy="511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EF865F5-A6D9-BDE5-5F11-41D338A12A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4" t="18476" r="1678"/>
          <a:stretch>
            <a:fillRect/>
          </a:stretch>
        </p:blipFill>
        <p:spPr bwMode="auto">
          <a:xfrm>
            <a:off x="5995793" y="953590"/>
            <a:ext cx="6196208" cy="590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607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340378" y="560010"/>
            <a:ext cx="951093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dirty="0">
                <a:solidFill>
                  <a:srgbClr val="002060"/>
                </a:solidFill>
                <a:latin typeface="Aptos"/>
              </a:rPr>
              <a:t>Құндылық </a:t>
            </a:r>
            <a:r>
              <a:rPr sz="2000" b="1" dirty="0" err="1">
                <a:solidFill>
                  <a:srgbClr val="002060"/>
                </a:solidFill>
                <a:latin typeface="Aptos"/>
              </a:rPr>
              <a:t>бағдардың</a:t>
            </a:r>
            <a:r>
              <a:rPr sz="2000" b="1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02060"/>
                </a:solidFill>
                <a:latin typeface="Aptos"/>
              </a:rPr>
              <a:t>қалыптасуы</a:t>
            </a:r>
            <a:r>
              <a:rPr sz="2000" b="1" dirty="0">
                <a:solidFill>
                  <a:srgbClr val="002060"/>
                </a:solidFill>
                <a:latin typeface="Aptos"/>
              </a:rPr>
              <a:t> ↔ </a:t>
            </a:r>
            <a:r>
              <a:rPr sz="2000" b="1" dirty="0" err="1">
                <a:solidFill>
                  <a:srgbClr val="002060"/>
                </a:solidFill>
                <a:latin typeface="Aptos"/>
              </a:rPr>
              <a:t>сөз</a:t>
            </a:r>
            <a:r>
              <a:rPr sz="2000" b="1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02060"/>
                </a:solidFill>
                <a:latin typeface="Aptos"/>
              </a:rPr>
              <a:t>өнерінің</a:t>
            </a:r>
            <a:r>
              <a:rPr sz="2000" b="1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02060"/>
                </a:solidFill>
                <a:latin typeface="Aptos"/>
              </a:rPr>
              <a:t>адам</a:t>
            </a:r>
            <a:r>
              <a:rPr sz="2000" b="1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02060"/>
                </a:solidFill>
                <a:latin typeface="Aptos"/>
              </a:rPr>
              <a:t>санасының</a:t>
            </a:r>
            <a:r>
              <a:rPr sz="2000" b="1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02060"/>
                </a:solidFill>
                <a:latin typeface="Aptos"/>
              </a:rPr>
              <a:t>үш</a:t>
            </a:r>
            <a:r>
              <a:rPr sz="2000" b="1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b="1" dirty="0" err="1">
                <a:solidFill>
                  <a:srgbClr val="002060"/>
                </a:solidFill>
                <a:latin typeface="Aptos"/>
              </a:rPr>
              <a:t>негізі</a:t>
            </a:r>
            <a:endParaRPr sz="2000" b="1" dirty="0">
              <a:solidFill>
                <a:srgbClr val="002060"/>
              </a:solidFill>
              <a:latin typeface="Apto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85800" y="1417320"/>
            <a:ext cx="4528226" cy="1005840"/>
          </a:xfrm>
          <a:prstGeom prst="roundRect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dirty="0">
                <a:solidFill>
                  <a:srgbClr val="1B375E"/>
                </a:solidFill>
                <a:latin typeface="Aptos"/>
              </a:rPr>
              <a:t>1. КОГНИТИВТІК</a:t>
            </a:r>
            <a:endParaRPr lang="kk-KZ" b="1" dirty="0">
              <a:solidFill>
                <a:srgbClr val="1B375E"/>
              </a:solidFill>
              <a:latin typeface="Aptos"/>
            </a:endParaRPr>
          </a:p>
          <a:p>
            <a:pPr algn="ctr"/>
            <a:r>
              <a:rPr lang="ru-RU" b="1" dirty="0" err="1">
                <a:solidFill>
                  <a:srgbClr val="0070C0"/>
                </a:solidFill>
                <a:latin typeface="Aptos Display"/>
              </a:rPr>
              <a:t>Ақпаратты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тану,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қабылдау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,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түсіну</a:t>
            </a:r>
            <a:endParaRPr lang="ru-RU" b="1" dirty="0">
              <a:solidFill>
                <a:srgbClr val="0070C0"/>
              </a:solidFill>
              <a:latin typeface="Aptos Display"/>
            </a:endParaRPr>
          </a:p>
          <a:p>
            <a:pPr algn="ctr"/>
            <a:endParaRPr b="1" dirty="0">
              <a:solidFill>
                <a:srgbClr val="1B375E"/>
              </a:solidFill>
              <a:latin typeface="Apto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97685" y="1417320"/>
            <a:ext cx="5632314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/>
              </a:rPr>
              <a:t>АҚЫЛ ІСІ </a:t>
            </a:r>
            <a:r>
              <a:rPr dirty="0">
                <a:solidFill>
                  <a:srgbClr val="002060"/>
                </a:solidFill>
                <a:latin typeface="Georgia"/>
              </a:rPr>
              <a:t>— </a:t>
            </a:r>
            <a:r>
              <a:rPr dirty="0" err="1">
                <a:solidFill>
                  <a:srgbClr val="002060"/>
                </a:solidFill>
                <a:latin typeface="Georgia"/>
              </a:rPr>
              <a:t>аңдау</a:t>
            </a:r>
            <a:r>
              <a:rPr dirty="0">
                <a:solidFill>
                  <a:srgbClr val="002060"/>
                </a:solidFill>
                <a:latin typeface="Georgia"/>
              </a:rPr>
              <a:t>, </a:t>
            </a:r>
            <a:r>
              <a:rPr dirty="0" err="1">
                <a:solidFill>
                  <a:srgbClr val="002060"/>
                </a:solidFill>
                <a:latin typeface="Georgia"/>
              </a:rPr>
              <a:t>нәрселердің</a:t>
            </a:r>
            <a:r>
              <a:rPr dirty="0">
                <a:solidFill>
                  <a:srgbClr val="002060"/>
                </a:solidFill>
                <a:latin typeface="Georgia"/>
              </a:rPr>
              <a:t> </a:t>
            </a:r>
            <a:r>
              <a:rPr dirty="0" err="1">
                <a:solidFill>
                  <a:srgbClr val="002060"/>
                </a:solidFill>
                <a:latin typeface="Georgia"/>
              </a:rPr>
              <a:t>жайын</a:t>
            </a:r>
            <a:r>
              <a:rPr dirty="0">
                <a:solidFill>
                  <a:srgbClr val="002060"/>
                </a:solidFill>
                <a:latin typeface="Georgia"/>
              </a:rPr>
              <a:t> </a:t>
            </a:r>
            <a:r>
              <a:rPr dirty="0" err="1">
                <a:solidFill>
                  <a:srgbClr val="002060"/>
                </a:solidFill>
                <a:latin typeface="Georgia"/>
              </a:rPr>
              <a:t>ұғу</a:t>
            </a:r>
            <a:r>
              <a:rPr dirty="0">
                <a:solidFill>
                  <a:srgbClr val="002060"/>
                </a:solidFill>
                <a:latin typeface="Georgia"/>
              </a:rPr>
              <a:t>, </a:t>
            </a:r>
            <a:r>
              <a:rPr dirty="0" err="1">
                <a:solidFill>
                  <a:srgbClr val="002060"/>
                </a:solidFill>
                <a:latin typeface="Georgia"/>
              </a:rPr>
              <a:t>тану</a:t>
            </a:r>
            <a:r>
              <a:rPr dirty="0">
                <a:solidFill>
                  <a:srgbClr val="002060"/>
                </a:solidFill>
                <a:latin typeface="Georgia"/>
              </a:rPr>
              <a:t>, </a:t>
            </a:r>
            <a:r>
              <a:rPr dirty="0" err="1">
                <a:solidFill>
                  <a:srgbClr val="002060"/>
                </a:solidFill>
                <a:latin typeface="Georgia"/>
              </a:rPr>
              <a:t>ақылға</a:t>
            </a:r>
            <a:r>
              <a:rPr dirty="0">
                <a:solidFill>
                  <a:srgbClr val="002060"/>
                </a:solidFill>
                <a:latin typeface="Georgia"/>
              </a:rPr>
              <a:t> </a:t>
            </a:r>
            <a:r>
              <a:rPr dirty="0" err="1">
                <a:solidFill>
                  <a:srgbClr val="002060"/>
                </a:solidFill>
                <a:latin typeface="Georgia"/>
              </a:rPr>
              <a:t>салып</a:t>
            </a:r>
            <a:r>
              <a:rPr dirty="0">
                <a:solidFill>
                  <a:srgbClr val="002060"/>
                </a:solidFill>
                <a:latin typeface="Georgia"/>
              </a:rPr>
              <a:t> </a:t>
            </a:r>
            <a:r>
              <a:rPr dirty="0" err="1">
                <a:solidFill>
                  <a:srgbClr val="002060"/>
                </a:solidFill>
                <a:latin typeface="Georgia"/>
              </a:rPr>
              <a:t>ойлау</a:t>
            </a:r>
            <a:endParaRPr dirty="0">
              <a:solidFill>
                <a:srgbClr val="002060"/>
              </a:solidFill>
              <a:latin typeface="Georgi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5800" y="2834640"/>
            <a:ext cx="4528226" cy="1005840"/>
          </a:xfrm>
          <a:prstGeom prst="roundRect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dirty="0">
                <a:solidFill>
                  <a:srgbClr val="1B375E"/>
                </a:solidFill>
                <a:latin typeface="Aptos"/>
              </a:rPr>
              <a:t>2. ЭМОЦИОНАЛДЫҚ-БАҒАЛАУЫШТЫҚ</a:t>
            </a:r>
            <a:endParaRPr lang="kk-KZ" b="1" dirty="0">
              <a:solidFill>
                <a:srgbClr val="1B375E"/>
              </a:solidFill>
              <a:latin typeface="Aptos"/>
            </a:endParaRPr>
          </a:p>
          <a:p>
            <a:pPr algn="ctr"/>
            <a:r>
              <a:rPr lang="ru-RU" b="1" dirty="0" err="1">
                <a:solidFill>
                  <a:srgbClr val="0070C0"/>
                </a:solidFill>
                <a:latin typeface="Aptos Display"/>
              </a:rPr>
              <a:t>Бағалау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,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таңдау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;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өз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өмірімен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байланысын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анықтау</a:t>
            </a:r>
            <a:endParaRPr b="1" dirty="0">
              <a:solidFill>
                <a:srgbClr val="0070C0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797685" y="2834640"/>
            <a:ext cx="5632314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 dirty="0">
                <a:solidFill>
                  <a:srgbClr val="0070C0"/>
                </a:solidFill>
                <a:latin typeface="Georgia"/>
              </a:rPr>
              <a:t>ҚИЯЛ ІСІ </a:t>
            </a:r>
            <a:r>
              <a:rPr dirty="0">
                <a:solidFill>
                  <a:srgbClr val="002060"/>
                </a:solidFill>
                <a:latin typeface="Georgia"/>
              </a:rPr>
              <a:t>— </a:t>
            </a:r>
            <a:r>
              <a:rPr dirty="0" err="1">
                <a:solidFill>
                  <a:srgbClr val="002060"/>
                </a:solidFill>
                <a:latin typeface="Georgia"/>
              </a:rPr>
              <a:t>ойдағы</a:t>
            </a:r>
            <a:r>
              <a:rPr dirty="0">
                <a:solidFill>
                  <a:srgbClr val="002060"/>
                </a:solidFill>
                <a:latin typeface="Georgia"/>
              </a:rPr>
              <a:t> </a:t>
            </a:r>
            <a:r>
              <a:rPr dirty="0" err="1">
                <a:solidFill>
                  <a:srgbClr val="002060"/>
                </a:solidFill>
                <a:latin typeface="Georgia"/>
              </a:rPr>
              <a:t>нәрселерді</a:t>
            </a:r>
            <a:r>
              <a:rPr dirty="0">
                <a:solidFill>
                  <a:srgbClr val="002060"/>
                </a:solidFill>
                <a:latin typeface="Georgia"/>
              </a:rPr>
              <a:t> </a:t>
            </a:r>
            <a:r>
              <a:rPr dirty="0" err="1">
                <a:solidFill>
                  <a:srgbClr val="002060"/>
                </a:solidFill>
                <a:latin typeface="Georgia"/>
              </a:rPr>
              <a:t>белгілі</a:t>
            </a:r>
            <a:r>
              <a:rPr dirty="0">
                <a:solidFill>
                  <a:srgbClr val="002060"/>
                </a:solidFill>
                <a:latin typeface="Georgia"/>
              </a:rPr>
              <a:t> </a:t>
            </a:r>
            <a:r>
              <a:rPr dirty="0" err="1">
                <a:solidFill>
                  <a:srgbClr val="002060"/>
                </a:solidFill>
                <a:latin typeface="Georgia"/>
              </a:rPr>
              <a:t>нәрселердің</a:t>
            </a:r>
            <a:r>
              <a:rPr dirty="0">
                <a:solidFill>
                  <a:srgbClr val="002060"/>
                </a:solidFill>
                <a:latin typeface="Georgia"/>
              </a:rPr>
              <a:t> </a:t>
            </a:r>
            <a:r>
              <a:rPr dirty="0" err="1">
                <a:solidFill>
                  <a:srgbClr val="002060"/>
                </a:solidFill>
                <a:latin typeface="Georgia"/>
              </a:rPr>
              <a:t>тұрпатына</a:t>
            </a:r>
            <a:r>
              <a:rPr dirty="0">
                <a:solidFill>
                  <a:srgbClr val="002060"/>
                </a:solidFill>
                <a:latin typeface="Georgia"/>
              </a:rPr>
              <a:t>, </a:t>
            </a:r>
            <a:r>
              <a:rPr dirty="0" err="1">
                <a:solidFill>
                  <a:srgbClr val="002060"/>
                </a:solidFill>
                <a:latin typeface="Georgia"/>
              </a:rPr>
              <a:t>бернесіне</a:t>
            </a:r>
            <a:r>
              <a:rPr dirty="0">
                <a:solidFill>
                  <a:srgbClr val="002060"/>
                </a:solidFill>
                <a:latin typeface="Georgia"/>
              </a:rPr>
              <a:t> </a:t>
            </a:r>
            <a:r>
              <a:rPr dirty="0" err="1">
                <a:solidFill>
                  <a:srgbClr val="002060"/>
                </a:solidFill>
                <a:latin typeface="Georgia"/>
              </a:rPr>
              <a:t>ұқсату</a:t>
            </a:r>
            <a:r>
              <a:rPr dirty="0">
                <a:solidFill>
                  <a:srgbClr val="002060"/>
                </a:solidFill>
                <a:latin typeface="Georgia"/>
              </a:rPr>
              <a:t>, </a:t>
            </a:r>
            <a:r>
              <a:rPr dirty="0" err="1">
                <a:solidFill>
                  <a:srgbClr val="002060"/>
                </a:solidFill>
                <a:latin typeface="Georgia"/>
              </a:rPr>
              <a:t>бейнелеу</a:t>
            </a:r>
            <a:endParaRPr dirty="0">
              <a:solidFill>
                <a:srgbClr val="002060"/>
              </a:solidFill>
              <a:latin typeface="Georgia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85800" y="4251960"/>
            <a:ext cx="4528226" cy="1005840"/>
          </a:xfrm>
          <a:prstGeom prst="roundRect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dirty="0">
                <a:solidFill>
                  <a:srgbClr val="1B375E"/>
                </a:solidFill>
                <a:latin typeface="Aptos"/>
              </a:rPr>
              <a:t>3. ӘРЕКЕТТІК</a:t>
            </a:r>
            <a:endParaRPr lang="kk-KZ" b="1" dirty="0">
              <a:solidFill>
                <a:srgbClr val="1B375E"/>
              </a:solidFill>
              <a:latin typeface="Aptos"/>
            </a:endParaRPr>
          </a:p>
          <a:p>
            <a:pPr algn="ctr"/>
            <a:r>
              <a:rPr lang="ru-RU" b="1" dirty="0" err="1">
                <a:solidFill>
                  <a:srgbClr val="0070C0"/>
                </a:solidFill>
                <a:latin typeface="Aptos Display"/>
              </a:rPr>
              <a:t>Қабылдаған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құндылықты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бекіту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,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мақсатқа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жету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жолында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әрекет</a:t>
            </a:r>
            <a:r>
              <a:rPr lang="ru-RU" b="1" dirty="0">
                <a:solidFill>
                  <a:srgbClr val="0070C0"/>
                </a:solidFill>
                <a:latin typeface="Aptos Display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ptos Display"/>
              </a:rPr>
              <a:t>ету</a:t>
            </a:r>
            <a:endParaRPr b="1" dirty="0">
              <a:solidFill>
                <a:srgbClr val="0070C0"/>
              </a:solidFill>
              <a:latin typeface="Apto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797685" y="4251960"/>
            <a:ext cx="5632314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 dirty="0">
                <a:solidFill>
                  <a:srgbClr val="0070C0"/>
                </a:solidFill>
                <a:latin typeface="Georgia"/>
              </a:rPr>
              <a:t>КӨҢІЛ ІСІ </a:t>
            </a:r>
            <a:r>
              <a:rPr dirty="0">
                <a:solidFill>
                  <a:srgbClr val="002060"/>
                </a:solidFill>
                <a:latin typeface="Georgia"/>
              </a:rPr>
              <a:t>— </a:t>
            </a:r>
            <a:r>
              <a:rPr dirty="0" err="1">
                <a:solidFill>
                  <a:srgbClr val="002060"/>
                </a:solidFill>
                <a:latin typeface="Georgia"/>
              </a:rPr>
              <a:t>түю</a:t>
            </a:r>
            <a:r>
              <a:rPr dirty="0">
                <a:solidFill>
                  <a:srgbClr val="002060"/>
                </a:solidFill>
                <a:latin typeface="Georgia"/>
              </a:rPr>
              <a:t>, </a:t>
            </a:r>
            <a:r>
              <a:rPr dirty="0" err="1">
                <a:solidFill>
                  <a:srgbClr val="002060"/>
                </a:solidFill>
                <a:latin typeface="Georgia"/>
              </a:rPr>
              <a:t>талғау</a:t>
            </a:r>
            <a:endParaRPr dirty="0">
              <a:solidFill>
                <a:srgbClr val="002060"/>
              </a:solidFill>
              <a:latin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1560" y="5715000"/>
            <a:ext cx="1005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solidFill>
                  <a:srgbClr val="1B375E"/>
                </a:solidFill>
                <a:latin typeface="Aptos"/>
              </a:rPr>
              <a:t>Құндылық </a:t>
            </a:r>
            <a:r>
              <a:rPr sz="1600" b="1" dirty="0" err="1">
                <a:solidFill>
                  <a:srgbClr val="1B375E"/>
                </a:solidFill>
                <a:latin typeface="Aptos"/>
              </a:rPr>
              <a:t>білім</a:t>
            </a:r>
            <a:r>
              <a:rPr sz="1600" b="1" dirty="0">
                <a:solidFill>
                  <a:srgbClr val="1B375E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B375E"/>
                </a:solidFill>
                <a:latin typeface="Aptos"/>
              </a:rPr>
              <a:t>күйінен</a:t>
            </a:r>
            <a:r>
              <a:rPr sz="1600" b="1" dirty="0">
                <a:solidFill>
                  <a:srgbClr val="1B375E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B375E"/>
                </a:solidFill>
                <a:latin typeface="Aptos"/>
              </a:rPr>
              <a:t>наным</a:t>
            </a:r>
            <a:r>
              <a:rPr sz="1600" b="1" dirty="0">
                <a:solidFill>
                  <a:srgbClr val="1B375E"/>
                </a:solidFill>
                <a:latin typeface="Aptos"/>
              </a:rPr>
              <a:t>, </a:t>
            </a:r>
            <a:r>
              <a:rPr sz="1600" b="1" dirty="0" err="1">
                <a:solidFill>
                  <a:srgbClr val="1B375E"/>
                </a:solidFill>
                <a:latin typeface="Aptos"/>
              </a:rPr>
              <a:t>сенім</a:t>
            </a:r>
            <a:r>
              <a:rPr sz="1600" b="1" dirty="0">
                <a:solidFill>
                  <a:srgbClr val="1B375E"/>
                </a:solidFill>
                <a:latin typeface="Aptos"/>
              </a:rPr>
              <a:t>, </a:t>
            </a:r>
            <a:r>
              <a:rPr sz="1600" b="1" dirty="0" err="1">
                <a:solidFill>
                  <a:srgbClr val="1B375E"/>
                </a:solidFill>
                <a:latin typeface="Aptos"/>
              </a:rPr>
              <a:t>мінез-құлық</a:t>
            </a:r>
            <a:r>
              <a:rPr sz="1600" b="1" dirty="0">
                <a:solidFill>
                  <a:srgbClr val="1B375E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B375E"/>
                </a:solidFill>
                <a:latin typeface="Aptos"/>
              </a:rPr>
              <a:t>және</a:t>
            </a:r>
            <a:r>
              <a:rPr sz="1600" b="1" dirty="0">
                <a:solidFill>
                  <a:srgbClr val="1B375E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B375E"/>
                </a:solidFill>
                <a:latin typeface="Aptos"/>
              </a:rPr>
              <a:t>әрекет</a:t>
            </a:r>
            <a:r>
              <a:rPr sz="1600" b="1" dirty="0">
                <a:solidFill>
                  <a:srgbClr val="1B375E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B375E"/>
                </a:solidFill>
                <a:latin typeface="Aptos"/>
              </a:rPr>
              <a:t>деңгейіне</a:t>
            </a:r>
            <a:r>
              <a:rPr sz="1600" b="1" dirty="0">
                <a:solidFill>
                  <a:srgbClr val="1B375E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B375E"/>
                </a:solidFill>
                <a:latin typeface="Aptos"/>
              </a:rPr>
              <a:t>өтеді</a:t>
            </a:r>
            <a:r>
              <a:rPr sz="1600" b="1" dirty="0">
                <a:solidFill>
                  <a:srgbClr val="1B375E"/>
                </a:solidFill>
                <a:latin typeface="Aptos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68531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602430" y="310896"/>
            <a:ext cx="8901796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1" dirty="0">
                <a:solidFill>
                  <a:srgbClr val="1B375E"/>
                </a:solidFill>
                <a:latin typeface="Aptos Display"/>
              </a:rPr>
              <a:t>«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Сөз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өнерінің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ғылымы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»: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мәтіннің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тілі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мен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түрін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қатар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оқыту</a:t>
            </a:r>
            <a:endParaRPr sz="2600" b="1" dirty="0">
              <a:solidFill>
                <a:srgbClr val="1B375E"/>
              </a:solidFill>
              <a:latin typeface="Aptos Display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9</a:t>
            </a:r>
          </a:p>
        </p:txBody>
      </p:sp>
      <p:pic>
        <p:nvPicPr>
          <p:cNvPr id="10" name="Picture 4" descr="doc1_img2.jpeg">
            <a:extLst>
              <a:ext uri="{FF2B5EF4-FFF2-40B4-BE49-F238E27FC236}">
                <a16:creationId xmlns:a16="http://schemas.microsoft.com/office/drawing/2014/main" id="{F8E8DBB5-301A-35B2-32B2-ECF2C9F12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43" y="1633941"/>
            <a:ext cx="8342579" cy="4544632"/>
          </a:xfrm>
          <a:prstGeom prst="rect">
            <a:avLst/>
          </a:prstGeom>
        </p:spPr>
      </p:pic>
      <p:pic>
        <p:nvPicPr>
          <p:cNvPr id="11" name="Picture 2" descr="«Әдебиет танытқыш» – әлемдік құндылық">
            <a:extLst>
              <a:ext uri="{FF2B5EF4-FFF2-40B4-BE49-F238E27FC236}">
                <a16:creationId xmlns:a16="http://schemas.microsoft.com/office/drawing/2014/main" id="{3F5CB1AD-FC15-6DC3-0EB0-C8F04788F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465" y="1501311"/>
            <a:ext cx="2809440" cy="284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0389BD-C3DB-04E7-9FF8-D39E06B65D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472" t="24235" r="17474" b="5869"/>
          <a:stretch>
            <a:fillRect/>
          </a:stretch>
        </p:blipFill>
        <p:spPr>
          <a:xfrm>
            <a:off x="114230" y="655592"/>
            <a:ext cx="6568024" cy="542803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BD3E59-8FB7-9E16-F2F6-62E63DDE7A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37" t="35972" r="33977" b="21076"/>
          <a:stretch>
            <a:fillRect/>
          </a:stretch>
        </p:blipFill>
        <p:spPr>
          <a:xfrm>
            <a:off x="6659588" y="572907"/>
            <a:ext cx="5418182" cy="33765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6F4A78-9A5F-9051-13D1-D8C3A39E8A44}"/>
              </a:ext>
            </a:extLst>
          </p:cNvPr>
          <p:cNvSpPr txBox="1"/>
          <p:nvPr/>
        </p:nvSpPr>
        <p:spPr>
          <a:xfrm>
            <a:off x="6945549" y="4551285"/>
            <a:ext cx="4871751" cy="204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«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Қазақ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тілі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оқу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пәнінің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мазмұны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Aft>
                <a:spcPts val="800"/>
              </a:spcAft>
              <a:buNone/>
            </a:pP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мәтін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жүйесі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тіл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жүйесі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қазақ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тілінің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сөз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жүйесі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дыбыс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жүйесі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сөзжасам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сөз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құрамы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 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сөз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тіркесі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сөйлем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жүйесі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 </a:t>
            </a:r>
            <a:r>
              <a:rPr lang="kk-KZ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іл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қисыны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тыныс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белгілері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жайлы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базалық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білім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ru-KZ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551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97280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B375E"/>
                </a:solidFill>
                <a:latin typeface="Aptos Display"/>
              </a:rPr>
              <a:t>Функционалдық сауаттылық: мағынадан тілдік құралдарға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508759"/>
            <a:ext cx="2331720" cy="2772295"/>
          </a:xfrm>
          <a:prstGeom prst="roundRect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>
                <a:solidFill>
                  <a:srgbClr val="002060"/>
                </a:solidFill>
                <a:latin typeface="Aptos Display"/>
              </a:rPr>
              <a:t>ОЙ / МАҒЫНА</a:t>
            </a:r>
          </a:p>
          <a:p>
            <a:pPr algn="ctr"/>
            <a:r>
              <a:rPr>
                <a:solidFill>
                  <a:srgbClr val="002060"/>
                </a:solidFill>
                <a:latin typeface="Aptos"/>
              </a:rPr>
              <a:t>Оқушының жеткізгісі келетін пікірі айқындалады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953512" y="2286000"/>
            <a:ext cx="393192" cy="347472"/>
          </a:xfrm>
          <a:prstGeom prst="rightArrow">
            <a:avLst/>
          </a:prstGeom>
          <a:solidFill>
            <a:srgbClr val="C29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447288" y="1508759"/>
            <a:ext cx="2331720" cy="2772295"/>
          </a:xfrm>
          <a:prstGeom prst="roundRect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>
                <a:solidFill>
                  <a:srgbClr val="002060"/>
                </a:solidFill>
                <a:latin typeface="Aptos Display"/>
              </a:rPr>
              <a:t>ТІЛДІК ҚҰРАЛДАР</a:t>
            </a:r>
          </a:p>
          <a:p>
            <a:pPr algn="ctr"/>
            <a:r>
              <a:rPr>
                <a:solidFill>
                  <a:srgbClr val="002060"/>
                </a:solidFill>
                <a:latin typeface="Aptos"/>
              </a:rPr>
              <a:t>Ойды жеткізетін тілдік бірліктер өзара байланыста таңдалады</a:t>
            </a:r>
          </a:p>
        </p:txBody>
      </p:sp>
      <p:sp>
        <p:nvSpPr>
          <p:cNvPr id="8" name="Right Arrow 7"/>
          <p:cNvSpPr/>
          <p:nvPr/>
        </p:nvSpPr>
        <p:spPr>
          <a:xfrm>
            <a:off x="5806440" y="2286000"/>
            <a:ext cx="393192" cy="347472"/>
          </a:xfrm>
          <a:prstGeom prst="rightArrow">
            <a:avLst/>
          </a:prstGeom>
          <a:solidFill>
            <a:srgbClr val="C29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300216" y="1508759"/>
            <a:ext cx="2331720" cy="2772295"/>
          </a:xfrm>
          <a:prstGeom prst="roundRect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>
                <a:solidFill>
                  <a:srgbClr val="002060"/>
                </a:solidFill>
                <a:latin typeface="Aptos Display"/>
              </a:rPr>
              <a:t>ФОРМА</a:t>
            </a:r>
          </a:p>
          <a:p>
            <a:pPr algn="ctr"/>
            <a:r>
              <a:rPr>
                <a:solidFill>
                  <a:srgbClr val="002060"/>
                </a:solidFill>
                <a:latin typeface="Aptos"/>
              </a:rPr>
              <a:t>Мағынаға сәйкес тілдік құрылым жасалады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659368" y="2286000"/>
            <a:ext cx="393192" cy="347472"/>
          </a:xfrm>
          <a:prstGeom prst="rightArrow">
            <a:avLst/>
          </a:prstGeom>
          <a:solidFill>
            <a:srgbClr val="C29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9153144" y="1508759"/>
            <a:ext cx="2331720" cy="2772295"/>
          </a:xfrm>
          <a:prstGeom prst="roundRect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>
                <a:solidFill>
                  <a:srgbClr val="002060"/>
                </a:solidFill>
                <a:latin typeface="Aptos Display"/>
              </a:rPr>
              <a:t>ҚОЛДАНЫМ</a:t>
            </a:r>
          </a:p>
          <a:p>
            <a:pPr algn="ctr"/>
            <a:r>
              <a:rPr>
                <a:solidFill>
                  <a:srgbClr val="002060"/>
                </a:solidFill>
                <a:latin typeface="Aptos"/>
              </a:rPr>
              <a:t>Тілдік құралдар өмірлік жағдаятта қолданылады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11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97280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B375E"/>
                </a:solidFill>
                <a:latin typeface="Aptos Display"/>
              </a:rPr>
              <a:t>«Тірі білім» арқылы тілдік тұлғаны дамыту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71600"/>
            <a:ext cx="3474720" cy="150876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sz="1600" b="1" dirty="0">
                <a:solidFill>
                  <a:srgbClr val="4377BE"/>
                </a:solidFill>
                <a:latin typeface="Aptos Display"/>
              </a:rPr>
              <a:t>МӘТІНМЕН ЖҰМЫС</a:t>
            </a:r>
          </a:p>
          <a:p>
            <a:r>
              <a:rPr sz="1600" dirty="0">
                <a:solidFill>
                  <a:srgbClr val="002060"/>
                </a:solidFill>
                <a:latin typeface="Aptos"/>
              </a:rPr>
              <a:t>Оқылым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және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тыңдалым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мәтіндерінің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түрі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тілін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қатар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талдау</a:t>
            </a:r>
            <a:r>
              <a:rPr sz="1600"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43400" y="1371600"/>
            <a:ext cx="3474720" cy="150876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296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sz="1600" b="1" dirty="0">
                <a:solidFill>
                  <a:srgbClr val="C29636"/>
                </a:solidFill>
                <a:latin typeface="Aptos Display"/>
              </a:rPr>
              <a:t>ТІЛДІК БАЙҚАУ</a:t>
            </a:r>
          </a:p>
          <a:p>
            <a:r>
              <a:rPr sz="1600" dirty="0">
                <a:solidFill>
                  <a:srgbClr val="002060"/>
                </a:solidFill>
                <a:latin typeface="Aptos"/>
              </a:rPr>
              <a:t>Автордың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сөйлеу</a:t>
            </a:r>
            <a:r>
              <a:rPr sz="1600" dirty="0">
                <a:solidFill>
                  <a:srgbClr val="00206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жазу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үлгісіндегі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тың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тілдік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қолданыстарды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байқап</a:t>
            </a:r>
            <a:r>
              <a:rPr sz="1600" dirty="0">
                <a:solidFill>
                  <a:srgbClr val="00206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зерттеу</a:t>
            </a:r>
            <a:r>
              <a:rPr sz="1600"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01000" y="1371600"/>
            <a:ext cx="3474720" cy="150876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lang="kk-KZ" sz="1600" b="1" dirty="0">
                <a:solidFill>
                  <a:srgbClr val="4377BE"/>
                </a:solidFill>
                <a:latin typeface="Aptos Display"/>
              </a:rPr>
              <a:t>СӨЗДІК</a:t>
            </a:r>
            <a:r>
              <a:rPr sz="1600" b="1" dirty="0">
                <a:solidFill>
                  <a:srgbClr val="4377BE"/>
                </a:solidFill>
                <a:latin typeface="Aptos Display"/>
              </a:rPr>
              <a:t> ҚОРҒА ЕНГІЗУ</a:t>
            </a:r>
          </a:p>
          <a:p>
            <a:r>
              <a:rPr sz="1600" dirty="0">
                <a:solidFill>
                  <a:srgbClr val="002060"/>
                </a:solidFill>
                <a:latin typeface="Aptos"/>
              </a:rPr>
              <a:t>Жаңа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тілдік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қолданыстарды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біртіндеп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өз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сөздік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қорына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енгізу</a:t>
            </a:r>
            <a:r>
              <a:rPr sz="1600"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28800" y="3703320"/>
            <a:ext cx="8549640" cy="1325880"/>
          </a:xfrm>
          <a:prstGeom prst="roundRect">
            <a:avLst/>
          </a:prstGeom>
          <a:solidFill>
            <a:srgbClr val="1B37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Aptos Display"/>
              </a:rPr>
              <a:t>ТІЛДІК ТҰЛҒА  →  ФУНКЦИОНАЛДЫҚ САУАТТЫЛЫҚ  →  ҚҰНДЫЛЫҚТЫ ӘРЕКЕТ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5349240"/>
            <a:ext cx="10332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dirty="0">
                <a:solidFill>
                  <a:srgbClr val="002060"/>
                </a:solidFill>
                <a:latin typeface="Aptos"/>
              </a:rPr>
              <a:t>Дағды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тәжірибе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арқылы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қалыптасады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. Мағына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қолданысқа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бағытталған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тілдік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әрекет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 «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мәніс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білімді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» «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тірі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білімге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» </a:t>
            </a:r>
            <a:r>
              <a:rPr sz="1600" b="0" dirty="0" err="1">
                <a:solidFill>
                  <a:srgbClr val="002060"/>
                </a:solidFill>
                <a:latin typeface="Aptos"/>
              </a:rPr>
              <a:t>айналдырады</a:t>
            </a:r>
            <a:r>
              <a:rPr sz="1600" b="0"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12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22860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353886" y="583596"/>
            <a:ext cx="7295587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k-KZ" sz="2600" b="1" dirty="0">
                <a:solidFill>
                  <a:srgbClr val="1B375E"/>
                </a:solidFill>
                <a:latin typeface="Aptos Display"/>
              </a:rPr>
              <a:t>Оқушының </a:t>
            </a:r>
            <a:r>
              <a:rPr lang="kk-KZ" sz="2600" b="1" dirty="0" err="1">
                <a:solidFill>
                  <a:srgbClr val="1B375E"/>
                </a:solidFill>
                <a:latin typeface="Aptos Display"/>
              </a:rPr>
              <a:t>қ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ұндылық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бағдар</a:t>
            </a:r>
            <a:r>
              <a:rPr lang="kk-KZ" sz="2600" b="1" dirty="0" err="1">
                <a:solidFill>
                  <a:srgbClr val="1B375E"/>
                </a:solidFill>
                <a:latin typeface="Aptos Display"/>
              </a:rPr>
              <a:t>ының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қалыптасуы</a:t>
            </a:r>
            <a:endParaRPr sz="2600" b="1" dirty="0">
              <a:solidFill>
                <a:srgbClr val="1B375E"/>
              </a:solidFill>
              <a:latin typeface="Aptos Display"/>
            </a:endParaRPr>
          </a:p>
        </p:txBody>
      </p:sp>
      <p:pic>
        <p:nvPicPr>
          <p:cNvPr id="5" name="Picture 4" descr="doc1_img1.png"/>
          <p:cNvPicPr>
            <a:picLocks noChangeAspect="1"/>
          </p:cNvPicPr>
          <p:nvPr/>
        </p:nvPicPr>
        <p:blipFill>
          <a:blip r:embed="rId2"/>
          <a:srcRect l="20251" t="33125" r="6967" b="15115"/>
          <a:stretch>
            <a:fillRect/>
          </a:stretch>
        </p:blipFill>
        <p:spPr>
          <a:xfrm>
            <a:off x="2353886" y="1559052"/>
            <a:ext cx="7453747" cy="3429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97280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B375E"/>
                </a:solidFill>
                <a:latin typeface="Aptos Display"/>
              </a:rPr>
              <a:t>Дәрістің мақсаты мен логикасы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325880"/>
            <a:ext cx="5394960" cy="205740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296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b="1" dirty="0" err="1">
                <a:solidFill>
                  <a:srgbClr val="C29636"/>
                </a:solidFill>
                <a:latin typeface="Aptos Display"/>
              </a:rPr>
              <a:t>Дәрістің</a:t>
            </a:r>
            <a:r>
              <a:rPr b="1" dirty="0">
                <a:solidFill>
                  <a:srgbClr val="C29636"/>
                </a:solidFill>
                <a:latin typeface="Aptos Display"/>
              </a:rPr>
              <a:t> </a:t>
            </a:r>
            <a:r>
              <a:rPr b="1" dirty="0" err="1">
                <a:solidFill>
                  <a:srgbClr val="C29636"/>
                </a:solidFill>
                <a:latin typeface="Aptos Display"/>
              </a:rPr>
              <a:t>мақсаты</a:t>
            </a:r>
            <a:endParaRPr b="1" dirty="0">
              <a:solidFill>
                <a:srgbClr val="C29636"/>
              </a:solidFill>
              <a:latin typeface="Aptos Display"/>
            </a:endParaRPr>
          </a:p>
          <a:p>
            <a:r>
              <a:rPr dirty="0">
                <a:solidFill>
                  <a:srgbClr val="002060"/>
                </a:solidFill>
                <a:latin typeface="Aptos"/>
              </a:rPr>
              <a:t>«</a:t>
            </a:r>
            <a:r>
              <a:rPr dirty="0" err="1">
                <a:solidFill>
                  <a:srgbClr val="002060"/>
                </a:solidFill>
                <a:latin typeface="Aptos"/>
              </a:rPr>
              <a:t>Баулу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мектебі</a:t>
            </a:r>
            <a:r>
              <a:rPr dirty="0">
                <a:solidFill>
                  <a:srgbClr val="002060"/>
                </a:solidFill>
                <a:latin typeface="Aptos"/>
              </a:rPr>
              <a:t>» </a:t>
            </a:r>
            <a:r>
              <a:rPr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dirty="0">
                <a:solidFill>
                  <a:srgbClr val="002060"/>
                </a:solidFill>
                <a:latin typeface="Aptos"/>
              </a:rPr>
              <a:t> «</a:t>
            </a:r>
            <a:r>
              <a:rPr dirty="0" err="1">
                <a:solidFill>
                  <a:srgbClr val="002060"/>
                </a:solidFill>
                <a:latin typeface="Aptos"/>
              </a:rPr>
              <a:t>тірі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білім</a:t>
            </a:r>
            <a:r>
              <a:rPr dirty="0">
                <a:solidFill>
                  <a:srgbClr val="002060"/>
                </a:solidFill>
                <a:latin typeface="Aptos"/>
              </a:rPr>
              <a:t>» </a:t>
            </a:r>
            <a:r>
              <a:rPr dirty="0" err="1">
                <a:solidFill>
                  <a:srgbClr val="002060"/>
                </a:solidFill>
                <a:latin typeface="Aptos"/>
              </a:rPr>
              <a:t>тұжырымдары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негізінде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қазақ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тілін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құндылық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бағдарлы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оқытудың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мазмұнын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ашу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және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оқушының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тілдік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тұлғасы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функционалдық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сауаттылығын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қалыптастыру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жолдарын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көрсету</a:t>
            </a:r>
            <a:r>
              <a:rPr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325879"/>
            <a:ext cx="5303520" cy="3537065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kk-KZ" b="1" dirty="0">
                <a:solidFill>
                  <a:srgbClr val="1B375E"/>
                </a:solidFill>
                <a:latin typeface="Aptos"/>
              </a:rPr>
              <a:t>Қарастырылатын сұрақтар: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600">
                <a:solidFill>
                  <a:srgbClr val="2B3039"/>
                </a:solidFill>
                <a:latin typeface="Aptos"/>
              </a:defRPr>
            </a:pPr>
            <a:r>
              <a:rPr lang="ru-RU" dirty="0">
                <a:solidFill>
                  <a:srgbClr val="002060"/>
                </a:solidFill>
              </a:rPr>
              <a:t>• «Баулу </a:t>
            </a:r>
            <a:r>
              <a:rPr lang="ru-RU" dirty="0" err="1">
                <a:solidFill>
                  <a:srgbClr val="002060"/>
                </a:solidFill>
              </a:rPr>
              <a:t>мектебі</a:t>
            </a:r>
            <a:r>
              <a:rPr lang="ru-RU" dirty="0">
                <a:solidFill>
                  <a:srgbClr val="002060"/>
                </a:solidFill>
              </a:rPr>
              <a:t>» </a:t>
            </a:r>
            <a:r>
              <a:rPr lang="ru-RU" dirty="0" err="1">
                <a:solidFill>
                  <a:srgbClr val="002060"/>
                </a:solidFill>
              </a:rPr>
              <a:t>тұжырымдамасы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мұғалімнің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баулушы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қызметі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600">
                <a:solidFill>
                  <a:srgbClr val="2B3039"/>
                </a:solidFill>
                <a:latin typeface="Aptos"/>
              </a:defRPr>
            </a:pPr>
            <a:r>
              <a:rPr lang="ru-RU" dirty="0">
                <a:solidFill>
                  <a:srgbClr val="002060"/>
                </a:solidFill>
              </a:rPr>
              <a:t>• </a:t>
            </a:r>
            <a:r>
              <a:rPr lang="ru-RU" dirty="0" err="1">
                <a:solidFill>
                  <a:srgbClr val="002060"/>
                </a:solidFill>
              </a:rPr>
              <a:t>Сөз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өнерін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меңгерту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әдістемесі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600">
                <a:solidFill>
                  <a:srgbClr val="2B3039"/>
                </a:solidFill>
                <a:latin typeface="Aptos"/>
              </a:defRPr>
            </a:pPr>
            <a:r>
              <a:rPr lang="ru-RU" dirty="0">
                <a:solidFill>
                  <a:srgbClr val="002060"/>
                </a:solidFill>
              </a:rPr>
              <a:t>• </a:t>
            </a:r>
            <a:r>
              <a:rPr lang="ru-RU" dirty="0" err="1">
                <a:solidFill>
                  <a:srgbClr val="002060"/>
                </a:solidFill>
              </a:rPr>
              <a:t>Құндылық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бағдардың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қалыптасу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кезеңдері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600">
                <a:solidFill>
                  <a:srgbClr val="2B3039"/>
                </a:solidFill>
                <a:latin typeface="Aptos"/>
              </a:defRPr>
            </a:pPr>
            <a:r>
              <a:rPr lang="ru-RU" dirty="0">
                <a:solidFill>
                  <a:srgbClr val="002060"/>
                </a:solidFill>
              </a:rPr>
              <a:t>• «</a:t>
            </a:r>
            <a:r>
              <a:rPr lang="ru-RU" dirty="0" err="1">
                <a:solidFill>
                  <a:srgbClr val="002060"/>
                </a:solidFill>
              </a:rPr>
              <a:t>Мәніс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білім</a:t>
            </a:r>
            <a:r>
              <a:rPr lang="ru-RU" dirty="0">
                <a:solidFill>
                  <a:srgbClr val="002060"/>
                </a:solidFill>
              </a:rPr>
              <a:t> – </a:t>
            </a:r>
            <a:r>
              <a:rPr lang="ru-RU" dirty="0" err="1">
                <a:solidFill>
                  <a:srgbClr val="002060"/>
                </a:solidFill>
              </a:rPr>
              <a:t>әдіс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білім</a:t>
            </a:r>
            <a:r>
              <a:rPr lang="ru-RU" dirty="0">
                <a:solidFill>
                  <a:srgbClr val="002060"/>
                </a:solidFill>
              </a:rPr>
              <a:t>»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функционалдық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сауаттылық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600">
                <a:solidFill>
                  <a:srgbClr val="2B3039"/>
                </a:solidFill>
                <a:latin typeface="Aptos"/>
              </a:defRPr>
            </a:pPr>
            <a:r>
              <a:rPr lang="ru-RU" dirty="0">
                <a:solidFill>
                  <a:srgbClr val="002060"/>
                </a:solidFill>
              </a:rPr>
              <a:t>• «</a:t>
            </a:r>
            <a:r>
              <a:rPr lang="ru-RU" dirty="0" err="1">
                <a:solidFill>
                  <a:srgbClr val="002060"/>
                </a:solidFill>
              </a:rPr>
              <a:t>Тірі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білім</a:t>
            </a:r>
            <a:r>
              <a:rPr lang="ru-RU" dirty="0">
                <a:solidFill>
                  <a:srgbClr val="002060"/>
                </a:solidFill>
              </a:rPr>
              <a:t>» </a:t>
            </a:r>
            <a:r>
              <a:rPr lang="ru-RU" dirty="0" err="1">
                <a:solidFill>
                  <a:srgbClr val="002060"/>
                </a:solidFill>
              </a:rPr>
              <a:t>арқылы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тілдік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тұлғаны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дамыту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777386" y="4270014"/>
            <a:ext cx="8793078" cy="1675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4000"/>
              </a:lnSpc>
              <a:spcAft>
                <a:spcPts val="900"/>
              </a:spcAft>
              <a:defRPr sz="1700">
                <a:solidFill>
                  <a:srgbClr val="2B3039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Қазақ </a:t>
            </a:r>
            <a:r>
              <a:rPr dirty="0" err="1">
                <a:solidFill>
                  <a:srgbClr val="002060"/>
                </a:solidFill>
              </a:rPr>
              <a:t>тілін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оқыту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әдістемесінің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негізін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қалаған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ғалым</a:t>
            </a:r>
            <a:r>
              <a:rPr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700">
                <a:solidFill>
                  <a:srgbClr val="2B3039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Қазақ </a:t>
            </a:r>
            <a:r>
              <a:rPr dirty="0" err="1">
                <a:solidFill>
                  <a:srgbClr val="002060"/>
                </a:solidFill>
              </a:rPr>
              <a:t>тіл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білімі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мен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әдебиеттанудың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теориясы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мен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әдістемесіне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қатысты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еңбектері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бүгінге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дейін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өзекті</a:t>
            </a:r>
            <a:r>
              <a:rPr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700">
                <a:solidFill>
                  <a:srgbClr val="2B3039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</a:t>
            </a:r>
            <a:r>
              <a:rPr dirty="0" err="1">
                <a:solidFill>
                  <a:srgbClr val="002060"/>
                </a:solidFill>
              </a:rPr>
              <a:t>Қ</a:t>
            </a:r>
            <a:r>
              <a:rPr lang="kk-KZ" dirty="0" err="1">
                <a:solidFill>
                  <a:srgbClr val="002060"/>
                </a:solidFill>
              </a:rPr>
              <a:t>азақ</a:t>
            </a:r>
            <a:r>
              <a:rPr lang="kk-KZ" dirty="0">
                <a:solidFill>
                  <a:srgbClr val="002060"/>
                </a:solidFill>
              </a:rPr>
              <a:t> тілін оқытуда </a:t>
            </a:r>
            <a:r>
              <a:rPr dirty="0">
                <a:solidFill>
                  <a:srgbClr val="002060"/>
                </a:solidFill>
              </a:rPr>
              <a:t>«</a:t>
            </a:r>
            <a:r>
              <a:rPr dirty="0" err="1">
                <a:solidFill>
                  <a:srgbClr val="002060"/>
                </a:solidFill>
              </a:rPr>
              <a:t>баулу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мектебі</a:t>
            </a:r>
            <a:r>
              <a:rPr dirty="0">
                <a:solidFill>
                  <a:srgbClr val="002060"/>
                </a:solidFill>
              </a:rPr>
              <a:t>», «</a:t>
            </a:r>
            <a:r>
              <a:rPr dirty="0" err="1">
                <a:solidFill>
                  <a:srgbClr val="002060"/>
                </a:solidFill>
              </a:rPr>
              <a:t>тірі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білім</a:t>
            </a:r>
            <a:r>
              <a:rPr dirty="0">
                <a:solidFill>
                  <a:srgbClr val="002060"/>
                </a:solidFill>
              </a:rPr>
              <a:t>», «</a:t>
            </a:r>
            <a:r>
              <a:rPr dirty="0" err="1">
                <a:solidFill>
                  <a:srgbClr val="002060"/>
                </a:solidFill>
              </a:rPr>
              <a:t>сөз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өнері</a:t>
            </a:r>
            <a:r>
              <a:rPr dirty="0">
                <a:solidFill>
                  <a:srgbClr val="002060"/>
                </a:solidFill>
              </a:rPr>
              <a:t>» </a:t>
            </a:r>
            <a:r>
              <a:rPr dirty="0" err="1">
                <a:solidFill>
                  <a:srgbClr val="002060"/>
                </a:solidFill>
              </a:rPr>
              <a:t>және</a:t>
            </a:r>
            <a:r>
              <a:rPr dirty="0">
                <a:solidFill>
                  <a:srgbClr val="002060"/>
                </a:solidFill>
              </a:rPr>
              <a:t> «</a:t>
            </a:r>
            <a:r>
              <a:rPr dirty="0" err="1">
                <a:solidFill>
                  <a:srgbClr val="002060"/>
                </a:solidFill>
              </a:rPr>
              <a:t>мәтін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тілінің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ғылымы</a:t>
            </a:r>
            <a:r>
              <a:rPr dirty="0">
                <a:solidFill>
                  <a:srgbClr val="002060"/>
                </a:solidFill>
              </a:rPr>
              <a:t>» </a:t>
            </a:r>
            <a:r>
              <a:rPr dirty="0" err="1">
                <a:solidFill>
                  <a:srgbClr val="002060"/>
                </a:solidFill>
              </a:rPr>
              <a:t>идеялары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теориялық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негіз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ретінде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алынады</a:t>
            </a:r>
            <a:r>
              <a:rPr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77386" y="1141126"/>
            <a:ext cx="4318461" cy="2351648"/>
          </a:xfrm>
          <a:prstGeom prst="roundRect">
            <a:avLst/>
          </a:prstGeom>
          <a:solidFill>
            <a:srgbClr val="E1ECFA"/>
          </a:solidFill>
          <a:ln w="15240"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i="1" dirty="0">
                <a:solidFill>
                  <a:srgbClr val="1B375E"/>
                </a:solidFill>
                <a:latin typeface="Georgia"/>
              </a:rPr>
              <a:t>“Қазақ </a:t>
            </a:r>
            <a:r>
              <a:rPr i="1" dirty="0" err="1">
                <a:solidFill>
                  <a:srgbClr val="1B375E"/>
                </a:solidFill>
                <a:latin typeface="Georgia"/>
              </a:rPr>
              <a:t>тілін</a:t>
            </a:r>
            <a:r>
              <a:rPr i="1" dirty="0">
                <a:solidFill>
                  <a:srgbClr val="1B375E"/>
                </a:solidFill>
                <a:latin typeface="Georgia"/>
              </a:rPr>
              <a:t> </a:t>
            </a:r>
            <a:r>
              <a:rPr i="1" dirty="0" err="1">
                <a:solidFill>
                  <a:srgbClr val="1B375E"/>
                </a:solidFill>
                <a:latin typeface="Georgia"/>
              </a:rPr>
              <a:t>оқыту</a:t>
            </a:r>
            <a:r>
              <a:rPr i="1" dirty="0">
                <a:solidFill>
                  <a:srgbClr val="1B375E"/>
                </a:solidFill>
                <a:latin typeface="Georgia"/>
              </a:rPr>
              <a:t> </a:t>
            </a:r>
            <a:r>
              <a:rPr i="1" dirty="0" err="1">
                <a:solidFill>
                  <a:srgbClr val="1B375E"/>
                </a:solidFill>
                <a:latin typeface="Georgia"/>
              </a:rPr>
              <a:t>әдістемесі</a:t>
            </a:r>
            <a:r>
              <a:rPr i="1" dirty="0">
                <a:solidFill>
                  <a:srgbClr val="1B375E"/>
                </a:solidFill>
                <a:latin typeface="Georgia"/>
              </a:rPr>
              <a:t>  Ахмет </a:t>
            </a:r>
            <a:r>
              <a:rPr i="1" dirty="0" err="1">
                <a:solidFill>
                  <a:srgbClr val="1B375E"/>
                </a:solidFill>
                <a:latin typeface="Georgia"/>
              </a:rPr>
              <a:t>Байтұрсынұлының</a:t>
            </a:r>
            <a:r>
              <a:rPr i="1" dirty="0">
                <a:solidFill>
                  <a:srgbClr val="1B375E"/>
                </a:solidFill>
                <a:latin typeface="Georgia"/>
              </a:rPr>
              <a:t> </a:t>
            </a:r>
            <a:endParaRPr lang="kk-KZ" i="1" dirty="0">
              <a:solidFill>
                <a:srgbClr val="1B375E"/>
              </a:solidFill>
              <a:latin typeface="Georgia"/>
            </a:endParaRPr>
          </a:p>
          <a:p>
            <a:pPr algn="ctr"/>
            <a:r>
              <a:rPr i="1" dirty="0">
                <a:solidFill>
                  <a:srgbClr val="1B375E"/>
                </a:solidFill>
                <a:latin typeface="Georgia"/>
              </a:rPr>
              <a:t>«</a:t>
            </a:r>
            <a:r>
              <a:rPr lang="ru-RU" i="1" dirty="0">
                <a:solidFill>
                  <a:srgbClr val="1B375E"/>
                </a:solidFill>
                <a:latin typeface="Georgia"/>
              </a:rPr>
              <a:t>БАУЛУ МЕКТЕБІ</a:t>
            </a:r>
            <a:r>
              <a:rPr i="1" dirty="0">
                <a:solidFill>
                  <a:srgbClr val="1B375E"/>
                </a:solidFill>
                <a:latin typeface="Georgia"/>
              </a:rPr>
              <a:t>» </a:t>
            </a:r>
            <a:r>
              <a:rPr i="1" dirty="0" err="1">
                <a:solidFill>
                  <a:srgbClr val="1B375E"/>
                </a:solidFill>
                <a:latin typeface="Georgia"/>
              </a:rPr>
              <a:t>тұжырымдамасына</a:t>
            </a:r>
            <a:r>
              <a:rPr i="1" dirty="0">
                <a:solidFill>
                  <a:srgbClr val="1B375E"/>
                </a:solidFill>
                <a:latin typeface="Georgia"/>
              </a:rPr>
              <a:t> </a:t>
            </a:r>
            <a:r>
              <a:rPr i="1" dirty="0" err="1">
                <a:solidFill>
                  <a:srgbClr val="1B375E"/>
                </a:solidFill>
                <a:latin typeface="Georgia"/>
              </a:rPr>
              <a:t>сүйенеді</a:t>
            </a:r>
            <a:r>
              <a:rPr i="1" dirty="0">
                <a:solidFill>
                  <a:srgbClr val="1B375E"/>
                </a:solidFill>
                <a:latin typeface="Georgia"/>
              </a:rPr>
              <a:t>.”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3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28C750-25CA-7FD0-1139-F32D4439C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898" t="30942" r="9540" b="17979"/>
          <a:stretch>
            <a:fillRect/>
          </a:stretch>
        </p:blipFill>
        <p:spPr>
          <a:xfrm>
            <a:off x="6659527" y="1193973"/>
            <a:ext cx="4318461" cy="2568102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54;p16">
            <a:extLst>
              <a:ext uri="{FF2B5EF4-FFF2-40B4-BE49-F238E27FC236}">
                <a16:creationId xmlns:a16="http://schemas.microsoft.com/office/drawing/2014/main" id="{5DD2F2BD-BC42-5ACB-70B6-3547219056D7}"/>
              </a:ext>
            </a:extLst>
          </p:cNvPr>
          <p:cNvSpPr/>
          <p:nvPr/>
        </p:nvSpPr>
        <p:spPr>
          <a:xfrm>
            <a:off x="5720004" y="748114"/>
            <a:ext cx="4518727" cy="26776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ТІРЛІК ШАРАСЫНА </a:t>
            </a:r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ҮЙРЕТЕТІН БІЛІМ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ru-RU" sz="28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 </a:t>
            </a:r>
            <a:r>
              <a:rPr lang="ru-RU" sz="28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Байтұрсынұлы</a:t>
            </a:r>
            <a:endParaRPr dirty="0">
              <a:solidFill>
                <a:srgbClr val="002060"/>
              </a:solidFill>
            </a:endParaRPr>
          </a:p>
        </p:txBody>
      </p:sp>
      <p:pic>
        <p:nvPicPr>
          <p:cNvPr id="2050" name="Picture 2" descr="24">
            <a:extLst>
              <a:ext uri="{FF2B5EF4-FFF2-40B4-BE49-F238E27FC236}">
                <a16:creationId xmlns:a16="http://schemas.microsoft.com/office/drawing/2014/main" id="{07A21917-C13C-9896-5D90-CD8BACFC3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192" y="741770"/>
            <a:ext cx="2683163" cy="268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EDC8D2-761D-E629-2ED5-32530D63E0A2}"/>
              </a:ext>
            </a:extLst>
          </p:cNvPr>
          <p:cNvSpPr txBox="1"/>
          <p:nvPr/>
        </p:nvSpPr>
        <p:spPr>
          <a:xfrm>
            <a:off x="1400783" y="4023349"/>
            <a:ext cx="773260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«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Мектепке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бала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бергенде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ата-анасы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баланы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тұрмыс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ісіне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қайым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болып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өмірдің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азабын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көрмей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рахатын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көргендей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адам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болып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шықсын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деген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үмітпен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береді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».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М. </a:t>
            </a:r>
            <a:r>
              <a:rPr lang="ru-RU" sz="2000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Жұмабаев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«Педагогика» </a:t>
            </a:r>
            <a:endParaRPr lang="kk-KZ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C9D9BB-1EE4-8D3A-8C54-0137A654D8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973" t="13955" r="34143" b="10133"/>
          <a:stretch>
            <a:fillRect/>
          </a:stretch>
        </p:blipFill>
        <p:spPr>
          <a:xfrm>
            <a:off x="9452782" y="3890783"/>
            <a:ext cx="1571899" cy="24208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130" name="Google Shape;130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FAFD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 txBox="1"/>
          <p:nvPr/>
        </p:nvSpPr>
        <p:spPr>
          <a:xfrm>
            <a:off x="895350" y="550363"/>
            <a:ext cx="10401300" cy="158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ҚАЗАҚТЫҢ БАЛА ҮЙРЕТУ, ТƏРБИЕЛЕУ ТАРИХЫНДА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БАЛА ҮЙРЕТУДІҢ ТҮРЛЕНУІ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228600" marR="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7"/>
          <p:cNvPicPr preferRelativeResize="0"/>
          <p:nvPr/>
        </p:nvPicPr>
        <p:blipFill rotWithShape="1">
          <a:blip r:embed="rId3">
            <a:alphaModFix/>
          </a:blip>
          <a:srcRect l="46940" t="14323" r="32499" b="11458"/>
          <a:stretch>
            <a:fillRect/>
          </a:stretch>
        </p:blipFill>
        <p:spPr>
          <a:xfrm rot="-5400000">
            <a:off x="4827116" y="-1204035"/>
            <a:ext cx="2719351" cy="82490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03;p13">
            <a:extLst>
              <a:ext uri="{FF2B5EF4-FFF2-40B4-BE49-F238E27FC236}">
                <a16:creationId xmlns:a16="http://schemas.microsoft.com/office/drawing/2014/main" id="{6A5E1212-5DB7-7111-C061-77C210D0EA70}"/>
              </a:ext>
            </a:extLst>
          </p:cNvPr>
          <p:cNvSpPr/>
          <p:nvPr/>
        </p:nvSpPr>
        <p:spPr>
          <a:xfrm>
            <a:off x="1357086" y="4661829"/>
            <a:ext cx="9477828" cy="1814511"/>
          </a:xfrm>
          <a:prstGeom prst="rect">
            <a:avLst/>
          </a:prstGeom>
          <a:solidFill>
            <a:srgbClr val="EDFAFD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«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Өлі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оқудан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»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көрі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«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төте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оқу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»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беретін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жандырақ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«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Төте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оқудан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»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гөрі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«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көрнекі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оқу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»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беретін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жандырақ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«Баулу»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беретін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бəрінен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де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жандырақ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5"/>
          <p:cNvSpPr txBox="1">
            <a:spLocks noGrp="1"/>
          </p:cNvSpPr>
          <p:nvPr>
            <p:ph type="body" idx="1"/>
          </p:nvPr>
        </p:nvSpPr>
        <p:spPr>
          <a:xfrm>
            <a:off x="555171" y="293914"/>
            <a:ext cx="11081658" cy="6270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dirty="0"/>
              <a:t>	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Оқу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біткеннің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бəрінен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алатын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өлі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Үйткені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оның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бəрі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нəрсенің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өзімен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затымен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айналыстырып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үйретпей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тек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нəрсенің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атымен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бернесімен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ғана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айналыстырып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үйретеді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Бəрі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істің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əдісін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үйретпей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тек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мəнісін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үйретеді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Сондықтан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оқу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мектептерінен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шыққандарда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мəніс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мол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болғанмен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əдіс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аз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болады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Əдіссіз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тек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мəніс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білімі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өлі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    </a:t>
            </a:r>
            <a:endParaRPr dirty="0"/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Тіршілік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тірлік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шарасы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Тірлік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шарасына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үйрететін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тірі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болу керек.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Ондай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білімді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адам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мəніс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мен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əдіс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білімін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қатар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үйренгенде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білмек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dirty="0"/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None/>
            </a:pP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Тіршіліктің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ең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оңай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ісі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қазық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істеу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немесе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қарындаш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ұштау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Бірі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шотпен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екіншісі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пышақпен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істеледі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Шотты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қалай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ұстап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қалай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жону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мəнісін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түсіндіріп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əбден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білдіргенмен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шот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шауып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пышақпен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жонып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əдісін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алмаған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адам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қазықты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да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дұрыстап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істей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алмайды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қарындашты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да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дұрыстап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ұштай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алмайды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			 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А. </a:t>
            </a:r>
            <a:r>
              <a:rPr lang="ru-RU" b="1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Байтұрсынұлы</a:t>
            </a:r>
            <a:endParaRPr dirty="0"/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	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Баулу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мектебі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// «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Жаңа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мектеп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 1925. №1. 24-27 б. </a:t>
            </a:r>
            <a:endParaRPr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sp>
        <p:nvSpPr>
          <p:cNvPr id="247" name="Google Shape;24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14"/>
          <p:cNvGrpSpPr/>
          <p:nvPr/>
        </p:nvGrpSpPr>
        <p:grpSpPr>
          <a:xfrm>
            <a:off x="1752153" y="1828465"/>
            <a:ext cx="8687693" cy="4345657"/>
            <a:chOff x="913953" y="2840"/>
            <a:chExt cx="8687693" cy="4345657"/>
          </a:xfrm>
        </p:grpSpPr>
        <p:sp>
          <p:nvSpPr>
            <p:cNvPr id="210" name="Google Shape;210;p14"/>
            <p:cNvSpPr/>
            <p:nvPr/>
          </p:nvSpPr>
          <p:spPr>
            <a:xfrm>
              <a:off x="2361902" y="726815"/>
              <a:ext cx="2714904" cy="1810841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4"/>
            <p:cNvSpPr txBox="1"/>
            <p:nvPr/>
          </p:nvSpPr>
          <p:spPr>
            <a:xfrm>
              <a:off x="2796286" y="726815"/>
              <a:ext cx="2280519" cy="1810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76925" rIns="376925" bIns="376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300"/>
                <a:buFont typeface="Calibri"/>
                <a:buNone/>
              </a:pPr>
              <a:endPara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2361902" y="2537656"/>
              <a:ext cx="2714904" cy="1810841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4"/>
            <p:cNvSpPr txBox="1"/>
            <p:nvPr/>
          </p:nvSpPr>
          <p:spPr>
            <a:xfrm>
              <a:off x="2796286" y="2537656"/>
              <a:ext cx="2280519" cy="1810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76925" rIns="376925" bIns="376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300"/>
                <a:buFont typeface="Calibri"/>
                <a:buNone/>
              </a:pPr>
              <a:endPara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913953" y="2840"/>
              <a:ext cx="1809936" cy="1809936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4"/>
            <p:cNvSpPr txBox="1"/>
            <p:nvPr/>
          </p:nvSpPr>
          <p:spPr>
            <a:xfrm>
              <a:off x="1179012" y="267899"/>
              <a:ext cx="1279818" cy="12798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6886742" y="726815"/>
              <a:ext cx="2714904" cy="1810841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4"/>
            <p:cNvSpPr txBox="1"/>
            <p:nvPr/>
          </p:nvSpPr>
          <p:spPr>
            <a:xfrm>
              <a:off x="7321127" y="726815"/>
              <a:ext cx="2280519" cy="1810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76925" rIns="376925" bIns="376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300"/>
                <a:buFont typeface="Calibri"/>
                <a:buNone/>
              </a:pPr>
              <a:endPara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6886742" y="2537656"/>
              <a:ext cx="2714904" cy="1810841"/>
            </a:xfrm>
            <a:prstGeom prst="rect">
              <a:avLst/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4"/>
            <p:cNvSpPr txBox="1"/>
            <p:nvPr/>
          </p:nvSpPr>
          <p:spPr>
            <a:xfrm>
              <a:off x="7321127" y="2537656"/>
              <a:ext cx="2280519" cy="1810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76925" rIns="376925" bIns="3769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300"/>
                <a:buFont typeface="Calibri"/>
                <a:buNone/>
              </a:pPr>
              <a:endPara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5438793" y="2840"/>
              <a:ext cx="1809936" cy="1809936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4"/>
            <p:cNvSpPr txBox="1"/>
            <p:nvPr/>
          </p:nvSpPr>
          <p:spPr>
            <a:xfrm>
              <a:off x="5703852" y="267899"/>
              <a:ext cx="1279818" cy="12798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endPara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sp>
        <p:nvSpPr>
          <p:cNvPr id="223" name="Google Shape;223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FAFD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4" name="Google Shape;224;p14"/>
          <p:cNvGrpSpPr/>
          <p:nvPr/>
        </p:nvGrpSpPr>
        <p:grpSpPr>
          <a:xfrm>
            <a:off x="1756234" y="1436914"/>
            <a:ext cx="8733226" cy="4773990"/>
            <a:chOff x="0" y="0"/>
            <a:chExt cx="8733226" cy="4773990"/>
          </a:xfrm>
        </p:grpSpPr>
        <p:sp>
          <p:nvSpPr>
            <p:cNvPr id="225" name="Google Shape;225;p14"/>
            <p:cNvSpPr/>
            <p:nvPr/>
          </p:nvSpPr>
          <p:spPr>
            <a:xfrm>
              <a:off x="0" y="0"/>
              <a:ext cx="4206676" cy="4773990"/>
            </a:xfrm>
            <a:prstGeom prst="roundRect">
              <a:avLst>
                <a:gd name="adj" fmla="val 10000"/>
              </a:avLst>
            </a:prstGeom>
            <a:solidFill>
              <a:srgbClr val="CCD3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4"/>
            <p:cNvSpPr txBox="1"/>
            <p:nvPr/>
          </p:nvSpPr>
          <p:spPr>
            <a:xfrm>
              <a:off x="0" y="0"/>
              <a:ext cx="4206676" cy="1432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137150" rIns="137150" bIns="13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3600"/>
                <a:buFont typeface="Times New Roman"/>
                <a:buNone/>
              </a:pPr>
              <a:r>
                <a:rPr lang="ru-RU" sz="3600" b="0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Көрнекі оқумен бала үйрету </a:t>
              </a:r>
              <a:endParaRPr/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425040" y="1432604"/>
              <a:ext cx="3365341" cy="937897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4"/>
            <p:cNvSpPr txBox="1"/>
            <p:nvPr/>
          </p:nvSpPr>
          <p:spPr>
            <a:xfrm>
              <a:off x="452510" y="1460074"/>
              <a:ext cx="3310401" cy="882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45700" rIns="6095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Көріп</a:t>
              </a:r>
              <a:r>
                <a:rPr lang="ru-RU" sz="240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ru-RU" sz="240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білу</a:t>
              </a:r>
              <a:endParaRPr sz="2400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425040" y="2514794"/>
              <a:ext cx="3365341" cy="937897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4"/>
            <p:cNvSpPr txBox="1"/>
            <p:nvPr/>
          </p:nvSpPr>
          <p:spPr>
            <a:xfrm>
              <a:off x="452510" y="2542264"/>
              <a:ext cx="3310401" cy="882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45700" rIns="6095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Нəрсеге</a:t>
              </a:r>
              <a:r>
                <a:rPr lang="ru-RU" sz="240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тек </a:t>
              </a:r>
              <a:r>
                <a:rPr lang="ru-RU" sz="240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жүріп</a:t>
              </a:r>
              <a:r>
                <a:rPr lang="ru-RU" sz="240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, </a:t>
              </a:r>
              <a:r>
                <a:rPr lang="ru-RU" sz="240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ісің</a:t>
              </a:r>
              <a:r>
                <a:rPr lang="ru-RU" sz="240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ru-RU" sz="240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түспей</a:t>
              </a:r>
              <a:r>
                <a:rPr lang="ru-RU" sz="240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ru-RU" sz="240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қарағандағы</a:t>
              </a:r>
              <a:r>
                <a:rPr lang="ru-RU" sz="2400" dirty="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ru-RU" sz="2400" dirty="0" err="1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байқау</a:t>
              </a:r>
              <a:endParaRPr sz="2400" dirty="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425040" y="3596984"/>
              <a:ext cx="3365341" cy="937897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4"/>
            <p:cNvSpPr txBox="1"/>
            <p:nvPr/>
          </p:nvSpPr>
          <p:spPr>
            <a:xfrm>
              <a:off x="452510" y="3624454"/>
              <a:ext cx="3310401" cy="882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45700" rIns="6095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Тоғай талын тамашаға апарып танытқан мыйсалды </a:t>
              </a: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4526550" y="0"/>
              <a:ext cx="4206676" cy="4773990"/>
            </a:xfrm>
            <a:prstGeom prst="roundRect">
              <a:avLst>
                <a:gd name="adj" fmla="val 10000"/>
              </a:avLst>
            </a:prstGeom>
            <a:solidFill>
              <a:srgbClr val="CCD3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4"/>
            <p:cNvSpPr txBox="1"/>
            <p:nvPr/>
          </p:nvSpPr>
          <p:spPr>
            <a:xfrm>
              <a:off x="4526550" y="0"/>
              <a:ext cx="4206676" cy="14321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137150" rIns="137150" bIns="13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3600"/>
                <a:buFont typeface="Times New Roman"/>
                <a:buNone/>
              </a:pPr>
              <a:r>
                <a:rPr lang="ru-RU" sz="3600">
                  <a:solidFill>
                    <a:srgbClr val="00206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Баулумен бала үйрету </a:t>
              </a:r>
              <a:endParaRPr/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4947218" y="1432604"/>
              <a:ext cx="3365341" cy="937897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4"/>
            <p:cNvSpPr txBox="1"/>
            <p:nvPr/>
          </p:nvSpPr>
          <p:spPr>
            <a:xfrm>
              <a:off x="4974688" y="1460074"/>
              <a:ext cx="3310401" cy="882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45700" rIns="6095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Істеп білу</a:t>
              </a:r>
              <a:endParaRPr sz="240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4947218" y="2514794"/>
              <a:ext cx="3365341" cy="937897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4"/>
            <p:cNvSpPr txBox="1"/>
            <p:nvPr/>
          </p:nvSpPr>
          <p:spPr>
            <a:xfrm>
              <a:off x="4974688" y="2542264"/>
              <a:ext cx="3310401" cy="882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45700" rIns="6095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Нəрсеге жұмыспен келіп, ісің түсіп қарағанда байқау</a:t>
              </a:r>
              <a:endParaRPr sz="240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4947218" y="3596984"/>
              <a:ext cx="3365341" cy="937897"/>
            </a:xfrm>
            <a:prstGeom prst="roundRect">
              <a:avLst>
                <a:gd name="adj" fmla="val 1000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4"/>
            <p:cNvSpPr txBox="1"/>
            <p:nvPr/>
          </p:nvSpPr>
          <p:spPr>
            <a:xfrm>
              <a:off x="4974688" y="3624454"/>
              <a:ext cx="3310401" cy="882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45700" rIns="6095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ru-RU" sz="2400">
                  <a:solidFill>
                    <a:schemeClr val="lt1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Құрықша іздетіп танытқан мыйсалды</a:t>
              </a:r>
              <a:endParaRPr sz="2400">
                <a:solidFill>
                  <a:schemeClr val="lt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</p:grpSp>
      <p:sp>
        <p:nvSpPr>
          <p:cNvPr id="241" name="Google Shape;241;p14"/>
          <p:cNvSpPr/>
          <p:nvPr/>
        </p:nvSpPr>
        <p:spPr>
          <a:xfrm>
            <a:off x="319314" y="232229"/>
            <a:ext cx="11763828" cy="1161143"/>
          </a:xfrm>
          <a:prstGeom prst="rect">
            <a:avLst/>
          </a:prstGeom>
          <a:solidFill>
            <a:srgbClr val="EDFAF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«КӨРНЕКІ ОҚУ» МЕН «БАУЛУ» ЕКЕУІНІҢ АРАСЫНДАҒЫ АЙЫРМАСЫНЫҢ АСЫЛЫ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97280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>
                <a:solidFill>
                  <a:srgbClr val="1B375E"/>
                </a:solidFill>
                <a:latin typeface="Aptos Display"/>
              </a:rPr>
              <a:t>«Баулу мектебі»: үйрену – көру – қайталау – меңгеру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325880"/>
            <a:ext cx="5394960" cy="1874519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b="1" dirty="0">
                <a:solidFill>
                  <a:srgbClr val="4377BE"/>
                </a:solidFill>
                <a:latin typeface="Aptos Display"/>
              </a:rPr>
              <a:t>Баулыну </a:t>
            </a:r>
            <a:r>
              <a:rPr b="1" dirty="0" err="1">
                <a:solidFill>
                  <a:srgbClr val="4377BE"/>
                </a:solidFill>
                <a:latin typeface="Aptos Display"/>
              </a:rPr>
              <a:t>деген</a:t>
            </a:r>
            <a:r>
              <a:rPr b="1" dirty="0">
                <a:solidFill>
                  <a:srgbClr val="4377BE"/>
                </a:solidFill>
                <a:latin typeface="Aptos Display"/>
              </a:rPr>
              <a:t> </a:t>
            </a:r>
            <a:r>
              <a:rPr b="1" dirty="0" err="1">
                <a:solidFill>
                  <a:srgbClr val="4377BE"/>
                </a:solidFill>
                <a:latin typeface="Aptos Display"/>
              </a:rPr>
              <a:t>не</a:t>
            </a:r>
            <a:r>
              <a:rPr b="1" dirty="0">
                <a:solidFill>
                  <a:srgbClr val="4377BE"/>
                </a:solidFill>
                <a:latin typeface="Aptos Display"/>
              </a:rPr>
              <a:t>?</a:t>
            </a:r>
          </a:p>
          <a:p>
            <a:r>
              <a:rPr dirty="0">
                <a:solidFill>
                  <a:srgbClr val="002060"/>
                </a:solidFill>
                <a:latin typeface="Aptos"/>
              </a:rPr>
              <a:t>Кез </a:t>
            </a:r>
            <a:r>
              <a:rPr dirty="0" err="1">
                <a:solidFill>
                  <a:srgbClr val="002060"/>
                </a:solidFill>
                <a:latin typeface="Aptos"/>
              </a:rPr>
              <a:t>келген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өнер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иесінің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жанында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жүріп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ден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қойып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үйреніп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зерттеп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көргені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естігенін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қайталап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жүріп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үйрену</a:t>
            </a:r>
            <a:r>
              <a:rPr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325880"/>
            <a:ext cx="5303520" cy="1874519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296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b="1" dirty="0">
                <a:solidFill>
                  <a:srgbClr val="C29636"/>
                </a:solidFill>
                <a:latin typeface="Aptos Display"/>
              </a:rPr>
              <a:t>Сөз </a:t>
            </a:r>
            <a:r>
              <a:rPr b="1" dirty="0" err="1">
                <a:solidFill>
                  <a:srgbClr val="C29636"/>
                </a:solidFill>
                <a:latin typeface="Aptos Display"/>
              </a:rPr>
              <a:t>өнеріне</a:t>
            </a:r>
            <a:r>
              <a:rPr b="1" dirty="0">
                <a:solidFill>
                  <a:srgbClr val="C29636"/>
                </a:solidFill>
                <a:latin typeface="Aptos Display"/>
              </a:rPr>
              <a:t> </a:t>
            </a:r>
            <a:r>
              <a:rPr b="1" dirty="0" err="1">
                <a:solidFill>
                  <a:srgbClr val="C29636"/>
                </a:solidFill>
                <a:latin typeface="Aptos Display"/>
              </a:rPr>
              <a:t>қолдану</a:t>
            </a:r>
            <a:endParaRPr b="1" dirty="0">
              <a:solidFill>
                <a:srgbClr val="C29636"/>
              </a:solidFill>
              <a:latin typeface="Aptos Display"/>
            </a:endParaRPr>
          </a:p>
          <a:p>
            <a:r>
              <a:rPr dirty="0" err="1">
                <a:solidFill>
                  <a:srgbClr val="002060"/>
                </a:solidFill>
                <a:latin typeface="Aptos"/>
              </a:rPr>
              <a:t>Бала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өз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ортасында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естіген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мағыналы-мәнді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айшықты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сөз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үлгілерін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мақал-мәтелдер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қанатты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сөздерді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тыңдап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қайталап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айтып</a:t>
            </a:r>
            <a:r>
              <a:rPr dirty="0">
                <a:solidFill>
                  <a:srgbClr val="002060"/>
                </a:solidFill>
                <a:latin typeface="Aptos"/>
              </a:rPr>
              <a:t>, </a:t>
            </a:r>
            <a:r>
              <a:rPr dirty="0" err="1">
                <a:solidFill>
                  <a:srgbClr val="002060"/>
                </a:solidFill>
                <a:latin typeface="Aptos"/>
              </a:rPr>
              <a:t>біртіндеп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меңгереді</a:t>
            </a:r>
            <a:r>
              <a:rPr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4023360"/>
            <a:ext cx="1600200" cy="1234440"/>
          </a:xfrm>
          <a:prstGeom prst="ellipse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dirty="0">
                <a:solidFill>
                  <a:srgbClr val="1B375E"/>
                </a:solidFill>
                <a:latin typeface="Aptos"/>
              </a:rPr>
              <a:t>ҮЛГІНІ
КӨРУ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404872" y="4425696"/>
            <a:ext cx="384048" cy="347472"/>
          </a:xfrm>
          <a:prstGeom prst="rightArrow">
            <a:avLst/>
          </a:prstGeom>
          <a:solidFill>
            <a:srgbClr val="C29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2819400" y="4023360"/>
            <a:ext cx="1752600" cy="1234440"/>
          </a:xfrm>
          <a:prstGeom prst="ellipse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dirty="0">
                <a:solidFill>
                  <a:srgbClr val="1B375E"/>
                </a:solidFill>
                <a:latin typeface="Aptos"/>
              </a:rPr>
              <a:t>ТЫҢДАУ,
СЕЗІНУ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599432" y="4425696"/>
            <a:ext cx="384048" cy="347472"/>
          </a:xfrm>
          <a:prstGeom prst="rightArrow">
            <a:avLst/>
          </a:prstGeom>
          <a:solidFill>
            <a:srgbClr val="C29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4983480" y="4023360"/>
            <a:ext cx="1965960" cy="1234440"/>
          </a:xfrm>
          <a:prstGeom prst="ellipse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dirty="0">
                <a:solidFill>
                  <a:srgbClr val="1B375E"/>
                </a:solidFill>
                <a:latin typeface="Aptos"/>
              </a:rPr>
              <a:t>ҚАЙТАЛАУ,
ЖАТТЫҒУ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6988542" y="4425696"/>
            <a:ext cx="384048" cy="347472"/>
          </a:xfrm>
          <a:prstGeom prst="rightArrow">
            <a:avLst/>
          </a:prstGeom>
          <a:solidFill>
            <a:srgbClr val="C29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7360920" y="4023360"/>
            <a:ext cx="1771410" cy="1234440"/>
          </a:xfrm>
          <a:prstGeom prst="ellipse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dirty="0">
                <a:solidFill>
                  <a:srgbClr val="1B375E"/>
                </a:solidFill>
                <a:latin typeface="Aptos"/>
              </a:rPr>
              <a:t>ЗЕРТТЕУ,
ТАНУ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9183103" y="4425696"/>
            <a:ext cx="384048" cy="347472"/>
          </a:xfrm>
          <a:prstGeom prst="rightArrow">
            <a:avLst/>
          </a:prstGeom>
          <a:solidFill>
            <a:srgbClr val="C29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9555480" y="4023360"/>
            <a:ext cx="1859280" cy="1234440"/>
          </a:xfrm>
          <a:prstGeom prst="ellipse">
            <a:avLst/>
          </a:prstGeom>
          <a:solidFill>
            <a:srgbClr val="E1ECFA"/>
          </a:solidFill>
          <a:ln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b="1" dirty="0">
                <a:solidFill>
                  <a:srgbClr val="1B375E"/>
                </a:solidFill>
                <a:latin typeface="Aptos"/>
              </a:rPr>
              <a:t>ӨЗ СӨЗІНДЕ
ҚОЛДАНУ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4377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972800" cy="5669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600" b="1" dirty="0">
                <a:solidFill>
                  <a:srgbClr val="1B375E"/>
                </a:solidFill>
                <a:latin typeface="Aptos Display"/>
              </a:rPr>
              <a:t>Мұғалімнің 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рөлі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: «</a:t>
            </a:r>
            <a:r>
              <a:rPr sz="2600" b="1" dirty="0" err="1">
                <a:solidFill>
                  <a:srgbClr val="1B375E"/>
                </a:solidFill>
                <a:latin typeface="Aptos Display"/>
              </a:rPr>
              <a:t>баулушы</a:t>
            </a:r>
            <a:r>
              <a:rPr sz="2600" b="1" dirty="0">
                <a:solidFill>
                  <a:srgbClr val="1B375E"/>
                </a:solidFill>
                <a:latin typeface="Aptos Display"/>
              </a:rPr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2124148"/>
            <a:ext cx="6492240" cy="2335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4000"/>
              </a:lnSpc>
              <a:spcAft>
                <a:spcPts val="900"/>
              </a:spcAft>
              <a:defRPr sz="1700">
                <a:solidFill>
                  <a:srgbClr val="2B3039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Оқылым </a:t>
            </a:r>
            <a:r>
              <a:rPr dirty="0" err="1">
                <a:solidFill>
                  <a:srgbClr val="002060"/>
                </a:solidFill>
              </a:rPr>
              <a:t>және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тыңдалым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мәтіндері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арқылы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сөз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өнері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шеберлерінің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үлгілерін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көрсету</a:t>
            </a:r>
            <a:r>
              <a:rPr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700">
                <a:solidFill>
                  <a:srgbClr val="2B3039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Мәтіннің </a:t>
            </a:r>
            <a:r>
              <a:rPr dirty="0" err="1">
                <a:solidFill>
                  <a:srgbClr val="002060"/>
                </a:solidFill>
              </a:rPr>
              <a:t>тілдік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ерекшеліктерін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таныту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және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тілдің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құдіретін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сезіндіру</a:t>
            </a:r>
            <a:r>
              <a:rPr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700">
                <a:solidFill>
                  <a:srgbClr val="2B3039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Оқушыға </a:t>
            </a:r>
            <a:r>
              <a:rPr dirty="0" err="1">
                <a:solidFill>
                  <a:srgbClr val="002060"/>
                </a:solidFill>
              </a:rPr>
              <a:t>құндылық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бағдарын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нақты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әрекетпен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көрсету</a:t>
            </a:r>
            <a:r>
              <a:rPr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4000"/>
              </a:lnSpc>
              <a:spcAft>
                <a:spcPts val="900"/>
              </a:spcAft>
              <a:defRPr sz="1700">
                <a:solidFill>
                  <a:srgbClr val="2B3039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Сөз </a:t>
            </a:r>
            <a:r>
              <a:rPr dirty="0" err="1">
                <a:solidFill>
                  <a:srgbClr val="002060"/>
                </a:solidFill>
              </a:rPr>
              <a:t>өнерін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сүйетін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тілді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шебер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қолданатын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мейірім-махаббатпен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үйрететін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тұлғалық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үлгі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болу</a:t>
            </a:r>
            <a:r>
              <a:rPr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635239" y="1463040"/>
            <a:ext cx="3749039" cy="1828800"/>
          </a:xfrm>
          <a:prstGeom prst="roundRect">
            <a:avLst/>
          </a:prstGeom>
          <a:solidFill>
            <a:srgbClr val="E1ECFA"/>
          </a:solidFill>
          <a:ln w="15240">
            <a:solidFill>
              <a:srgbClr val="4377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i="1">
                <a:solidFill>
                  <a:srgbClr val="1B375E"/>
                </a:solidFill>
                <a:latin typeface="Georgia"/>
              </a:rPr>
              <a:t>“Мұғалім оқушыға құндылық бағдар көрсететін баулушы қызметін атқарады.”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35240" y="4069080"/>
            <a:ext cx="3749039" cy="15544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296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600"/>
              </a:spcAft>
            </a:pPr>
            <a:r>
              <a:rPr b="1" dirty="0" err="1">
                <a:solidFill>
                  <a:srgbClr val="C29636"/>
                </a:solidFill>
                <a:latin typeface="Aptos Display"/>
              </a:rPr>
              <a:t>Баулушы</a:t>
            </a:r>
            <a:r>
              <a:rPr b="1" dirty="0">
                <a:solidFill>
                  <a:srgbClr val="C29636"/>
                </a:solidFill>
                <a:latin typeface="Aptos Display"/>
              </a:rPr>
              <a:t> </a:t>
            </a:r>
            <a:r>
              <a:rPr b="1" dirty="0" err="1">
                <a:solidFill>
                  <a:srgbClr val="C29636"/>
                </a:solidFill>
                <a:latin typeface="Aptos Display"/>
              </a:rPr>
              <a:t>мұғалім</a:t>
            </a:r>
            <a:endParaRPr b="1" dirty="0">
              <a:solidFill>
                <a:srgbClr val="C29636"/>
              </a:solidFill>
              <a:latin typeface="Aptos Display"/>
            </a:endParaRPr>
          </a:p>
          <a:p>
            <a:r>
              <a:rPr dirty="0" err="1">
                <a:solidFill>
                  <a:srgbClr val="002060"/>
                </a:solidFill>
                <a:latin typeface="Aptos"/>
              </a:rPr>
              <a:t>Кәсіби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шеберлік</a:t>
            </a:r>
            <a:r>
              <a:rPr dirty="0">
                <a:solidFill>
                  <a:srgbClr val="002060"/>
                </a:solidFill>
                <a:latin typeface="Aptos"/>
              </a:rPr>
              <a:t> + </a:t>
            </a:r>
            <a:r>
              <a:rPr dirty="0" err="1">
                <a:solidFill>
                  <a:srgbClr val="002060"/>
                </a:solidFill>
                <a:latin typeface="Aptos"/>
              </a:rPr>
              <a:t>тілдік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үлгі</a:t>
            </a:r>
            <a:r>
              <a:rPr dirty="0">
                <a:solidFill>
                  <a:srgbClr val="002060"/>
                </a:solidFill>
                <a:latin typeface="Aptos"/>
              </a:rPr>
              <a:t> + </a:t>
            </a:r>
            <a:r>
              <a:rPr dirty="0" err="1">
                <a:solidFill>
                  <a:srgbClr val="002060"/>
                </a:solidFill>
                <a:latin typeface="Aptos"/>
              </a:rPr>
              <a:t>құндылық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қатынас</a:t>
            </a:r>
            <a:r>
              <a:rPr dirty="0">
                <a:solidFill>
                  <a:srgbClr val="002060"/>
                </a:solidFill>
                <a:latin typeface="Aptos"/>
              </a:rPr>
              <a:t> + </a:t>
            </a:r>
            <a:r>
              <a:rPr dirty="0" err="1">
                <a:solidFill>
                  <a:srgbClr val="002060"/>
                </a:solidFill>
                <a:latin typeface="Aptos"/>
              </a:rPr>
              <a:t>оқушыны</a:t>
            </a:r>
            <a:r>
              <a:rPr dirty="0">
                <a:solidFill>
                  <a:srgbClr val="002060"/>
                </a:solidFill>
                <a:latin typeface="Aptos"/>
              </a:rPr>
              <a:t> </a:t>
            </a:r>
            <a:r>
              <a:rPr dirty="0" err="1">
                <a:solidFill>
                  <a:srgbClr val="002060"/>
                </a:solidFill>
                <a:latin typeface="Aptos"/>
              </a:rPr>
              <a:t>қызықтыру</a:t>
            </a:r>
            <a:endParaRPr dirty="0">
              <a:solidFill>
                <a:srgbClr val="002060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60" y="644652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F6773"/>
                </a:solidFill>
                <a:latin typeface="Aptos"/>
              </a:rPr>
              <a:t>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1055</Words>
  <Application>Microsoft Macintosh PowerPoint</Application>
  <PresentationFormat>Широкоэкранный</PresentationFormat>
  <Paragraphs>148</Paragraphs>
  <Slides>18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Georgia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Kapantaikyzy Shynar</cp:lastModifiedBy>
  <cp:revision>6</cp:revision>
  <dcterms:created xsi:type="dcterms:W3CDTF">2013-01-27T09:14:16Z</dcterms:created>
  <dcterms:modified xsi:type="dcterms:W3CDTF">2026-09-09T05:07:31Z</dcterms:modified>
  <cp:category/>
</cp:coreProperties>
</file>