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72" r:id="rId5"/>
    <p:sldId id="280" r:id="rId6"/>
    <p:sldId id="281" r:id="rId7"/>
    <p:sldId id="277" r:id="rId8"/>
    <p:sldId id="278" r:id="rId9"/>
    <p:sldId id="279" r:id="rId10"/>
    <p:sldId id="257" r:id="rId11"/>
    <p:sldId id="263" r:id="rId12"/>
    <p:sldId id="261" r:id="rId13"/>
    <p:sldId id="266" r:id="rId14"/>
    <p:sldId id="267" r:id="rId15"/>
    <p:sldId id="269" r:id="rId16"/>
    <p:sldId id="276" r:id="rId17"/>
    <p:sldId id="275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36"/>
    <p:restoredTop sz="94737"/>
  </p:normalViewPr>
  <p:slideViewPr>
    <p:cSldViewPr snapToGrid="0" snapToObjects="1">
      <p:cViewPr varScale="1">
        <p:scale>
          <a:sx n="45" d="100"/>
          <a:sy n="45" d="100"/>
        </p:scale>
        <p:origin x="200" y="1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DF4E4-10FC-7047-8D7A-44D240DC872B}" type="datetimeFigureOut">
              <a:rPr lang="kk-KZ" smtClean="0"/>
              <a:t>16.09.26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D341E-441B-ED49-9CA4-381071CF45DA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426857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cd6be4d0b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4cd6be4d0b_0_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5D341E-441B-ED49-9CA4-381071CF45DA}" type="slidenum">
              <a:rPr lang="kk-KZ" smtClean="0"/>
              <a:t>10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157393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0C2F5-FC3B-E1A3-621D-308E7B5EA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118C0B7-5970-16D3-6C25-EBFA6ECDC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3D2D3A7-B5D9-D8F3-80D6-9BC9DBF35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AFF824-EC83-A9E9-7F8F-7667B488B1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3B45C-66D6-AC49-99FE-7E9204161D0D}" type="slidenum">
              <a:rPr lang="kk-KZ" smtClean="0"/>
              <a:t>17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751548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debiportal.kz/kz/news/view/axmet-baitursynuly-baulu-mektebi__9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530352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 dirty="0">
                <a:solidFill>
                  <a:srgbClr val="183052"/>
                </a:solidFill>
                <a:latin typeface="Aptos"/>
              </a:rPr>
              <a:t>1. </a:t>
            </a:r>
            <a:r>
              <a:rPr sz="2400" b="1" i="0" dirty="0" err="1">
                <a:solidFill>
                  <a:srgbClr val="183052"/>
                </a:solidFill>
                <a:latin typeface="Aptos"/>
              </a:rPr>
              <a:t>Білім</a:t>
            </a:r>
            <a:r>
              <a:rPr sz="2400" b="1" i="0" dirty="0">
                <a:solidFill>
                  <a:srgbClr val="183052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183052"/>
                </a:solidFill>
                <a:latin typeface="Aptos"/>
              </a:rPr>
              <a:t>мен</a:t>
            </a:r>
            <a:r>
              <a:rPr sz="2400" b="1" i="0" dirty="0">
                <a:solidFill>
                  <a:srgbClr val="183052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183052"/>
                </a:solidFill>
                <a:latin typeface="Aptos"/>
              </a:rPr>
              <a:t>ғылым</a:t>
            </a:r>
            <a:r>
              <a:rPr sz="2400" b="1" i="0" dirty="0">
                <a:solidFill>
                  <a:srgbClr val="183052"/>
                </a:solidFill>
                <a:latin typeface="Aptos"/>
              </a:rPr>
              <a:t> – </a:t>
            </a:r>
            <a:r>
              <a:rPr sz="2400" b="1" i="0" dirty="0" err="1">
                <a:solidFill>
                  <a:srgbClr val="183052"/>
                </a:solidFill>
                <a:latin typeface="Aptos"/>
              </a:rPr>
              <a:t>өнер</a:t>
            </a:r>
            <a:endParaRPr sz="2400"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2318" y="1298448"/>
            <a:ext cx="4028440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90082" y="1579403"/>
            <a:ext cx="3456432" cy="3416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0" i="0" dirty="0">
                <a:solidFill>
                  <a:srgbClr val="232830"/>
                </a:solidFill>
                <a:latin typeface="Times New Roman"/>
              </a:rPr>
              <a:t>«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Осы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күнгі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білім-өнер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дегеніміз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адам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болғаннан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бергі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адам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баласының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тапқан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тіршілікке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керек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әдіс-амалы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.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Өнер-ғылым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білген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адам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тіршіліктің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ісіне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керек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әдіс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амалды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жақсы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білген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0082" y="5131440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>
                <a:solidFill>
                  <a:srgbClr val="002060"/>
                </a:solidFill>
                <a:latin typeface="Aptos"/>
              </a:rPr>
              <a:t>«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Өрбу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».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Кітапта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: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Сауат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ашқыш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, 1926.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7EC3CC7A-A49E-4C2D-19BE-B3A17658B12F}"/>
              </a:ext>
            </a:extLst>
          </p:cNvPr>
          <p:cNvSpPr/>
          <p:nvPr/>
        </p:nvSpPr>
        <p:spPr>
          <a:xfrm>
            <a:off x="5975604" y="1298448"/>
            <a:ext cx="5129276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D34F06-8181-3D12-C940-C03F7D0F3985}"/>
              </a:ext>
            </a:extLst>
          </p:cNvPr>
          <p:cNvSpPr txBox="1"/>
          <p:nvPr/>
        </p:nvSpPr>
        <p:spPr>
          <a:xfrm>
            <a:off x="6299200" y="2498866"/>
            <a:ext cx="4503928" cy="23083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–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тіршілік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құралы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үйрету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(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оқу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жазу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сөйлеу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үйрету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мағанада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)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сол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тіршілік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құралын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жұмсауды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үйрету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Олай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болса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үйрету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өнері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тұрмыс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өнері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002060"/>
                </a:solidFill>
                <a:latin typeface="Times New Roman"/>
              </a:rPr>
              <a:t>болмақ</a:t>
            </a:r>
            <a:r>
              <a:rPr sz="2400" b="0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825C6-039C-8C3B-C336-3A9B1D08BF37}"/>
              </a:ext>
            </a:extLst>
          </p:cNvPr>
          <p:cNvSpPr txBox="1"/>
          <p:nvPr/>
        </p:nvSpPr>
        <p:spPr>
          <a:xfrm>
            <a:off x="6216396" y="5057744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 err="1">
                <a:solidFill>
                  <a:srgbClr val="002060"/>
                </a:solidFill>
                <a:latin typeface="Aptos"/>
              </a:rPr>
              <a:t>Ана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тілінің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әдісі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//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Жаңа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мектеп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. – 1927. – № 9. –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Б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. 23–31.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298448"/>
            <a:ext cx="5623560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6069" y="1635352"/>
            <a:ext cx="4747490" cy="37856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20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өнері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асылында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нені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</a:rPr>
              <a:t>айтамыз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?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Бір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нәрсе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турасындағы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пікірімізді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яки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қиялымызды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яки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көңіліміздің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күйін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арқылы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жақсылап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айта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білсек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сол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өнері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болады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Ішіндегі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пікірді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қиялды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көңілдің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күйін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тәртіптеп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қисынын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қырын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кестесін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келістіріп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арқылы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тысқа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шығару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шығару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болады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Шығарма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дегеніміз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осылай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шығарған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 ...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шығару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өнерді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қорек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қылса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өнер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ғылымды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қорек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қылады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Сонан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өнерінің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ғылымы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туады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1080" y="5386493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 err="1">
                <a:solidFill>
                  <a:srgbClr val="697078"/>
                </a:solidFill>
                <a:latin typeface="Aptos"/>
              </a:rPr>
              <a:t>Әдебиет</a:t>
            </a:r>
            <a:r>
              <a:rPr sz="1400" b="0" i="1" dirty="0">
                <a:solidFill>
                  <a:srgbClr val="697078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697078"/>
                </a:solidFill>
                <a:latin typeface="Aptos"/>
              </a:rPr>
              <a:t>танытқыш</a:t>
            </a:r>
            <a:r>
              <a:rPr sz="1400" b="0" i="1" dirty="0">
                <a:solidFill>
                  <a:srgbClr val="697078"/>
                </a:solidFill>
                <a:latin typeface="Aptos"/>
              </a:rPr>
              <a:t>. – </a:t>
            </a:r>
            <a:r>
              <a:rPr sz="1400" b="0" i="1" dirty="0" err="1">
                <a:solidFill>
                  <a:srgbClr val="697078"/>
                </a:solidFill>
                <a:latin typeface="Aptos"/>
              </a:rPr>
              <a:t>Қызылорда</a:t>
            </a:r>
            <a:r>
              <a:rPr sz="1400" b="0" i="1" dirty="0">
                <a:solidFill>
                  <a:srgbClr val="697078"/>
                </a:solidFill>
                <a:latin typeface="Aptos"/>
              </a:rPr>
              <a:t>–</a:t>
            </a:r>
            <a:r>
              <a:rPr sz="1400" b="0" i="1" dirty="0" err="1">
                <a:solidFill>
                  <a:srgbClr val="697078"/>
                </a:solidFill>
                <a:latin typeface="Aptos"/>
              </a:rPr>
              <a:t>Ташкент</a:t>
            </a:r>
            <a:r>
              <a:rPr sz="1400" b="0" i="1" dirty="0">
                <a:solidFill>
                  <a:srgbClr val="697078"/>
                </a:solidFill>
                <a:latin typeface="Aptos"/>
              </a:rPr>
              <a:t>, 1926.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298448"/>
            <a:ext cx="5330952" cy="4892040"/>
          </a:xfrm>
          <a:prstGeom prst="roundRect">
            <a:avLst/>
          </a:prstGeom>
          <a:solidFill>
            <a:srgbClr val="FFFFFF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315200" y="1874519"/>
            <a:ext cx="3474720" cy="384048"/>
          </a:xfrm>
          <a:prstGeom prst="roundRect">
            <a:avLst/>
          </a:prstGeom>
          <a:solidFill>
            <a:srgbClr val="E8F2FC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06640" y="1888123"/>
            <a:ext cx="329184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/>
              </a:rPr>
              <a:t>СӨЗ ШЫҒАРУ - ШЫҒАРМА</a:t>
            </a:r>
            <a:endParaRPr lang="ru-RU" sz="1600"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87968" y="2231136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B89148"/>
                </a:solidFill>
                <a:latin typeface="Aptos"/>
              </a:rPr>
              <a:t>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2404870"/>
            <a:ext cx="3474720" cy="1797585"/>
          </a:xfrm>
          <a:prstGeom prst="roundRect">
            <a:avLst/>
          </a:prstGeom>
          <a:solidFill>
            <a:srgbClr val="EBF4ED"/>
          </a:solidFill>
          <a:ln>
            <a:solidFill>
              <a:srgbClr val="66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74636" y="2611256"/>
            <a:ext cx="3291840" cy="14773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dirty="0" err="1">
                <a:solidFill>
                  <a:srgbClr val="002060"/>
                </a:solidFill>
                <a:latin typeface="Times New Roman"/>
              </a:rPr>
              <a:t>пікірді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қиялды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көңілдің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күйін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тәртіптеп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қисынын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қырын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кестесін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келістіріп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арқылы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тысқа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шығару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жақсылап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айта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/>
              </a:rPr>
              <a:t>білу</a:t>
            </a:r>
            <a:endParaRPr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374636" y="4544568"/>
            <a:ext cx="3474720" cy="384048"/>
          </a:xfrm>
          <a:prstGeom prst="roundRect">
            <a:avLst/>
          </a:prstGeom>
          <a:solidFill>
            <a:srgbClr val="E8F2FC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66076" y="4584868"/>
            <a:ext cx="3291840" cy="269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k-KZ" sz="1150" b="1" i="0" dirty="0">
                <a:solidFill>
                  <a:srgbClr val="183052"/>
                </a:solidFill>
                <a:latin typeface="Aptos"/>
              </a:rPr>
              <a:t>СӨЗ ШЫҒАРУ – ӨНЕР; ӨНЕР - ҒЫЛЫМ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74636" y="5225022"/>
            <a:ext cx="3474720" cy="384048"/>
          </a:xfrm>
          <a:prstGeom prst="roundRect">
            <a:avLst/>
          </a:prstGeom>
          <a:solidFill>
            <a:srgbClr val="EBF4ED"/>
          </a:solidFill>
          <a:ln>
            <a:solidFill>
              <a:srgbClr val="66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74636" y="5237769"/>
            <a:ext cx="32918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50" b="1" i="0" dirty="0">
                <a:solidFill>
                  <a:srgbClr val="183052"/>
                </a:solidFill>
                <a:latin typeface="Aptos"/>
              </a:rPr>
              <a:t>СӨЗ ӨНЕРІНІҢ ҒЫЛЫМЫ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2B5CB0-754B-1136-2CE7-58EF00795C47}"/>
              </a:ext>
            </a:extLst>
          </p:cNvPr>
          <p:cNvSpPr txBox="1"/>
          <p:nvPr/>
        </p:nvSpPr>
        <p:spPr>
          <a:xfrm>
            <a:off x="502920" y="550979"/>
            <a:ext cx="110642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kk-KZ" sz="2400" b="1" i="0" dirty="0">
                <a:solidFill>
                  <a:srgbClr val="183052"/>
                </a:solidFill>
                <a:latin typeface="Aptos"/>
              </a:rPr>
              <a:t>2</a:t>
            </a:r>
            <a:r>
              <a:rPr sz="2400" b="1" i="0" dirty="0">
                <a:solidFill>
                  <a:srgbClr val="183052"/>
                </a:solidFill>
                <a:latin typeface="Aptos"/>
              </a:rPr>
              <a:t>. </a:t>
            </a:r>
            <a:r>
              <a:rPr lang="kk-KZ" sz="2400" b="1" i="0" dirty="0">
                <a:solidFill>
                  <a:srgbClr val="183052"/>
                </a:solidFill>
                <a:latin typeface="Aptos"/>
              </a:rPr>
              <a:t>Қазақ тілі мен әдебиеті – сөз </a:t>
            </a:r>
            <a:r>
              <a:rPr sz="2400" b="1" i="0" dirty="0" err="1">
                <a:solidFill>
                  <a:srgbClr val="183052"/>
                </a:solidFill>
                <a:latin typeface="Aptos"/>
              </a:rPr>
              <a:t>өнер</a:t>
            </a:r>
            <a:r>
              <a:rPr lang="kk-KZ" sz="2400" b="1" i="0" dirty="0">
                <a:solidFill>
                  <a:srgbClr val="183052"/>
                </a:solidFill>
                <a:latin typeface="Aptos"/>
              </a:rPr>
              <a:t>ін </a:t>
            </a:r>
            <a:r>
              <a:rPr lang="kk-KZ" sz="2400" b="1" i="0" dirty="0" err="1">
                <a:solidFill>
                  <a:srgbClr val="183052"/>
                </a:solidFill>
                <a:latin typeface="Aptos"/>
              </a:rPr>
              <a:t>меңгертетені</a:t>
            </a:r>
            <a:r>
              <a:rPr lang="kk-KZ" sz="2400" b="1" i="0" dirty="0">
                <a:solidFill>
                  <a:srgbClr val="183052"/>
                </a:solidFill>
                <a:latin typeface="Aptos"/>
              </a:rPr>
              <a:t> пән</a:t>
            </a:r>
            <a:endParaRPr sz="2400" b="1" i="0" dirty="0">
              <a:solidFill>
                <a:srgbClr val="183052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4;p16">
            <a:extLst>
              <a:ext uri="{FF2B5EF4-FFF2-40B4-BE49-F238E27FC236}">
                <a16:creationId xmlns:a16="http://schemas.microsoft.com/office/drawing/2014/main" id="{5DD2F2BD-BC42-5ACB-70B6-3547219056D7}"/>
              </a:ext>
            </a:extLst>
          </p:cNvPr>
          <p:cNvSpPr/>
          <p:nvPr/>
        </p:nvSpPr>
        <p:spPr>
          <a:xfrm>
            <a:off x="5419097" y="1207620"/>
            <a:ext cx="4518727" cy="2677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ТІРЛІК ШАРАСЫНА </a:t>
            </a: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ҮЙРЕТЕТІН БІЛІМ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sz="28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А.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Байтұрсынұлы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2050" name="Picture 2" descr="24">
            <a:extLst>
              <a:ext uri="{FF2B5EF4-FFF2-40B4-BE49-F238E27FC236}">
                <a16:creationId xmlns:a16="http://schemas.microsoft.com/office/drawing/2014/main" id="{07A21917-C13C-9896-5D90-CD8BACFC3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78" y="1207620"/>
            <a:ext cx="2683163" cy="26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EDC8D2-761D-E629-2ED5-32530D63E0A2}"/>
              </a:ext>
            </a:extLst>
          </p:cNvPr>
          <p:cNvSpPr txBox="1"/>
          <p:nvPr/>
        </p:nvSpPr>
        <p:spPr>
          <a:xfrm>
            <a:off x="1400783" y="4023349"/>
            <a:ext cx="773260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Мектепке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бала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бергенде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ата-анасы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баланы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тұрмыс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ісіне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қайым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өмірдің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азабын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көрмей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рахатын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көргендей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адам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болып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шықсын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деген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үмітпен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береді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М. </a:t>
            </a:r>
            <a:r>
              <a:rPr lang="ru-RU" sz="20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Жұмабаев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«Педагогика» </a:t>
            </a:r>
            <a:endParaRPr lang="kk-KZ" sz="2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C9D9BB-1EE4-8D3A-8C54-0137A654D8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973" t="13955" r="34143" b="10133"/>
          <a:stretch>
            <a:fillRect/>
          </a:stretch>
        </p:blipFill>
        <p:spPr>
          <a:xfrm>
            <a:off x="9452782" y="3890783"/>
            <a:ext cx="1571899" cy="24208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D724E2-4351-1196-5725-270C9B03A69B}"/>
              </a:ext>
            </a:extLst>
          </p:cNvPr>
          <p:cNvSpPr txBox="1"/>
          <p:nvPr/>
        </p:nvSpPr>
        <p:spPr>
          <a:xfrm>
            <a:off x="563880" y="446066"/>
            <a:ext cx="110642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kk-KZ" sz="2400" b="1" dirty="0">
                <a:solidFill>
                  <a:srgbClr val="183052"/>
                </a:solidFill>
                <a:latin typeface="Aptos"/>
              </a:rPr>
              <a:t>3</a:t>
            </a:r>
            <a:r>
              <a:rPr sz="2400" b="1" i="0" dirty="0">
                <a:solidFill>
                  <a:srgbClr val="183052"/>
                </a:solidFill>
                <a:latin typeface="Aptos"/>
              </a:rPr>
              <a:t>. </a:t>
            </a:r>
            <a:r>
              <a:rPr lang="kk-KZ" sz="2400" b="1" i="0" dirty="0">
                <a:solidFill>
                  <a:srgbClr val="183052"/>
                </a:solidFill>
                <a:latin typeface="Aptos"/>
              </a:rPr>
              <a:t>Тірлік шарасына үйрететін – тірі білім</a:t>
            </a:r>
            <a:endParaRPr sz="2400" b="1" i="0" dirty="0">
              <a:solidFill>
                <a:srgbClr val="183052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119" name="Google Shape;11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0" y="-39939"/>
            <a:ext cx="12192000" cy="6858000"/>
          </a:xfrm>
          <a:prstGeom prst="rect">
            <a:avLst/>
          </a:prstGeom>
          <a:solidFill>
            <a:srgbClr val="EDFAF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ББ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6"/>
          <p:cNvGrpSpPr/>
          <p:nvPr/>
        </p:nvGrpSpPr>
        <p:grpSpPr>
          <a:xfrm>
            <a:off x="2148862" y="5187292"/>
            <a:ext cx="8562747" cy="746705"/>
            <a:chOff x="2788356" y="8181391"/>
            <a:chExt cx="4494264" cy="746705"/>
          </a:xfrm>
        </p:grpSpPr>
        <p:sp>
          <p:nvSpPr>
            <p:cNvPr id="122" name="Google Shape;122;p6"/>
            <p:cNvSpPr/>
            <p:nvPr/>
          </p:nvSpPr>
          <p:spPr>
            <a:xfrm>
              <a:off x="2788356" y="8194837"/>
              <a:ext cx="4484958" cy="733259"/>
            </a:xfrm>
            <a:prstGeom prst="rect">
              <a:avLst/>
            </a:prstGeom>
            <a:gradFill>
              <a:gsLst>
                <a:gs pos="0">
                  <a:srgbClr val="A6B6DE"/>
                </a:gs>
                <a:gs pos="50000">
                  <a:srgbClr val="97AAD8"/>
                </a:gs>
                <a:gs pos="100000">
                  <a:srgbClr val="859CD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2797662" y="8181391"/>
              <a:ext cx="4484958" cy="733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875" tIns="15875" rIns="15875" bIns="15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500" b="1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Дағдылы оқу мектебін «баулу» мектепке айналдыру</a:t>
              </a:r>
              <a:endParaRPr sz="25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24" name="Google Shape;124;p6"/>
          <p:cNvSpPr txBox="1"/>
          <p:nvPr/>
        </p:nvSpPr>
        <p:spPr>
          <a:xfrm>
            <a:off x="1669143" y="850899"/>
            <a:ext cx="8653235" cy="409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Байтұрсынұлы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А. БАУЛУ МЕКТЕБІ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// «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Жаңа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мектеп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1925. №1. 24-27 б. 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Мақаланы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араб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жазуынан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орыс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графикасына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түсіріп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А.Байтұрсынұлы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атындағы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Тіл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білімі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институтының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Тілтаным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атты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журналында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(Алматы, 2000)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жəне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Жалын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(2009. №9. 37- 39-б.)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журналында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жариялаған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О.Жұбаева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Ахмет Байтұрсынұлы: Баулу мектебі (adebiportal.kz)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AF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895350" y="550363"/>
            <a:ext cx="10401300" cy="1583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ҚАЗАҚТЫҢ БАЛА ҮЙРЕТУ, ТƏРБИЕЛЕУ ТАРИХЫНДА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БАЛА ҮЙРЕТУДІҢ ТҮРЛЕНУІ</a:t>
            </a:r>
            <a:endParaRPr sz="2800" dirty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28600" marR="0" lvl="0" indent="-508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7"/>
          <p:cNvPicPr preferRelativeResize="0"/>
          <p:nvPr/>
        </p:nvPicPr>
        <p:blipFill rotWithShape="1">
          <a:blip r:embed="rId3">
            <a:alphaModFix/>
          </a:blip>
          <a:srcRect l="46940" t="14323" r="32499" b="11458"/>
          <a:stretch>
            <a:fillRect/>
          </a:stretch>
        </p:blipFill>
        <p:spPr>
          <a:xfrm rot="-5400000">
            <a:off x="4827116" y="-1204035"/>
            <a:ext cx="2719351" cy="82490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3;p13">
            <a:extLst>
              <a:ext uri="{FF2B5EF4-FFF2-40B4-BE49-F238E27FC236}">
                <a16:creationId xmlns:a16="http://schemas.microsoft.com/office/drawing/2014/main" id="{6A5E1212-5DB7-7111-C061-77C210D0EA70}"/>
              </a:ext>
            </a:extLst>
          </p:cNvPr>
          <p:cNvSpPr/>
          <p:nvPr/>
        </p:nvSpPr>
        <p:spPr>
          <a:xfrm>
            <a:off x="1357086" y="4661829"/>
            <a:ext cx="9477828" cy="1814511"/>
          </a:xfrm>
          <a:prstGeom prst="rect">
            <a:avLst/>
          </a:prstGeom>
          <a:solidFill>
            <a:srgbClr val="EDFAF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Өлі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оқудан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көрі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оқу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беретін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жандырақ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оқудан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гөрі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көрнекі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оқу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беретін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жандырақ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FF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«Баулу»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беретін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бəрінен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де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жандырақ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.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14"/>
          <p:cNvGrpSpPr/>
          <p:nvPr/>
        </p:nvGrpSpPr>
        <p:grpSpPr>
          <a:xfrm>
            <a:off x="1752153" y="1828465"/>
            <a:ext cx="8687693" cy="4345657"/>
            <a:chOff x="913953" y="2840"/>
            <a:chExt cx="8687693" cy="4345657"/>
          </a:xfrm>
        </p:grpSpPr>
        <p:sp>
          <p:nvSpPr>
            <p:cNvPr id="210" name="Google Shape;210;p14"/>
            <p:cNvSpPr/>
            <p:nvPr/>
          </p:nvSpPr>
          <p:spPr>
            <a:xfrm>
              <a:off x="2361902" y="726815"/>
              <a:ext cx="2714904" cy="1810841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4"/>
            <p:cNvSpPr txBox="1"/>
            <p:nvPr/>
          </p:nvSpPr>
          <p:spPr>
            <a:xfrm>
              <a:off x="2796286" y="726815"/>
              <a:ext cx="2280519" cy="1810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76925" rIns="376925" bIns="376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300"/>
                <a:buFont typeface="Calibri"/>
                <a:buNone/>
              </a:pPr>
              <a:endParaRPr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4"/>
            <p:cNvSpPr/>
            <p:nvPr/>
          </p:nvSpPr>
          <p:spPr>
            <a:xfrm>
              <a:off x="2361902" y="2537656"/>
              <a:ext cx="2714904" cy="1810841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4"/>
            <p:cNvSpPr txBox="1"/>
            <p:nvPr/>
          </p:nvSpPr>
          <p:spPr>
            <a:xfrm>
              <a:off x="2796286" y="2537656"/>
              <a:ext cx="2280519" cy="1810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76925" rIns="376925" bIns="376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300"/>
                <a:buFont typeface="Calibri"/>
                <a:buNone/>
              </a:pPr>
              <a:endParaRPr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913953" y="2840"/>
              <a:ext cx="1809936" cy="1809936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4"/>
            <p:cNvSpPr txBox="1"/>
            <p:nvPr/>
          </p:nvSpPr>
          <p:spPr>
            <a:xfrm>
              <a:off x="1179012" y="267899"/>
              <a:ext cx="1279818" cy="1279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6886742" y="726815"/>
              <a:ext cx="2714904" cy="1810841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4"/>
            <p:cNvSpPr txBox="1"/>
            <p:nvPr/>
          </p:nvSpPr>
          <p:spPr>
            <a:xfrm>
              <a:off x="7321127" y="726815"/>
              <a:ext cx="2280519" cy="1810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76925" rIns="376925" bIns="376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300"/>
                <a:buFont typeface="Calibri"/>
                <a:buNone/>
              </a:pPr>
              <a:endParaRPr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6886742" y="2537656"/>
              <a:ext cx="2714904" cy="1810841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 w="12700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4"/>
            <p:cNvSpPr txBox="1"/>
            <p:nvPr/>
          </p:nvSpPr>
          <p:spPr>
            <a:xfrm>
              <a:off x="7321127" y="2537656"/>
              <a:ext cx="2280519" cy="1810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76925" rIns="376925" bIns="3769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300"/>
                <a:buFont typeface="Calibri"/>
                <a:buNone/>
              </a:pPr>
              <a:endParaRPr sz="5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5438793" y="2840"/>
              <a:ext cx="1809936" cy="1809936"/>
            </a:xfrm>
            <a:prstGeom prst="ellipse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4"/>
            <p:cNvSpPr txBox="1"/>
            <p:nvPr/>
          </p:nvSpPr>
          <p:spPr>
            <a:xfrm>
              <a:off x="5703852" y="267899"/>
              <a:ext cx="1279818" cy="1279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  <p:sp>
        <p:nvSpPr>
          <p:cNvPr id="223" name="Google Shape;223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AFD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14"/>
          <p:cNvGrpSpPr/>
          <p:nvPr/>
        </p:nvGrpSpPr>
        <p:grpSpPr>
          <a:xfrm>
            <a:off x="1756234" y="1436914"/>
            <a:ext cx="8733226" cy="4773990"/>
            <a:chOff x="0" y="0"/>
            <a:chExt cx="8733226" cy="4773990"/>
          </a:xfrm>
        </p:grpSpPr>
        <p:sp>
          <p:nvSpPr>
            <p:cNvPr id="225" name="Google Shape;225;p14"/>
            <p:cNvSpPr/>
            <p:nvPr/>
          </p:nvSpPr>
          <p:spPr>
            <a:xfrm>
              <a:off x="0" y="0"/>
              <a:ext cx="4206676" cy="4773990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4"/>
            <p:cNvSpPr txBox="1"/>
            <p:nvPr/>
          </p:nvSpPr>
          <p:spPr>
            <a:xfrm>
              <a:off x="0" y="0"/>
              <a:ext cx="4206676" cy="1432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3600"/>
                <a:buFont typeface="Times New Roman"/>
                <a:buNone/>
              </a:pPr>
              <a:r>
                <a:rPr lang="ru-RU" sz="3600" b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Көрнекі оқумен бала үйрету </a:t>
              </a:r>
              <a:endParaRPr/>
            </a:p>
          </p:txBody>
        </p:sp>
        <p:sp>
          <p:nvSpPr>
            <p:cNvPr id="227" name="Google Shape;227;p14"/>
            <p:cNvSpPr/>
            <p:nvPr/>
          </p:nvSpPr>
          <p:spPr>
            <a:xfrm>
              <a:off x="425040" y="143260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4"/>
            <p:cNvSpPr txBox="1"/>
            <p:nvPr/>
          </p:nvSpPr>
          <p:spPr>
            <a:xfrm>
              <a:off x="452510" y="146007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Көріп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білу</a:t>
              </a:r>
              <a:endParaRPr sz="2400" dirty="0">
                <a:solidFill>
                  <a:schemeClr val="lt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229" name="Google Shape;229;p14"/>
            <p:cNvSpPr/>
            <p:nvPr/>
          </p:nvSpPr>
          <p:spPr>
            <a:xfrm>
              <a:off x="425040" y="251479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4"/>
            <p:cNvSpPr txBox="1"/>
            <p:nvPr/>
          </p:nvSpPr>
          <p:spPr>
            <a:xfrm>
              <a:off x="452510" y="254226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Нəрсеге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тек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жүріп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,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ісің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түспей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қарағандағы</a:t>
              </a:r>
              <a:r>
                <a:rPr lang="ru-RU" sz="2400" dirty="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 </a:t>
              </a:r>
              <a:r>
                <a:rPr lang="ru-RU" sz="2400" dirty="0" err="1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байқау</a:t>
              </a:r>
              <a:endParaRPr sz="2400" dirty="0">
                <a:solidFill>
                  <a:schemeClr val="lt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425040" y="359698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4"/>
            <p:cNvSpPr txBox="1"/>
            <p:nvPr/>
          </p:nvSpPr>
          <p:spPr>
            <a:xfrm>
              <a:off x="452510" y="362445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Тоғай талын тамашаға апарып танытқан мыйсалды </a:t>
              </a: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4526550" y="0"/>
              <a:ext cx="4206676" cy="4773990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4"/>
            <p:cNvSpPr txBox="1"/>
            <p:nvPr/>
          </p:nvSpPr>
          <p:spPr>
            <a:xfrm>
              <a:off x="4526550" y="0"/>
              <a:ext cx="4206676" cy="1432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50" tIns="137150" rIns="137150" bIns="13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3600"/>
                <a:buFont typeface="Times New Roman"/>
                <a:buNone/>
              </a:pPr>
              <a:r>
                <a:rPr lang="ru-RU" sz="360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Баулумен бала үйрету </a:t>
              </a:r>
              <a:endParaRPr/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4947218" y="143260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4"/>
            <p:cNvSpPr txBox="1"/>
            <p:nvPr/>
          </p:nvSpPr>
          <p:spPr>
            <a:xfrm>
              <a:off x="4974688" y="146007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Істеп білу</a:t>
              </a:r>
              <a:endParaRPr sz="2400">
                <a:solidFill>
                  <a:schemeClr val="lt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4947218" y="251479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4"/>
            <p:cNvSpPr txBox="1"/>
            <p:nvPr/>
          </p:nvSpPr>
          <p:spPr>
            <a:xfrm>
              <a:off x="4974688" y="254226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Нəрсеге жұмыспен келіп, ісің түсіп қарағанда байқау</a:t>
              </a:r>
              <a:endParaRPr sz="2400">
                <a:solidFill>
                  <a:schemeClr val="lt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4947218" y="3596984"/>
              <a:ext cx="3365341" cy="93789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4"/>
            <p:cNvSpPr txBox="1"/>
            <p:nvPr/>
          </p:nvSpPr>
          <p:spPr>
            <a:xfrm>
              <a:off x="4974688" y="3624454"/>
              <a:ext cx="3310401" cy="882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45700" rIns="6095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r>
                <a:rPr lang="ru-RU" sz="2400">
                  <a:solidFill>
                    <a:schemeClr val="lt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Құрықша іздетіп танытқан мыйсалды</a:t>
              </a:r>
              <a:endParaRPr sz="2400">
                <a:solidFill>
                  <a:schemeClr val="lt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41" name="Google Shape;241;p14"/>
          <p:cNvSpPr/>
          <p:nvPr/>
        </p:nvSpPr>
        <p:spPr>
          <a:xfrm>
            <a:off x="319314" y="232229"/>
            <a:ext cx="11763828" cy="1161143"/>
          </a:xfrm>
          <a:prstGeom prst="rect">
            <a:avLst/>
          </a:prstGeom>
          <a:solidFill>
            <a:srgbClr val="EDFAF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«КӨРНЕКІ ОҚУ» МЕН «БАУЛУ» ЕКЕУІНІҢ АРАСЫНДАҒЫ АЙЫРМАСЫНЫҢ АСЫЛЫ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43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B375E"/>
                </a:solidFill>
                <a:latin typeface="Aptos Display"/>
              </a:rPr>
              <a:t>«Баулу мектебі»: үйрену – көру – қайталау – меңгеру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394960" cy="1874519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>
                <a:solidFill>
                  <a:srgbClr val="4377BE"/>
                </a:solidFill>
                <a:latin typeface="Aptos Display"/>
              </a:rPr>
              <a:t>Баулыну </a:t>
            </a:r>
            <a:r>
              <a:rPr b="1" dirty="0" err="1">
                <a:solidFill>
                  <a:srgbClr val="4377BE"/>
                </a:solidFill>
                <a:latin typeface="Aptos Display"/>
              </a:rPr>
              <a:t>деген</a:t>
            </a:r>
            <a:r>
              <a:rPr b="1" dirty="0">
                <a:solidFill>
                  <a:srgbClr val="4377BE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4377BE"/>
                </a:solidFill>
                <a:latin typeface="Aptos Display"/>
              </a:rPr>
              <a:t>не</a:t>
            </a:r>
            <a:r>
              <a:rPr b="1" dirty="0">
                <a:solidFill>
                  <a:srgbClr val="4377BE"/>
                </a:solidFill>
                <a:latin typeface="Aptos Display"/>
              </a:rPr>
              <a:t>?</a:t>
            </a:r>
          </a:p>
          <a:p>
            <a:r>
              <a:rPr dirty="0">
                <a:solidFill>
                  <a:srgbClr val="002060"/>
                </a:solidFill>
                <a:latin typeface="Aptos"/>
              </a:rPr>
              <a:t>Кез </a:t>
            </a:r>
            <a:r>
              <a:rPr dirty="0" err="1">
                <a:solidFill>
                  <a:srgbClr val="002060"/>
                </a:solidFill>
                <a:latin typeface="Aptos"/>
              </a:rPr>
              <a:t>келген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өнер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иесінің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жанында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жүріп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ден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қойып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үйреніп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зерттеп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көргені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мен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естігенін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қайталап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жүріп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үйрену</a:t>
            </a:r>
            <a:r>
              <a:rPr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25880"/>
            <a:ext cx="5303520" cy="1874519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29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>
                <a:solidFill>
                  <a:srgbClr val="C29636"/>
                </a:solidFill>
                <a:latin typeface="Aptos Display"/>
              </a:rPr>
              <a:t>Сөз </a:t>
            </a:r>
            <a:r>
              <a:rPr b="1" dirty="0" err="1">
                <a:solidFill>
                  <a:srgbClr val="C29636"/>
                </a:solidFill>
                <a:latin typeface="Aptos Display"/>
              </a:rPr>
              <a:t>өнеріне</a:t>
            </a:r>
            <a:r>
              <a:rPr b="1" dirty="0">
                <a:solidFill>
                  <a:srgbClr val="C29636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C29636"/>
                </a:solidFill>
                <a:latin typeface="Aptos Display"/>
              </a:rPr>
              <a:t>қолдану</a:t>
            </a:r>
            <a:endParaRPr b="1" dirty="0">
              <a:solidFill>
                <a:srgbClr val="C29636"/>
              </a:solidFill>
              <a:latin typeface="Aptos Display"/>
            </a:endParaRPr>
          </a:p>
          <a:p>
            <a:r>
              <a:rPr dirty="0" err="1">
                <a:solidFill>
                  <a:srgbClr val="002060"/>
                </a:solidFill>
                <a:latin typeface="Aptos"/>
              </a:rPr>
              <a:t>Бала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өз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ортасында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естіген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мағыналы-мәнді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айшықты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сөз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үлгілерін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мақал-мәтелдер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мен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қанатты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сөздерді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тыңдап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қайталап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айтып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біртіндеп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меңгереді</a:t>
            </a:r>
            <a:r>
              <a:rPr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4023360"/>
            <a:ext cx="1600200" cy="1234440"/>
          </a:xfrm>
          <a:prstGeom prst="ellipse">
            <a:avLst/>
          </a:prstGeom>
          <a:solidFill>
            <a:srgbClr val="E1ECFA"/>
          </a:solidFill>
          <a:ln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>
                <a:solidFill>
                  <a:srgbClr val="1B375E"/>
                </a:solidFill>
                <a:latin typeface="Aptos"/>
              </a:rPr>
              <a:t>ҮЛГІНІ
КӨРУ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404872" y="4425696"/>
            <a:ext cx="384048" cy="347472"/>
          </a:xfrm>
          <a:prstGeom prst="rightArrow">
            <a:avLst/>
          </a:prstGeom>
          <a:solidFill>
            <a:srgbClr val="C29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819400" y="4023360"/>
            <a:ext cx="1752600" cy="1234440"/>
          </a:xfrm>
          <a:prstGeom prst="ellipse">
            <a:avLst/>
          </a:prstGeom>
          <a:solidFill>
            <a:srgbClr val="E1ECFA"/>
          </a:solidFill>
          <a:ln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>
                <a:solidFill>
                  <a:srgbClr val="1B375E"/>
                </a:solidFill>
                <a:latin typeface="Aptos"/>
              </a:rPr>
              <a:t>ТЫҢДАУ,
СЕЗІНУ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599432" y="4425696"/>
            <a:ext cx="384048" cy="347472"/>
          </a:xfrm>
          <a:prstGeom prst="rightArrow">
            <a:avLst/>
          </a:prstGeom>
          <a:solidFill>
            <a:srgbClr val="C29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983480" y="4023360"/>
            <a:ext cx="1965960" cy="1234440"/>
          </a:xfrm>
          <a:prstGeom prst="ellipse">
            <a:avLst/>
          </a:prstGeom>
          <a:solidFill>
            <a:srgbClr val="E1ECFA"/>
          </a:solidFill>
          <a:ln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>
                <a:solidFill>
                  <a:srgbClr val="1B375E"/>
                </a:solidFill>
                <a:latin typeface="Aptos"/>
              </a:rPr>
              <a:t>ҚАЙТАЛАУ,
ЖАТТЫҒУ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988542" y="4425696"/>
            <a:ext cx="384048" cy="347472"/>
          </a:xfrm>
          <a:prstGeom prst="rightArrow">
            <a:avLst/>
          </a:prstGeom>
          <a:solidFill>
            <a:srgbClr val="C29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360920" y="4023360"/>
            <a:ext cx="1771410" cy="1234440"/>
          </a:xfrm>
          <a:prstGeom prst="ellipse">
            <a:avLst/>
          </a:prstGeom>
          <a:solidFill>
            <a:srgbClr val="E1ECFA"/>
          </a:solidFill>
          <a:ln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>
                <a:solidFill>
                  <a:srgbClr val="1B375E"/>
                </a:solidFill>
                <a:latin typeface="Aptos"/>
              </a:rPr>
              <a:t>ЗЕРТТЕУ,
ТАНУ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183103" y="4425696"/>
            <a:ext cx="384048" cy="347472"/>
          </a:xfrm>
          <a:prstGeom prst="rightArrow">
            <a:avLst/>
          </a:prstGeom>
          <a:solidFill>
            <a:srgbClr val="C29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555480" y="4023360"/>
            <a:ext cx="1859280" cy="1234440"/>
          </a:xfrm>
          <a:prstGeom prst="ellipse">
            <a:avLst/>
          </a:prstGeom>
          <a:solidFill>
            <a:srgbClr val="E1ECFA"/>
          </a:solidFill>
          <a:ln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dirty="0">
                <a:solidFill>
                  <a:srgbClr val="1B375E"/>
                </a:solidFill>
                <a:latin typeface="Aptos"/>
              </a:rPr>
              <a:t>ӨЗ СӨЗІНДЕ
ҚОЛДАНУ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773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43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 dirty="0">
                <a:solidFill>
                  <a:srgbClr val="1B375E"/>
                </a:solidFill>
                <a:latin typeface="Aptos Display"/>
              </a:rPr>
              <a:t>Мұғалімнің </a:t>
            </a:r>
            <a:r>
              <a:rPr sz="2600" b="1" dirty="0" err="1">
                <a:solidFill>
                  <a:srgbClr val="1B375E"/>
                </a:solidFill>
                <a:latin typeface="Aptos Display"/>
              </a:rPr>
              <a:t>рөлі</a:t>
            </a:r>
            <a:r>
              <a:rPr sz="2600" b="1" dirty="0">
                <a:solidFill>
                  <a:srgbClr val="1B375E"/>
                </a:solidFill>
                <a:latin typeface="Aptos Display"/>
              </a:rPr>
              <a:t>: «</a:t>
            </a:r>
            <a:r>
              <a:rPr sz="2600" b="1" dirty="0" err="1">
                <a:solidFill>
                  <a:srgbClr val="1B375E"/>
                </a:solidFill>
                <a:latin typeface="Aptos Display"/>
              </a:rPr>
              <a:t>баулушы</a:t>
            </a:r>
            <a:r>
              <a:rPr sz="2600" b="1" dirty="0">
                <a:solidFill>
                  <a:srgbClr val="1B375E"/>
                </a:solidFill>
                <a:latin typeface="Aptos Display"/>
              </a:rPr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124148"/>
            <a:ext cx="6492240" cy="2335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4000"/>
              </a:lnSpc>
              <a:spcAft>
                <a:spcPts val="900"/>
              </a:spcAft>
              <a:defRPr sz="1700">
                <a:solidFill>
                  <a:srgbClr val="2B3039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Оқылым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тыңдалым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мәтіндері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арқылы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сөз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өнері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шеберлерінің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үлгілерін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көрсету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4000"/>
              </a:lnSpc>
              <a:spcAft>
                <a:spcPts val="900"/>
              </a:spcAft>
              <a:defRPr sz="1700">
                <a:solidFill>
                  <a:srgbClr val="2B3039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Мәтіннің </a:t>
            </a:r>
            <a:r>
              <a:rPr dirty="0" err="1">
                <a:solidFill>
                  <a:srgbClr val="002060"/>
                </a:solidFill>
              </a:rPr>
              <a:t>тілдік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ерекшеліктерін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таныту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тілдің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құдіретін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сезіндіру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4000"/>
              </a:lnSpc>
              <a:spcAft>
                <a:spcPts val="900"/>
              </a:spcAft>
              <a:defRPr sz="1700">
                <a:solidFill>
                  <a:srgbClr val="2B3039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Оқушыға </a:t>
            </a:r>
            <a:r>
              <a:rPr dirty="0" err="1">
                <a:solidFill>
                  <a:srgbClr val="002060"/>
                </a:solidFill>
              </a:rPr>
              <a:t>құндылық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бағдарын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нақты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әрекетпен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көрсету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04000"/>
              </a:lnSpc>
              <a:spcAft>
                <a:spcPts val="900"/>
              </a:spcAft>
              <a:defRPr sz="1700">
                <a:solidFill>
                  <a:srgbClr val="2B3039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Сөз </a:t>
            </a:r>
            <a:r>
              <a:rPr dirty="0" err="1">
                <a:solidFill>
                  <a:srgbClr val="002060"/>
                </a:solidFill>
              </a:rPr>
              <a:t>өнерін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сүйетін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тілді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шебер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қолданатын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мейірім-махаббатпен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үйрететін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тұлғалық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үлгі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болу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35239" y="1463040"/>
            <a:ext cx="3749039" cy="1828800"/>
          </a:xfrm>
          <a:prstGeom prst="roundRect">
            <a:avLst/>
          </a:prstGeom>
          <a:solidFill>
            <a:srgbClr val="E1ECFA"/>
          </a:solidFill>
          <a:ln w="15240"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i="1">
                <a:solidFill>
                  <a:srgbClr val="1B375E"/>
                </a:solidFill>
                <a:latin typeface="Georgia"/>
              </a:rPr>
              <a:t>“Мұғалім оқушыға құндылық бағдар көрсететін баулушы қызметін атқарады.”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240" y="4069080"/>
            <a:ext cx="3749039" cy="155448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29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C29636"/>
                </a:solidFill>
                <a:latin typeface="Aptos Display"/>
              </a:rPr>
              <a:t>Баулушы</a:t>
            </a:r>
            <a:r>
              <a:rPr b="1" dirty="0">
                <a:solidFill>
                  <a:srgbClr val="C29636"/>
                </a:solidFill>
                <a:latin typeface="Aptos Display"/>
              </a:rPr>
              <a:t> </a:t>
            </a:r>
            <a:r>
              <a:rPr b="1" dirty="0" err="1">
                <a:solidFill>
                  <a:srgbClr val="C29636"/>
                </a:solidFill>
                <a:latin typeface="Aptos Display"/>
              </a:rPr>
              <a:t>мұғалім</a:t>
            </a:r>
            <a:endParaRPr b="1" dirty="0">
              <a:solidFill>
                <a:srgbClr val="C29636"/>
              </a:solidFill>
              <a:latin typeface="Aptos Display"/>
            </a:endParaRPr>
          </a:p>
          <a:p>
            <a:r>
              <a:rPr dirty="0" err="1">
                <a:solidFill>
                  <a:srgbClr val="002060"/>
                </a:solidFill>
                <a:latin typeface="Aptos"/>
              </a:rPr>
              <a:t>Кәсіби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шеберлік</a:t>
            </a:r>
            <a:r>
              <a:rPr dirty="0">
                <a:solidFill>
                  <a:srgbClr val="002060"/>
                </a:solidFill>
                <a:latin typeface="Aptos"/>
              </a:rPr>
              <a:t> + </a:t>
            </a:r>
            <a:r>
              <a:rPr dirty="0" err="1">
                <a:solidFill>
                  <a:srgbClr val="002060"/>
                </a:solidFill>
                <a:latin typeface="Aptos"/>
              </a:rPr>
              <a:t>тілдік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үлгі</a:t>
            </a:r>
            <a:r>
              <a:rPr dirty="0">
                <a:solidFill>
                  <a:srgbClr val="002060"/>
                </a:solidFill>
                <a:latin typeface="Aptos"/>
              </a:rPr>
              <a:t> + </a:t>
            </a:r>
            <a:r>
              <a:rPr dirty="0" err="1">
                <a:solidFill>
                  <a:srgbClr val="002060"/>
                </a:solidFill>
                <a:latin typeface="Aptos"/>
              </a:rPr>
              <a:t>құндылық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қатынас</a:t>
            </a:r>
            <a:r>
              <a:rPr dirty="0">
                <a:solidFill>
                  <a:srgbClr val="002060"/>
                </a:solidFill>
                <a:latin typeface="Aptos"/>
              </a:rPr>
              <a:t> + </a:t>
            </a:r>
            <a:r>
              <a:rPr dirty="0" err="1">
                <a:solidFill>
                  <a:srgbClr val="002060"/>
                </a:solidFill>
                <a:latin typeface="Aptos"/>
              </a:rPr>
              <a:t>оқушыны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қызықтыру</a:t>
            </a:r>
            <a:endParaRPr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773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43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1B375E"/>
                </a:solidFill>
                <a:latin typeface="Aptos Display"/>
              </a:rPr>
              <a:t>«Тірі білім»: мәніс білім + әдіс білім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" y="1371599"/>
            <a:ext cx="5257800" cy="2135513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437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>
                <a:solidFill>
                  <a:srgbClr val="4377BE"/>
                </a:solidFill>
                <a:latin typeface="Aptos Display"/>
              </a:rPr>
              <a:t>МӘНІС БІЛІМ</a:t>
            </a:r>
            <a:endParaRPr lang="kk-KZ" b="1" dirty="0">
              <a:solidFill>
                <a:srgbClr val="4377BE"/>
              </a:solidFill>
              <a:latin typeface="Aptos Display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ТАНЫМДЫҚ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(КОГНИТИВТІК)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дағдылар</a:t>
            </a:r>
            <a:endParaRPr b="1" dirty="0">
              <a:solidFill>
                <a:srgbClr val="4377BE"/>
              </a:solidFill>
              <a:latin typeface="Aptos Display"/>
            </a:endParaRPr>
          </a:p>
          <a:p>
            <a:pPr algn="ctr"/>
            <a:r>
              <a:rPr dirty="0">
                <a:solidFill>
                  <a:srgbClr val="002060"/>
                </a:solidFill>
                <a:latin typeface="Aptos"/>
              </a:rPr>
              <a:t>Теориялық </a:t>
            </a:r>
            <a:r>
              <a:rPr dirty="0" err="1">
                <a:solidFill>
                  <a:srgbClr val="002060"/>
                </a:solidFill>
                <a:latin typeface="Aptos"/>
              </a:rPr>
              <a:t>білім</a:t>
            </a:r>
            <a:r>
              <a:rPr dirty="0">
                <a:solidFill>
                  <a:srgbClr val="002060"/>
                </a:solidFill>
                <a:latin typeface="Aptos"/>
              </a:rPr>
              <a:t>: </a:t>
            </a:r>
            <a:r>
              <a:rPr dirty="0" err="1">
                <a:solidFill>
                  <a:srgbClr val="002060"/>
                </a:solidFill>
                <a:latin typeface="Aptos"/>
              </a:rPr>
              <a:t>тілдік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жүйенің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құрылымы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заңдылықтары</a:t>
            </a:r>
            <a:r>
              <a:rPr dirty="0">
                <a:solidFill>
                  <a:srgbClr val="002060"/>
                </a:solidFill>
                <a:latin typeface="Aptos"/>
              </a:rPr>
              <a:t>, </a:t>
            </a:r>
            <a:r>
              <a:rPr dirty="0" err="1">
                <a:solidFill>
                  <a:srgbClr val="002060"/>
                </a:solidFill>
                <a:latin typeface="Aptos"/>
              </a:rPr>
              <a:t>ұғымдары</a:t>
            </a:r>
            <a:r>
              <a:rPr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371600"/>
            <a:ext cx="5257800" cy="20574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29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>
                <a:solidFill>
                  <a:srgbClr val="C29636"/>
                </a:solidFill>
                <a:latin typeface="Aptos Display"/>
              </a:rPr>
              <a:t>ӘДІС БІЛІМ</a:t>
            </a:r>
            <a:endParaRPr lang="kk-KZ" b="1" dirty="0">
              <a:solidFill>
                <a:srgbClr val="C29636"/>
              </a:solidFill>
              <a:latin typeface="Aptos Display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ҚАТЫСЫМДЫҚ</a:t>
            </a:r>
          </a:p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(КОММУНИКАТИВТІК)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дағдылар</a:t>
            </a:r>
            <a:endParaRPr b="1" dirty="0">
              <a:solidFill>
                <a:srgbClr val="C29636"/>
              </a:solidFill>
              <a:latin typeface="Aptos Display"/>
            </a:endParaRPr>
          </a:p>
          <a:p>
            <a:pPr algn="ctr"/>
            <a:r>
              <a:rPr dirty="0">
                <a:solidFill>
                  <a:srgbClr val="002060"/>
                </a:solidFill>
                <a:latin typeface="Aptos"/>
              </a:rPr>
              <a:t>Білімді </a:t>
            </a:r>
            <a:r>
              <a:rPr dirty="0" err="1">
                <a:solidFill>
                  <a:srgbClr val="002060"/>
                </a:solidFill>
                <a:latin typeface="Aptos"/>
              </a:rPr>
              <a:t>тіршілік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шарасында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қолдануға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мүмкіндік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беретін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әрекеттік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білім</a:t>
            </a:r>
            <a:r>
              <a:rPr dirty="0">
                <a:solidFill>
                  <a:srgbClr val="002060"/>
                </a:solidFill>
                <a:latin typeface="Aptos"/>
              </a:rPr>
              <a:t>; </a:t>
            </a:r>
            <a:r>
              <a:rPr dirty="0" err="1">
                <a:solidFill>
                  <a:srgbClr val="002060"/>
                </a:solidFill>
                <a:latin typeface="Aptos"/>
              </a:rPr>
              <a:t>функционалдық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сауаттылықпен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сабақтас</a:t>
            </a:r>
            <a:r>
              <a:rPr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5596128" y="3406140"/>
            <a:ext cx="914400" cy="914400"/>
          </a:xfrm>
          <a:prstGeom prst="ellipse">
            <a:avLst/>
          </a:prstGeom>
          <a:solidFill>
            <a:srgbClr val="1B37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4434840"/>
            <a:ext cx="8183879" cy="178308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448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</a:pPr>
            <a:r>
              <a:rPr b="1" dirty="0">
                <a:solidFill>
                  <a:srgbClr val="448063"/>
                </a:solidFill>
                <a:latin typeface="Aptos Display"/>
              </a:rPr>
              <a:t>ТІРІ БІЛІМ</a:t>
            </a:r>
            <a:endParaRPr lang="kk-KZ" b="1" dirty="0">
              <a:solidFill>
                <a:srgbClr val="448063"/>
              </a:solidFill>
              <a:latin typeface="Aptos Display"/>
            </a:endParaRPr>
          </a:p>
          <a:p>
            <a:pPr algn="ctr"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ТІРЛІК ШАРАСЫНА ҮЙРЕТЕТІН БІЛІМ</a:t>
            </a:r>
            <a:endParaRPr b="1" dirty="0">
              <a:solidFill>
                <a:srgbClr val="448063"/>
              </a:solidFill>
              <a:latin typeface="Aptos Display"/>
            </a:endParaRPr>
          </a:p>
          <a:p>
            <a:r>
              <a:rPr dirty="0">
                <a:solidFill>
                  <a:srgbClr val="002060"/>
                </a:solidFill>
                <a:latin typeface="Aptos"/>
              </a:rPr>
              <a:t>Алған </a:t>
            </a:r>
            <a:r>
              <a:rPr dirty="0" err="1">
                <a:solidFill>
                  <a:srgbClr val="002060"/>
                </a:solidFill>
                <a:latin typeface="Aptos"/>
              </a:rPr>
              <a:t>тілдік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білімді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түрлі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өмірлік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жағдаяттарда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және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әлеуметтік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қарым-қатынаста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қолдана</a:t>
            </a:r>
            <a:r>
              <a:rPr dirty="0">
                <a:solidFill>
                  <a:srgbClr val="002060"/>
                </a:solidFill>
                <a:latin typeface="Aptos"/>
              </a:rPr>
              <a:t> </a:t>
            </a:r>
            <a:r>
              <a:rPr dirty="0" err="1">
                <a:solidFill>
                  <a:srgbClr val="002060"/>
                </a:solidFill>
                <a:latin typeface="Aptos"/>
              </a:rPr>
              <a:t>алу</a:t>
            </a:r>
            <a:r>
              <a:rPr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46520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F6773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80074" y="333190"/>
            <a:ext cx="6631851" cy="1363347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387599" y="599364"/>
            <a:ext cx="741680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өнері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адам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санасының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үш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негізіне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: </a:t>
            </a:r>
            <a:endParaRPr lang="kk-KZ" sz="2400" b="1" i="0" dirty="0">
              <a:solidFill>
                <a:srgbClr val="002060"/>
              </a:solidFill>
              <a:latin typeface="Times New Roman"/>
            </a:endParaRPr>
          </a:p>
          <a:p>
            <a:pPr algn="ctr"/>
            <a:r>
              <a:rPr sz="2400" b="1" i="0" dirty="0">
                <a:solidFill>
                  <a:srgbClr val="002060"/>
                </a:solidFill>
                <a:latin typeface="Times New Roman"/>
              </a:rPr>
              <a:t>1)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ақылға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, 2)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қиялға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, 3)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көңілге</a:t>
            </a:r>
            <a:r>
              <a:rPr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Times New Roman"/>
              </a:rPr>
              <a:t>тіреледі</a:t>
            </a:r>
            <a:r>
              <a:rPr lang="kk-KZ" sz="2400" b="1" i="0" dirty="0">
                <a:solidFill>
                  <a:srgbClr val="002060"/>
                </a:solidFill>
                <a:latin typeface="Times New Roman"/>
              </a:rPr>
              <a:t>.</a:t>
            </a:r>
            <a:endParaRPr sz="2400" b="1" i="0" dirty="0">
              <a:solidFill>
                <a:srgbClr val="002060"/>
              </a:solidFill>
              <a:latin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58539" y="6005919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1" dirty="0" err="1">
                <a:solidFill>
                  <a:srgbClr val="002060"/>
                </a:solidFill>
                <a:latin typeface="Aptos"/>
              </a:rPr>
              <a:t>Әдебиет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танытқыш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. –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Қызылорда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–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Ташкент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, 1926.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60110731-BF3A-A665-C726-EFF4CA1A2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k-KZ"/>
          </a:p>
        </p:txBody>
      </p:sp>
      <p:pic>
        <p:nvPicPr>
          <p:cNvPr id="1025" name="Рисунок 1">
            <a:extLst>
              <a:ext uri="{FF2B5EF4-FFF2-40B4-BE49-F238E27FC236}">
                <a16:creationId xmlns:a16="http://schemas.microsoft.com/office/drawing/2014/main" id="{545E8BD8-CDA9-FD6F-F277-66939B74E3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" b="6495"/>
          <a:stretch>
            <a:fillRect/>
          </a:stretch>
        </p:blipFill>
        <p:spPr bwMode="auto">
          <a:xfrm>
            <a:off x="1368531" y="1838701"/>
            <a:ext cx="9454936" cy="406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559676"/>
            <a:ext cx="5321808" cy="393561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3265328"/>
            <a:ext cx="4802607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Тірлік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шарасына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үйрететін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тірі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болуы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керек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. Ондай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білімді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адам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мәніс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мен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әдіс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білімін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қатар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үйренгенде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білмек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3" y="4907920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>
                <a:solidFill>
                  <a:srgbClr val="697078"/>
                </a:solidFill>
                <a:latin typeface="Aptos"/>
              </a:rPr>
              <a:t>Баулу мектебі // Жаңа мектеп. – 1925. – № 1. – Б. 22–27.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D3B28951-6529-D615-0DBA-CF7F7D02715A}"/>
              </a:ext>
            </a:extLst>
          </p:cNvPr>
          <p:cNvSpPr/>
          <p:nvPr/>
        </p:nvSpPr>
        <p:spPr>
          <a:xfrm>
            <a:off x="6367272" y="2494108"/>
            <a:ext cx="5321808" cy="4001178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950BA5-E557-7E6B-3569-3A60EDBC06AF}"/>
              </a:ext>
            </a:extLst>
          </p:cNvPr>
          <p:cNvSpPr txBox="1"/>
          <p:nvPr/>
        </p:nvSpPr>
        <p:spPr>
          <a:xfrm>
            <a:off x="6584719" y="2942163"/>
            <a:ext cx="4802608" cy="203132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ереже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жаттату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түрде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үйретілмей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сөздің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тұлға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мағына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қисын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жағын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тану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түрде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үйрету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керек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. Сөздің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тұлға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мағына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жағын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тануға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керегі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жоқ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нәрселер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білімінің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сабағына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кірмеске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тиіс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8AA73A-335D-3D6E-1D0F-422495B3952F}"/>
              </a:ext>
            </a:extLst>
          </p:cNvPr>
          <p:cNvSpPr txBox="1"/>
          <p:nvPr/>
        </p:nvSpPr>
        <p:spPr>
          <a:xfrm>
            <a:off x="6831607" y="4973488"/>
            <a:ext cx="50749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 err="1">
                <a:solidFill>
                  <a:srgbClr val="002060"/>
                </a:solidFill>
                <a:latin typeface="Aptos"/>
              </a:rPr>
              <a:t>Түрікшелер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құрылтайы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//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Жаңа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мектеп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, 1926.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3F3CEAA6-E4F5-DC0D-FF88-8E141C3D92E8}"/>
              </a:ext>
            </a:extLst>
          </p:cNvPr>
          <p:cNvSpPr/>
          <p:nvPr/>
        </p:nvSpPr>
        <p:spPr>
          <a:xfrm>
            <a:off x="788344" y="298844"/>
            <a:ext cx="10582654" cy="187452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1FE954-D9E0-FBED-5303-89B1416D275A}"/>
              </a:ext>
            </a:extLst>
          </p:cNvPr>
          <p:cNvSpPr txBox="1"/>
          <p:nvPr/>
        </p:nvSpPr>
        <p:spPr>
          <a:xfrm>
            <a:off x="1069086" y="764289"/>
            <a:ext cx="10053827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–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адамның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адамдық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белгісінің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зоры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жұмсайтын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қаруының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2400" b="1" i="0" dirty="0" err="1">
                <a:solidFill>
                  <a:srgbClr val="002060"/>
                </a:solidFill>
                <a:latin typeface="Times New Roman"/>
              </a:rPr>
              <a:t>бірі</a:t>
            </a:r>
            <a:r>
              <a:rPr lang="ru-RU" sz="2400" b="1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E0C3A2-27FC-ED65-0626-503B673F855F}"/>
              </a:ext>
            </a:extLst>
          </p:cNvPr>
          <p:cNvSpPr txBox="1"/>
          <p:nvPr/>
        </p:nvSpPr>
        <p:spPr>
          <a:xfrm>
            <a:off x="3700273" y="1449982"/>
            <a:ext cx="50749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1" dirty="0" err="1">
                <a:solidFill>
                  <a:srgbClr val="002060"/>
                </a:solidFill>
                <a:latin typeface="Aptos"/>
              </a:rPr>
              <a:t>Тіл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–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құрал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(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қазақ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тілінің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сарфы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).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Бірінші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жылдық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. «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Сөз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басы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». </a:t>
            </a:r>
            <a:r>
              <a:rPr sz="1400" b="0" i="1" dirty="0" err="1">
                <a:solidFill>
                  <a:srgbClr val="002060"/>
                </a:solidFill>
                <a:latin typeface="Aptos"/>
              </a:rPr>
              <a:t>Орынбор</a:t>
            </a:r>
            <a:r>
              <a:rPr sz="1400" b="0" i="1" dirty="0">
                <a:solidFill>
                  <a:srgbClr val="002060"/>
                </a:solidFill>
                <a:latin typeface="Aptos"/>
              </a:rPr>
              <a:t>, 1914.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550979"/>
            <a:ext cx="110642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 dirty="0" err="1">
                <a:solidFill>
                  <a:srgbClr val="002060"/>
                </a:solidFill>
                <a:latin typeface="Aptos"/>
              </a:rPr>
              <a:t>Сөзді</a:t>
            </a:r>
            <a:r>
              <a:rPr sz="2400" b="1" i="0" dirty="0">
                <a:solidFill>
                  <a:srgbClr val="002060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Aptos"/>
              </a:rPr>
              <a:t>дұрыс</a:t>
            </a:r>
            <a:r>
              <a:rPr sz="2400" b="1" i="0" dirty="0">
                <a:solidFill>
                  <a:srgbClr val="002060"/>
                </a:solidFill>
                <a:latin typeface="Aptos"/>
              </a:rPr>
              <a:t> </a:t>
            </a:r>
            <a:r>
              <a:rPr sz="2400" b="1" i="0" dirty="0" err="1">
                <a:solidFill>
                  <a:srgbClr val="002060"/>
                </a:solidFill>
                <a:latin typeface="Aptos"/>
              </a:rPr>
              <a:t>жұмсау</a:t>
            </a:r>
            <a:r>
              <a:rPr lang="kk-KZ" sz="2400" b="1" i="0" dirty="0">
                <a:solidFill>
                  <a:srgbClr val="002060"/>
                </a:solidFill>
                <a:latin typeface="Aptos"/>
              </a:rPr>
              <a:t> – функционалдық сауаттылық</a:t>
            </a:r>
            <a:endParaRPr sz="2400" b="1" i="0"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298448"/>
            <a:ext cx="6126480" cy="4155295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944934"/>
            <a:ext cx="5577840" cy="286232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20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айтылуы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деп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әр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сөздің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әр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сөйлемнің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күйінде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жұмсалуы</a:t>
            </a:r>
            <a:r>
              <a:rPr sz="20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айтылады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Олай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болу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үшін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керек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: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Сөздердің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тұлғасын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мағынасын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өзгертетін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түрлі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жалғау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жұрнақ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жалғаулық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сияқты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нәрселерді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жақсы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біліп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әрқайсысын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өз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орнына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1" i="0" dirty="0" err="1">
                <a:solidFill>
                  <a:srgbClr val="002060"/>
                </a:solidFill>
                <a:latin typeface="Times New Roman"/>
              </a:rPr>
              <a:t>тұтыну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;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Сөйлем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ішіндегі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сөзді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септеп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көптеп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ыңғайластыру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;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сөйлемдерді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бір-біріне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орайластырып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құрмаластырып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дұрыс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000" b="0" i="0" dirty="0" err="1">
                <a:solidFill>
                  <a:srgbClr val="002060"/>
                </a:solidFill>
                <a:latin typeface="Times New Roman"/>
              </a:rPr>
              <a:t>орналастыру</a:t>
            </a:r>
            <a:r>
              <a:rPr sz="2000" b="0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D5006268-A91F-FE1C-A123-1D33A05DE3A9}"/>
              </a:ext>
            </a:extLst>
          </p:cNvPr>
          <p:cNvSpPr/>
          <p:nvPr/>
        </p:nvSpPr>
        <p:spPr>
          <a:xfrm>
            <a:off x="6812280" y="1328928"/>
            <a:ext cx="5074920" cy="4155295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F4327F-299D-613D-FF07-795810A5411D}"/>
              </a:ext>
            </a:extLst>
          </p:cNvPr>
          <p:cNvSpPr txBox="1"/>
          <p:nvPr/>
        </p:nvSpPr>
        <p:spPr>
          <a:xfrm>
            <a:off x="7053072" y="2198849"/>
            <a:ext cx="4514088" cy="235449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21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Тілдің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міндеті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–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ақылдың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аңдауын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аңдағанша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қиялдың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меңзеуін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меңзегенінше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көңілдің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түюін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түйгенінше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айтуға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жарау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Мұның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бәрін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1" i="0" dirty="0" err="1">
                <a:solidFill>
                  <a:srgbClr val="002060"/>
                </a:solidFill>
                <a:latin typeface="Times New Roman"/>
              </a:rPr>
              <a:t>жұмсай</a:t>
            </a:r>
            <a:r>
              <a:rPr sz="21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1" i="0" dirty="0" err="1">
                <a:solidFill>
                  <a:srgbClr val="002060"/>
                </a:solidFill>
                <a:latin typeface="Times New Roman"/>
              </a:rPr>
              <a:t>білетін</a:t>
            </a:r>
            <a:r>
              <a:rPr sz="2100" b="1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1" i="0" dirty="0" err="1">
                <a:solidFill>
                  <a:srgbClr val="002060"/>
                </a:solidFill>
                <a:latin typeface="Times New Roman"/>
              </a:rPr>
              <a:t>адамы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табылса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тіл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шама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қадырынша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002060"/>
                </a:solidFill>
                <a:latin typeface="Times New Roman"/>
              </a:rPr>
              <a:t>жарайды</a:t>
            </a:r>
            <a:r>
              <a:rPr sz="2100" b="0" i="0" dirty="0">
                <a:solidFill>
                  <a:srgbClr val="002060"/>
                </a:solidFill>
                <a:latin typeface="Times New Roman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28984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530352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183052"/>
                </a:solidFill>
                <a:latin typeface="Aptos"/>
              </a:rPr>
              <a:t>11. Сөз жазатын адам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914400" cy="41148"/>
          </a:xfrm>
          <a:prstGeom prst="rect">
            <a:avLst/>
          </a:prstGeom>
          <a:solidFill>
            <a:srgbClr val="B89148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298448"/>
            <a:ext cx="5623560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1847088"/>
            <a:ext cx="5074920" cy="3611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 i="0">
                <a:solidFill>
                  <a:srgbClr val="232830"/>
                </a:solidFill>
                <a:latin typeface="Times New Roman"/>
              </a:rPr>
              <a:t>«Сөз жазатын адам әрі жазушы, әрі сыншы боларға керек. Сөздің шырайлы, ажарлы болуына ойдың шеберлігі керек. Ұнамды, орынды, дәмді болуына сыншылық керек. Мағыналы, маңызды болуына білім керек»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577840"/>
            <a:ext cx="50749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i="1">
                <a:solidFill>
                  <a:srgbClr val="697078"/>
                </a:solidFill>
                <a:latin typeface="Aptos"/>
              </a:rPr>
              <a:t>Қазақтың бас ақыны // Қазақ. – 1913. – № 39–41.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2319069-4922-B1EC-CA5C-924B6CD62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183" y="1298448"/>
            <a:ext cx="5828349" cy="474728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9293" y="263012"/>
            <a:ext cx="11335027" cy="1667207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7680" y="314290"/>
            <a:ext cx="11216640" cy="15542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1900" b="0" i="0" dirty="0">
                <a:solidFill>
                  <a:srgbClr val="002060"/>
                </a:solidFill>
                <a:latin typeface="Times New Roman"/>
              </a:rPr>
              <a:t>«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Көркем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–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көңіл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тілі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жалаң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–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зейін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тілі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Жалаң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зейін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байлығына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қарайтын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нәрсе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көркем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қиял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байлығына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қарайтын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нәрсе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Жалаң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дүниені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тұрған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қалпында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алып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айтады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Көркем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дүниені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көңілдің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түйген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қиялдың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меңзеген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әлпіне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түсіріп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айтады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Жалаң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айтқанын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ақыл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табуына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дәлелдеп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мәністеп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хақиқат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түрінде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айтады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.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Көркем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айтқанын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қиял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меңзеуіне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бейнелеп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әліптеп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көбінесе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ұйғару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түрінде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айтады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жалаң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сөз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дүниеде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шын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болған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,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шын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бар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нәрселерді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әңгіме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 </a:t>
            </a:r>
            <a:r>
              <a:rPr sz="1900" b="0" i="0" dirty="0" err="1">
                <a:solidFill>
                  <a:srgbClr val="002060"/>
                </a:solidFill>
                <a:latin typeface="Times New Roman"/>
              </a:rPr>
              <a:t>қылады</a:t>
            </a:r>
            <a:r>
              <a:rPr sz="1900" b="0" i="0" dirty="0">
                <a:solidFill>
                  <a:srgbClr val="002060"/>
                </a:solidFill>
                <a:latin typeface="Times New Roman"/>
              </a:rPr>
              <a:t>».</a:t>
            </a:r>
          </a:p>
        </p:txBody>
      </p:sp>
      <p:pic>
        <p:nvPicPr>
          <p:cNvPr id="30" name="Рисунок 29" descr="Жалаң сөз және көркем сөз: екі қыр">
            <a:extLst>
              <a:ext uri="{FF2B5EF4-FFF2-40B4-BE49-F238E27FC236}">
                <a16:creationId xmlns:a16="http://schemas.microsoft.com/office/drawing/2014/main" id="{51CA6E3D-4ACE-3ED3-E607-0DB38989B4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07" b="7665"/>
          <a:stretch>
            <a:fillRect/>
          </a:stretch>
        </p:blipFill>
        <p:spPr>
          <a:xfrm>
            <a:off x="1300728" y="2124906"/>
            <a:ext cx="9590543" cy="473309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530352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183052"/>
                </a:solidFill>
                <a:latin typeface="Aptos"/>
              </a:rPr>
              <a:t>14. Сөз өнері ғылымының екі жағы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914400" cy="41148"/>
          </a:xfrm>
          <a:prstGeom prst="rect">
            <a:avLst/>
          </a:prstGeom>
          <a:solidFill>
            <a:srgbClr val="B89148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298448"/>
            <a:ext cx="5623560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2037201"/>
            <a:ext cx="5074920" cy="32316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 dirty="0">
                <a:solidFill>
                  <a:srgbClr val="232830"/>
                </a:solidFill>
                <a:latin typeface="Times New Roman"/>
              </a:rPr>
              <a:t>«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Шығарманың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екі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бар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: </a:t>
            </a:r>
            <a:endParaRPr lang="kk-KZ" sz="1700" b="0" i="0" dirty="0">
              <a:solidFill>
                <a:srgbClr val="232830"/>
              </a:solidFill>
              <a:latin typeface="Times New Roman"/>
            </a:endParaRPr>
          </a:p>
          <a:p>
            <a:pPr algn="l"/>
            <a:r>
              <a:rPr sz="1700" b="0" i="0" dirty="0">
                <a:solidFill>
                  <a:srgbClr val="232830"/>
                </a:solidFill>
                <a:latin typeface="Times New Roman"/>
              </a:rPr>
              <a:t>1)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ішкі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пікір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2)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тысқы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. </a:t>
            </a:r>
            <a:endParaRPr lang="kk-KZ" sz="1700" b="0" i="0" dirty="0">
              <a:solidFill>
                <a:srgbClr val="232830"/>
              </a:solidFill>
              <a:latin typeface="Times New Roman"/>
            </a:endParaRPr>
          </a:p>
          <a:p>
            <a:pPr algn="l"/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Сондықтан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өнерінің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екіге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бөлінеді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: </a:t>
            </a:r>
            <a:endParaRPr lang="kk-KZ" sz="1700" b="0" i="0" dirty="0">
              <a:solidFill>
                <a:srgbClr val="232830"/>
              </a:solidFill>
              <a:latin typeface="Times New Roman"/>
            </a:endParaRPr>
          </a:p>
          <a:p>
            <a:pPr algn="l"/>
            <a:r>
              <a:rPr sz="1700" b="0" i="0" dirty="0">
                <a:solidFill>
                  <a:srgbClr val="232830"/>
                </a:solidFill>
                <a:latin typeface="Times New Roman"/>
              </a:rPr>
              <a:t>1)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шығарманың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түрінің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2)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шығарманың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.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дыбыстардың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сөздердің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сөйлемдердің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заңынан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шығатын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өңінің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жүйелерін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танытады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ал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түрінің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өнерінен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шыққан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нәрселердің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мазмұн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жағының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жүйелерін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танытады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.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Сондықтан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өнерінің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ғылымы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өңі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жағынан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тіл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я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лұғат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қисыны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болып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мазмұн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жағынан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қара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жүйесі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дарынды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жүйесі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болып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1700" b="0" i="0" dirty="0" err="1">
                <a:solidFill>
                  <a:srgbClr val="232830"/>
                </a:solidFill>
                <a:latin typeface="Times New Roman"/>
              </a:rPr>
              <a:t>бөлінеді</a:t>
            </a:r>
            <a:r>
              <a:rPr sz="1700" b="0" i="0" dirty="0">
                <a:solidFill>
                  <a:srgbClr val="232830"/>
                </a:solidFill>
                <a:latin typeface="Times New Roman"/>
              </a:rPr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458742"/>
            <a:ext cx="5074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0" i="1" dirty="0">
                <a:solidFill>
                  <a:srgbClr val="697078"/>
                </a:solidFill>
                <a:latin typeface="Aptos"/>
              </a:rPr>
              <a:t>«</a:t>
            </a:r>
            <a:r>
              <a:rPr sz="1600" b="0" i="1" dirty="0" err="1">
                <a:solidFill>
                  <a:srgbClr val="697078"/>
                </a:solidFill>
                <a:latin typeface="Aptos"/>
              </a:rPr>
              <a:t>Әдебиет</a:t>
            </a:r>
            <a:r>
              <a:rPr sz="1600" b="0" i="1" dirty="0">
                <a:solidFill>
                  <a:srgbClr val="697078"/>
                </a:solidFill>
                <a:latin typeface="Aptos"/>
              </a:rPr>
              <a:t> </a:t>
            </a:r>
            <a:r>
              <a:rPr sz="1600" b="0" i="1" dirty="0" err="1">
                <a:solidFill>
                  <a:srgbClr val="697078"/>
                </a:solidFill>
                <a:latin typeface="Aptos"/>
              </a:rPr>
              <a:t>танытқыш</a:t>
            </a:r>
            <a:r>
              <a:rPr sz="1600" b="0" i="1" dirty="0">
                <a:solidFill>
                  <a:srgbClr val="697078"/>
                </a:solidFill>
                <a:latin typeface="Aptos"/>
              </a:rPr>
              <a:t>»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98F8682-3922-F398-51EB-E2DD3A40D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368" y="2194856"/>
            <a:ext cx="5312664" cy="316558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0389BD-C3DB-04E7-9FF8-D39E06B65D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72" t="24235" r="17474" b="5869"/>
          <a:stretch>
            <a:fillRect/>
          </a:stretch>
        </p:blipFill>
        <p:spPr>
          <a:xfrm>
            <a:off x="408562" y="505838"/>
            <a:ext cx="7085933" cy="58560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F4CBD1-1172-708E-84A7-76D969CC933E}"/>
              </a:ext>
            </a:extLst>
          </p:cNvPr>
          <p:cNvSpPr txBox="1"/>
          <p:nvPr/>
        </p:nvSpPr>
        <p:spPr>
          <a:xfrm>
            <a:off x="5450540" y="1632161"/>
            <a:ext cx="5880848" cy="3593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0745">
              <a:lnSpc>
                <a:spcPts val="1300"/>
              </a:lnSpc>
              <a:buNone/>
            </a:pP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министрі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міндетін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атқарушысының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2017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«25 »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қазандағы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№ 545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b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2-қосымша   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0745"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0745">
              <a:lnSpc>
                <a:spcPts val="1300"/>
              </a:lnSpc>
              <a:buNone/>
            </a:pP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b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сәуірдегі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0745"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 115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бұйрығына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0745"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192-қосымша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ts val="1300"/>
              </a:lnSpc>
              <a:buNone/>
            </a:pP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орта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деңгейінің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ts val="1300"/>
              </a:lnSpc>
              <a:buNone/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5-9-сыныптарына </a:t>
            </a:r>
            <a:r>
              <a:rPr lang="en-GB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пәнінен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400" dirty="0">
              <a:solidFill>
                <a:srgbClr val="00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ts val="1300"/>
              </a:lnSpc>
              <a:buNone/>
            </a:pP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жаңартылған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мазмұндағы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400" dirty="0">
              <a:solidFill>
                <a:srgbClr val="00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ts val="1300"/>
              </a:lnSpc>
              <a:buNone/>
            </a:pP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үлгілік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en-GB" sz="14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ts val="1300"/>
              </a:lnSpc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en-GB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KZ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551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02A07-2929-11DB-2F5D-D4226D46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39A25F-082B-C6C2-BB4E-FB717389E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30" y="3429000"/>
            <a:ext cx="5981770" cy="316558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194" name="Picture 2" descr="«Әдебиет танытқыш» – әлемдік құндылық">
            <a:extLst>
              <a:ext uri="{FF2B5EF4-FFF2-40B4-BE49-F238E27FC236}">
                <a16:creationId xmlns:a16="http://schemas.microsoft.com/office/drawing/2014/main" id="{7B0615DA-B5F9-15C8-C0F9-79EF76348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12252" y="263412"/>
            <a:ext cx="3029399" cy="306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FBAC9-1EB7-55C8-9E19-8D9FFAA7A4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437" t="35972" r="33977" b="21076"/>
          <a:stretch>
            <a:fillRect/>
          </a:stretch>
        </p:blipFill>
        <p:spPr>
          <a:xfrm>
            <a:off x="6096000" y="572907"/>
            <a:ext cx="5981770" cy="3727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6ED62B-0499-31C1-94A3-4D2A91A608AE}"/>
              </a:ext>
            </a:extLst>
          </p:cNvPr>
          <p:cNvSpPr txBox="1"/>
          <p:nvPr/>
        </p:nvSpPr>
        <p:spPr>
          <a:xfrm>
            <a:off x="6356469" y="4551285"/>
            <a:ext cx="5460831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тілі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оқу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пәнінің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мазмұны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spcAft>
                <a:spcPts val="800"/>
              </a:spcAft>
              <a:buNone/>
            </a:pP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мәтін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жүйесі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және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тіл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жүйесі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тілінің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сөз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жүйесі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дыбыс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жүйесі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сөзжасам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сөз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құрамы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сөз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тіркесі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сөйлем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жүйесі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 </a:t>
            </a:r>
            <a:r>
              <a:rPr lang="kk-KZ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іл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қисыны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және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тыныс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белгілері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жайлы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базалық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ru-KZ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424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55192" y="543212"/>
            <a:ext cx="10117328" cy="2983336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93520" y="901833"/>
            <a:ext cx="9532112" cy="23083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2400" b="0" i="0" dirty="0">
                <a:solidFill>
                  <a:srgbClr val="232830"/>
                </a:solidFill>
                <a:latin typeface="Times New Roman"/>
              </a:rPr>
              <a:t>«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Тіл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қисыны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дегеніміз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асыл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сөздің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асыл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болатын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заңдарын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шарттарын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танытатын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ғылым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.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Лебіз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ғылымының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мақсаты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асыл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сөздердің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асыл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болатын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заңдарын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білдіріп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түрлерін</a:t>
            </a:r>
            <a:r>
              <a:rPr sz="2400" b="1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1" i="0" dirty="0" err="1">
                <a:solidFill>
                  <a:srgbClr val="232830"/>
                </a:solidFill>
                <a:latin typeface="Times New Roman"/>
              </a:rPr>
              <a:t>танытып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әдебиет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жүзіндегі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өнерпаздардың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шығарған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сөздерінің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үлгі-өнегелерімен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таныстырып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сөзден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шеберлер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не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жасағандығын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не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жасауға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болатындығын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400" b="0" i="0" dirty="0" err="1">
                <a:solidFill>
                  <a:srgbClr val="232830"/>
                </a:solidFill>
                <a:latin typeface="Times New Roman"/>
              </a:rPr>
              <a:t>көрсету</a:t>
            </a:r>
            <a:r>
              <a:rPr sz="2400" b="0" i="0" dirty="0">
                <a:solidFill>
                  <a:srgbClr val="232830"/>
                </a:solidFill>
                <a:latin typeface="Times New Roman"/>
              </a:rPr>
              <a:t>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02080" y="3831069"/>
            <a:ext cx="9870440" cy="2630434"/>
          </a:xfrm>
          <a:prstGeom prst="roundRect">
            <a:avLst/>
          </a:prstGeom>
          <a:solidFill>
            <a:srgbClr val="FFFFFF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645152" y="4031665"/>
            <a:ext cx="3474720" cy="646331"/>
          </a:xfrm>
          <a:prstGeom prst="roundRect">
            <a:avLst/>
          </a:prstGeom>
          <a:solidFill>
            <a:srgbClr val="E8F2FC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63593" y="3991585"/>
            <a:ext cx="329184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b="1" i="0" dirty="0">
                <a:solidFill>
                  <a:srgbClr val="183052"/>
                </a:solidFill>
                <a:latin typeface="Aptos"/>
              </a:rPr>
              <a:t>ТІЛ ҚИСЫНЫ</a:t>
            </a:r>
            <a:endParaRPr lang="kk-KZ" b="1" i="0" dirty="0">
              <a:solidFill>
                <a:srgbClr val="183052"/>
              </a:solidFill>
              <a:latin typeface="Aptos"/>
            </a:endParaRPr>
          </a:p>
          <a:p>
            <a:pPr algn="ctr"/>
            <a:r>
              <a:rPr lang="ru-KZ" b="1" i="0" dirty="0">
                <a:solidFill>
                  <a:srgbClr val="183052"/>
                </a:solidFill>
                <a:latin typeface="Aptos"/>
              </a:rPr>
              <a:t>(ЛЕБІЗ ҒЫЛЫМЫ)</a:t>
            </a:r>
            <a:endParaRPr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87968" y="2231136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 dirty="0">
                <a:solidFill>
                  <a:srgbClr val="B89148"/>
                </a:solidFill>
                <a:latin typeface="Aptos"/>
              </a:rPr>
              <a:t>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40408" y="5143033"/>
            <a:ext cx="2766568" cy="646330"/>
          </a:xfrm>
          <a:prstGeom prst="roundRect">
            <a:avLst/>
          </a:prstGeom>
          <a:solidFill>
            <a:srgbClr val="EBF4ED"/>
          </a:solidFill>
          <a:ln>
            <a:solidFill>
              <a:srgbClr val="66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650746" y="5194260"/>
            <a:ext cx="294589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k-KZ" b="1" dirty="0">
                <a:solidFill>
                  <a:srgbClr val="183052"/>
                </a:solidFill>
                <a:latin typeface="Aptos"/>
              </a:rPr>
              <a:t>АСЫЛ СӨЗДІҢ </a:t>
            </a:r>
          </a:p>
          <a:p>
            <a:pPr algn="ctr"/>
            <a:r>
              <a:rPr b="1" i="0" dirty="0">
                <a:solidFill>
                  <a:srgbClr val="183052"/>
                </a:solidFill>
                <a:latin typeface="Aptos"/>
              </a:rPr>
              <a:t>ЗАҢДАР</a:t>
            </a:r>
            <a:r>
              <a:rPr lang="kk-KZ" b="1" i="0" dirty="0" err="1">
                <a:solidFill>
                  <a:srgbClr val="183052"/>
                </a:solidFill>
                <a:latin typeface="Aptos"/>
              </a:rPr>
              <a:t>Ы</a:t>
            </a:r>
            <a:endParaRPr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87968" y="2761488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B89148"/>
                </a:solidFill>
                <a:latin typeface="Aptos"/>
              </a:rPr>
              <a:t>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33188" y="5143033"/>
            <a:ext cx="2564892" cy="646331"/>
          </a:xfrm>
          <a:prstGeom prst="roundRect">
            <a:avLst/>
          </a:prstGeom>
          <a:solidFill>
            <a:srgbClr val="E8F2FC"/>
          </a:solidFill>
          <a:ln>
            <a:solidFill>
              <a:srgbClr val="4375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86960" y="5143034"/>
            <a:ext cx="2991104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k-KZ" b="1" i="0" dirty="0">
                <a:solidFill>
                  <a:srgbClr val="183052"/>
                </a:solidFill>
                <a:latin typeface="Aptos"/>
              </a:rPr>
              <a:t>АСЫЛ СӨЗДІҢ </a:t>
            </a:r>
            <a:r>
              <a:rPr b="1" i="0" dirty="0">
                <a:solidFill>
                  <a:srgbClr val="183052"/>
                </a:solidFill>
                <a:latin typeface="Aptos"/>
              </a:rPr>
              <a:t>ШАРТТАР</a:t>
            </a:r>
            <a:r>
              <a:rPr lang="kk-KZ" b="1" i="0" dirty="0" err="1">
                <a:solidFill>
                  <a:srgbClr val="183052"/>
                </a:solidFill>
                <a:latin typeface="Aptos"/>
              </a:rPr>
              <a:t>Ы</a:t>
            </a:r>
            <a:endParaRPr b="1" i="0" dirty="0">
              <a:solidFill>
                <a:srgbClr val="183052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887968" y="329184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B89148"/>
                </a:solidFill>
                <a:latin typeface="Aptos"/>
              </a:rPr>
              <a:t>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34528" y="5143033"/>
            <a:ext cx="2506726" cy="672139"/>
          </a:xfrm>
          <a:prstGeom prst="roundRect">
            <a:avLst/>
          </a:prstGeom>
          <a:solidFill>
            <a:srgbClr val="EBF4ED"/>
          </a:solidFill>
          <a:ln>
            <a:solidFill>
              <a:srgbClr val="66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80452" y="5200253"/>
            <a:ext cx="305511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kk-KZ" b="1" dirty="0">
                <a:solidFill>
                  <a:srgbClr val="183052"/>
                </a:solidFill>
                <a:latin typeface="Aptos"/>
              </a:rPr>
              <a:t>АСЫЛ СӨЗДІҢ </a:t>
            </a:r>
          </a:p>
          <a:p>
            <a:pPr algn="ctr"/>
            <a:r>
              <a:rPr b="1" i="0" dirty="0">
                <a:solidFill>
                  <a:srgbClr val="183052"/>
                </a:solidFill>
                <a:latin typeface="Aptos"/>
              </a:rPr>
              <a:t>ТҮРЛЕР</a:t>
            </a:r>
            <a:r>
              <a:rPr lang="kk-KZ" b="1" i="0" dirty="0">
                <a:solidFill>
                  <a:srgbClr val="183052"/>
                </a:solidFill>
                <a:latin typeface="Aptos"/>
              </a:rPr>
              <a:t>І</a:t>
            </a:r>
            <a:endParaRPr b="1" i="0" dirty="0">
              <a:solidFill>
                <a:srgbClr val="183052"/>
              </a:solidFill>
              <a:latin typeface="Aptos"/>
            </a:endParaRP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5FCE5BCF-9C40-6EA5-3231-0C4B075B5D23}"/>
              </a:ext>
            </a:extLst>
          </p:cNvPr>
          <p:cNvCxnSpPr>
            <a:stCxn id="12" idx="2"/>
            <a:endCxn id="19" idx="0"/>
          </p:cNvCxnSpPr>
          <p:nvPr/>
        </p:nvCxnSpPr>
        <p:spPr>
          <a:xfrm>
            <a:off x="6382512" y="4677996"/>
            <a:ext cx="0" cy="4650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EFE95914-0ECA-9B57-E9F5-2F08A7A8A53E}"/>
              </a:ext>
            </a:extLst>
          </p:cNvPr>
          <p:cNvCxnSpPr/>
          <p:nvPr/>
        </p:nvCxnSpPr>
        <p:spPr>
          <a:xfrm>
            <a:off x="7071360" y="4677996"/>
            <a:ext cx="2136648" cy="465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E53780FC-A485-9826-1B2B-077096946039}"/>
              </a:ext>
            </a:extLst>
          </p:cNvPr>
          <p:cNvCxnSpPr/>
          <p:nvPr/>
        </p:nvCxnSpPr>
        <p:spPr>
          <a:xfrm flipH="1">
            <a:off x="3495040" y="4677996"/>
            <a:ext cx="2296160" cy="4650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92840" y="164592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1" i="0">
                <a:solidFill>
                  <a:srgbClr val="B89148"/>
                </a:solidFill>
                <a:latin typeface="Aptos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4977" y="982980"/>
            <a:ext cx="3459480" cy="4892040"/>
          </a:xfrm>
          <a:prstGeom prst="roundRect">
            <a:avLst/>
          </a:prstGeom>
          <a:solidFill>
            <a:srgbClr val="F9F6EE"/>
          </a:solidFill>
          <a:ln>
            <a:solidFill>
              <a:srgbClr val="B8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1767006"/>
            <a:ext cx="2968752" cy="33239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sz="2100" b="0" i="0" dirty="0">
                <a:solidFill>
                  <a:srgbClr val="232830"/>
                </a:solidFill>
                <a:latin typeface="Times New Roman"/>
              </a:rPr>
              <a:t>«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Кірпіш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жақсы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болса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да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қалауы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жаман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болса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одан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жақсы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үй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шықпайды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.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Сол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сияқты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тілдің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дыбысы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жақсы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болса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да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дыбыстың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қосылуы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жақсы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болмаса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,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сөз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құлаққа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жағымды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болып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шықпайтыны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 </a:t>
            </a:r>
            <a:r>
              <a:rPr sz="2100" b="0" i="0" dirty="0" err="1">
                <a:solidFill>
                  <a:srgbClr val="232830"/>
                </a:solidFill>
                <a:latin typeface="Times New Roman"/>
              </a:rPr>
              <a:t>рас</a:t>
            </a:r>
            <a:r>
              <a:rPr sz="2100" b="0" i="0" dirty="0">
                <a:solidFill>
                  <a:srgbClr val="232830"/>
                </a:solidFill>
                <a:latin typeface="Times New Roman"/>
              </a:rPr>
              <a:t>»</a:t>
            </a:r>
            <a:r>
              <a:rPr lang="kk-KZ" sz="2100" b="0" i="0" dirty="0">
                <a:solidFill>
                  <a:srgbClr val="232830"/>
                </a:solidFill>
                <a:latin typeface="Times New Roman"/>
              </a:rPr>
              <a:t>.</a:t>
            </a:r>
            <a:endParaRPr sz="2100" b="0" i="0" dirty="0">
              <a:solidFill>
                <a:srgbClr val="232830"/>
              </a:solidFill>
              <a:latin typeface="Times New Roman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0F8DAA63-856C-37E7-095D-5251E9078C0B}"/>
              </a:ext>
            </a:extLst>
          </p:cNvPr>
          <p:cNvGrpSpPr/>
          <p:nvPr/>
        </p:nvGrpSpPr>
        <p:grpSpPr>
          <a:xfrm>
            <a:off x="4238106" y="933203"/>
            <a:ext cx="7329054" cy="4991594"/>
            <a:chOff x="2493819" y="379989"/>
            <a:chExt cx="7329054" cy="4991594"/>
          </a:xfrm>
        </p:grpSpPr>
        <p:pic>
          <p:nvPicPr>
            <p:cNvPr id="37" name="Рисунок 36" descr="Сформированное изображение: Қазақ тілін құндылық ретінде таныту инфографикасы">
              <a:extLst>
                <a:ext uri="{FF2B5EF4-FFF2-40B4-BE49-F238E27FC236}">
                  <a16:creationId xmlns:a16="http://schemas.microsoft.com/office/drawing/2014/main" id="{D09D33F0-2A42-668B-37DD-B09E061CF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56" t="37261" r="50752" b="3872"/>
            <a:stretch>
              <a:fillRect/>
            </a:stretch>
          </p:blipFill>
          <p:spPr>
            <a:xfrm>
              <a:off x="2493819" y="379989"/>
              <a:ext cx="7329054" cy="4991594"/>
            </a:xfrm>
            <a:prstGeom prst="rect">
              <a:avLst/>
            </a:prstGeom>
            <a:ln>
              <a:solidFill>
                <a:srgbClr val="0058FB"/>
              </a:solidFill>
            </a:ln>
          </p:spPr>
        </p:pic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A88F38A7-A434-DCBD-CDD1-6DF1A7525AC7}"/>
                </a:ext>
              </a:extLst>
            </p:cNvPr>
            <p:cNvSpPr/>
            <p:nvPr/>
          </p:nvSpPr>
          <p:spPr>
            <a:xfrm>
              <a:off x="3491345" y="3325091"/>
              <a:ext cx="1440873" cy="221673"/>
            </a:xfrm>
            <a:prstGeom prst="rect">
              <a:avLst/>
            </a:prstGeom>
            <a:solidFill>
              <a:srgbClr val="FFF0E7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k-KZ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1388</Words>
  <Application>Microsoft Macintosh PowerPoint</Application>
  <PresentationFormat>Широкоэкранный</PresentationFormat>
  <Paragraphs>145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Georgia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Kapantaikyzy Shynar</cp:lastModifiedBy>
  <cp:revision>9</cp:revision>
  <dcterms:created xsi:type="dcterms:W3CDTF">2013-01-27T09:14:16Z</dcterms:created>
  <dcterms:modified xsi:type="dcterms:W3CDTF">2026-09-16T01:35:43Z</dcterms:modified>
  <cp:category/>
</cp:coreProperties>
</file>