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125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117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33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119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23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12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120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29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31.xml"/>
  <Override ContentType="application/vnd.openxmlformats-officedocument.presentationml.notesSlide+xml" PartName="/ppt/notesSlides/notesSlide127.xml"/>
  <Override ContentType="application/vnd.openxmlformats-officedocument.presentationml.notesSlide+xml" PartName="/ppt/notesSlides/notesSlide114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116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24.xml"/>
  <Override ContentType="application/vnd.openxmlformats-officedocument.presentationml.notesSlide+xml" PartName="/ppt/notesSlides/notesSlide126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122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118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13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3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2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132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115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1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0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13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84.xml"/>
  <Override ContentType="application/vnd.openxmlformats-officedocument.presentationml.slide+xml" PartName="/ppt/slides/slide107.xml"/>
  <Override ContentType="application/vnd.openxmlformats-officedocument.presentationml.slide+xml" PartName="/ppt/slides/slide37.xml"/>
  <Override ContentType="application/vnd.openxmlformats-officedocument.presentationml.slide+xml" PartName="/ppt/slides/slide123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111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18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98.xml"/>
  <Override ContentType="application/vnd.openxmlformats-officedocument.presentationml.slide+xml" PartName="/ppt/slides/slide125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129.xml"/>
  <Override ContentType="application/vnd.openxmlformats-officedocument.presentationml.slide+xml" PartName="/ppt/slides/slide63.xml"/>
  <Override ContentType="application/vnd.openxmlformats-officedocument.presentationml.slide+xml" PartName="/ppt/slides/slide131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116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133.xml"/>
  <Override ContentType="application/vnd.openxmlformats-officedocument.presentationml.slide+xml" PartName="/ppt/slides/slide91.xml"/>
  <Override ContentType="application/vnd.openxmlformats-officedocument.presentationml.slide+xml" PartName="/ppt/slides/slide114.xml"/>
  <Override ContentType="application/vnd.openxmlformats-officedocument.presentationml.slide+xml" PartName="/ppt/slides/slide31.xml"/>
  <Override ContentType="application/vnd.openxmlformats-officedocument.presentationml.slide+xml" PartName="/ppt/slides/slide127.xml"/>
  <Override ContentType="application/vnd.openxmlformats-officedocument.presentationml.slide+xml" PartName="/ppt/slides/slide120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12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22.xml"/>
  <Override ContentType="application/vnd.openxmlformats-officedocument.presentationml.slide+xml" PartName="/ppt/slides/slide130.xml"/>
  <Override ContentType="application/vnd.openxmlformats-officedocument.presentationml.slide+xml" PartName="/ppt/slides/slide16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1.xml"/>
  <Override ContentType="application/vnd.openxmlformats-officedocument.presentationml.slide+xml" PartName="/ppt/slides/slide110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124.xml"/>
  <Override ContentType="application/vnd.openxmlformats-officedocument.presentationml.slide+xml" PartName="/ppt/slides/slide83.xml"/>
  <Override ContentType="application/vnd.openxmlformats-officedocument.presentationml.slide+xml" PartName="/ppt/slides/slide106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119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126.xml"/>
  <Override ContentType="application/vnd.openxmlformats-officedocument.presentationml.slide+xml" PartName="/ppt/slides/slide109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117.xml"/>
  <Override ContentType="application/vnd.openxmlformats-officedocument.presentationml.slide+xml" PartName="/ppt/slides/slide132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128.xml"/>
  <Override ContentType="application/vnd.openxmlformats-officedocument.presentationml.slide+xml" PartName="/ppt/slides/slide92.xml"/>
  <Override ContentType="application/vnd.openxmlformats-officedocument.presentationml.slide+xml" PartName="/ppt/slides/slide115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  <p:sldMasterId id="214748366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5" r:id="rId77"/>
    <p:sldId id="326" r:id="rId78"/>
    <p:sldId id="327" r:id="rId79"/>
    <p:sldId id="328" r:id="rId80"/>
    <p:sldId id="329" r:id="rId81"/>
    <p:sldId id="330" r:id="rId82"/>
    <p:sldId id="331" r:id="rId83"/>
    <p:sldId id="332" r:id="rId84"/>
    <p:sldId id="333" r:id="rId85"/>
    <p:sldId id="334" r:id="rId86"/>
    <p:sldId id="335" r:id="rId87"/>
    <p:sldId id="336" r:id="rId88"/>
    <p:sldId id="337" r:id="rId89"/>
    <p:sldId id="338" r:id="rId90"/>
    <p:sldId id="339" r:id="rId91"/>
    <p:sldId id="340" r:id="rId92"/>
    <p:sldId id="341" r:id="rId93"/>
    <p:sldId id="342" r:id="rId94"/>
    <p:sldId id="343" r:id="rId95"/>
    <p:sldId id="344" r:id="rId96"/>
    <p:sldId id="345" r:id="rId97"/>
    <p:sldId id="346" r:id="rId98"/>
    <p:sldId id="347" r:id="rId99"/>
    <p:sldId id="348" r:id="rId100"/>
    <p:sldId id="349" r:id="rId101"/>
    <p:sldId id="350" r:id="rId102"/>
    <p:sldId id="351" r:id="rId103"/>
    <p:sldId id="352" r:id="rId104"/>
    <p:sldId id="353" r:id="rId105"/>
    <p:sldId id="354" r:id="rId106"/>
    <p:sldId id="355" r:id="rId107"/>
    <p:sldId id="356" r:id="rId108"/>
    <p:sldId id="357" r:id="rId109"/>
    <p:sldId id="358" r:id="rId110"/>
    <p:sldId id="359" r:id="rId111"/>
    <p:sldId id="360" r:id="rId112"/>
    <p:sldId id="361" r:id="rId113"/>
    <p:sldId id="362" r:id="rId114"/>
    <p:sldId id="363" r:id="rId115"/>
    <p:sldId id="364" r:id="rId116"/>
    <p:sldId id="365" r:id="rId117"/>
    <p:sldId id="366" r:id="rId118"/>
    <p:sldId id="367" r:id="rId119"/>
    <p:sldId id="368" r:id="rId120"/>
    <p:sldId id="369" r:id="rId121"/>
    <p:sldId id="370" r:id="rId122"/>
    <p:sldId id="371" r:id="rId123"/>
    <p:sldId id="372" r:id="rId124"/>
    <p:sldId id="373" r:id="rId125"/>
    <p:sldId id="374" r:id="rId126"/>
    <p:sldId id="375" r:id="rId127"/>
    <p:sldId id="376" r:id="rId128"/>
    <p:sldId id="377" r:id="rId129"/>
    <p:sldId id="378" r:id="rId130"/>
    <p:sldId id="379" r:id="rId131"/>
    <p:sldId id="380" r:id="rId132"/>
    <p:sldId id="381" r:id="rId133"/>
    <p:sldId id="382" r:id="rId134"/>
    <p:sldId id="383" r:id="rId135"/>
    <p:sldId id="384" r:id="rId136"/>
    <p:sldId id="385" r:id="rId137"/>
    <p:sldId id="386" r:id="rId138"/>
    <p:sldId id="387" r:id="rId139"/>
    <p:sldId id="388" r:id="rId14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41" roundtripDataSignature="AMtx7mgDMJsffQGZy8/Dc50t8QJLEX/Rd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DF8B1B9-4E73-4385-82B3-D3834DFEAF90}">
  <a:tblStyle styleId="{FDF8B1B9-4E73-4385-82B3-D3834DFEAF90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07" Type="http://schemas.openxmlformats.org/officeDocument/2006/relationships/slide" Target="slides/slide100.xml"/><Relationship Id="rId106" Type="http://schemas.openxmlformats.org/officeDocument/2006/relationships/slide" Target="slides/slide99.xml"/><Relationship Id="rId105" Type="http://schemas.openxmlformats.org/officeDocument/2006/relationships/slide" Target="slides/slide98.xml"/><Relationship Id="rId104" Type="http://schemas.openxmlformats.org/officeDocument/2006/relationships/slide" Target="slides/slide97.xml"/><Relationship Id="rId109" Type="http://schemas.openxmlformats.org/officeDocument/2006/relationships/slide" Target="slides/slide102.xml"/><Relationship Id="rId108" Type="http://schemas.openxmlformats.org/officeDocument/2006/relationships/slide" Target="slides/slide101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103" Type="http://schemas.openxmlformats.org/officeDocument/2006/relationships/slide" Target="slides/slide96.xml"/><Relationship Id="rId102" Type="http://schemas.openxmlformats.org/officeDocument/2006/relationships/slide" Target="slides/slide95.xml"/><Relationship Id="rId101" Type="http://schemas.openxmlformats.org/officeDocument/2006/relationships/slide" Target="slides/slide94.xml"/><Relationship Id="rId100" Type="http://schemas.openxmlformats.org/officeDocument/2006/relationships/slide" Target="slides/slide93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29" Type="http://schemas.openxmlformats.org/officeDocument/2006/relationships/slide" Target="slides/slide122.xml"/><Relationship Id="rId128" Type="http://schemas.openxmlformats.org/officeDocument/2006/relationships/slide" Target="slides/slide121.xml"/><Relationship Id="rId127" Type="http://schemas.openxmlformats.org/officeDocument/2006/relationships/slide" Target="slides/slide120.xml"/><Relationship Id="rId126" Type="http://schemas.openxmlformats.org/officeDocument/2006/relationships/slide" Target="slides/slide119.xml"/><Relationship Id="rId26" Type="http://schemas.openxmlformats.org/officeDocument/2006/relationships/slide" Target="slides/slide19.xml"/><Relationship Id="rId121" Type="http://schemas.openxmlformats.org/officeDocument/2006/relationships/slide" Target="slides/slide114.xml"/><Relationship Id="rId25" Type="http://schemas.openxmlformats.org/officeDocument/2006/relationships/slide" Target="slides/slide18.xml"/><Relationship Id="rId120" Type="http://schemas.openxmlformats.org/officeDocument/2006/relationships/slide" Target="slides/slide113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125" Type="http://schemas.openxmlformats.org/officeDocument/2006/relationships/slide" Target="slides/slide118.xml"/><Relationship Id="rId29" Type="http://schemas.openxmlformats.org/officeDocument/2006/relationships/slide" Target="slides/slide22.xml"/><Relationship Id="rId124" Type="http://schemas.openxmlformats.org/officeDocument/2006/relationships/slide" Target="slides/slide117.xml"/><Relationship Id="rId123" Type="http://schemas.openxmlformats.org/officeDocument/2006/relationships/slide" Target="slides/slide116.xml"/><Relationship Id="rId122" Type="http://schemas.openxmlformats.org/officeDocument/2006/relationships/slide" Target="slides/slide115.xml"/><Relationship Id="rId95" Type="http://schemas.openxmlformats.org/officeDocument/2006/relationships/slide" Target="slides/slide88.xml"/><Relationship Id="rId94" Type="http://schemas.openxmlformats.org/officeDocument/2006/relationships/slide" Target="slides/slide87.xml"/><Relationship Id="rId97" Type="http://schemas.openxmlformats.org/officeDocument/2006/relationships/slide" Target="slides/slide90.xml"/><Relationship Id="rId96" Type="http://schemas.openxmlformats.org/officeDocument/2006/relationships/slide" Target="slides/slide89.xml"/><Relationship Id="rId11" Type="http://schemas.openxmlformats.org/officeDocument/2006/relationships/slide" Target="slides/slide4.xml"/><Relationship Id="rId99" Type="http://schemas.openxmlformats.org/officeDocument/2006/relationships/slide" Target="slides/slide92.xml"/><Relationship Id="rId10" Type="http://schemas.openxmlformats.org/officeDocument/2006/relationships/slide" Target="slides/slide3.xml"/><Relationship Id="rId98" Type="http://schemas.openxmlformats.org/officeDocument/2006/relationships/slide" Target="slides/slide91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91" Type="http://schemas.openxmlformats.org/officeDocument/2006/relationships/slide" Target="slides/slide84.xml"/><Relationship Id="rId90" Type="http://schemas.openxmlformats.org/officeDocument/2006/relationships/slide" Target="slides/slide83.xml"/><Relationship Id="rId93" Type="http://schemas.openxmlformats.org/officeDocument/2006/relationships/slide" Target="slides/slide86.xml"/><Relationship Id="rId92" Type="http://schemas.openxmlformats.org/officeDocument/2006/relationships/slide" Target="slides/slide85.xml"/><Relationship Id="rId118" Type="http://schemas.openxmlformats.org/officeDocument/2006/relationships/slide" Target="slides/slide111.xml"/><Relationship Id="rId117" Type="http://schemas.openxmlformats.org/officeDocument/2006/relationships/slide" Target="slides/slide110.xml"/><Relationship Id="rId116" Type="http://schemas.openxmlformats.org/officeDocument/2006/relationships/slide" Target="slides/slide109.xml"/><Relationship Id="rId115" Type="http://schemas.openxmlformats.org/officeDocument/2006/relationships/slide" Target="slides/slide108.xml"/><Relationship Id="rId119" Type="http://schemas.openxmlformats.org/officeDocument/2006/relationships/slide" Target="slides/slide112.xml"/><Relationship Id="rId15" Type="http://schemas.openxmlformats.org/officeDocument/2006/relationships/slide" Target="slides/slide8.xml"/><Relationship Id="rId110" Type="http://schemas.openxmlformats.org/officeDocument/2006/relationships/slide" Target="slides/slide103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14" Type="http://schemas.openxmlformats.org/officeDocument/2006/relationships/slide" Target="slides/slide107.xml"/><Relationship Id="rId18" Type="http://schemas.openxmlformats.org/officeDocument/2006/relationships/slide" Target="slides/slide11.xml"/><Relationship Id="rId113" Type="http://schemas.openxmlformats.org/officeDocument/2006/relationships/slide" Target="slides/slide106.xml"/><Relationship Id="rId112" Type="http://schemas.openxmlformats.org/officeDocument/2006/relationships/slide" Target="slides/slide105.xml"/><Relationship Id="rId111" Type="http://schemas.openxmlformats.org/officeDocument/2006/relationships/slide" Target="slides/slide104.xml"/><Relationship Id="rId84" Type="http://schemas.openxmlformats.org/officeDocument/2006/relationships/slide" Target="slides/slide77.xml"/><Relationship Id="rId83" Type="http://schemas.openxmlformats.org/officeDocument/2006/relationships/slide" Target="slides/slide76.xml"/><Relationship Id="rId86" Type="http://schemas.openxmlformats.org/officeDocument/2006/relationships/slide" Target="slides/slide79.xml"/><Relationship Id="rId85" Type="http://schemas.openxmlformats.org/officeDocument/2006/relationships/slide" Target="slides/slide78.xml"/><Relationship Id="rId88" Type="http://schemas.openxmlformats.org/officeDocument/2006/relationships/slide" Target="slides/slide81.xml"/><Relationship Id="rId87" Type="http://schemas.openxmlformats.org/officeDocument/2006/relationships/slide" Target="slides/slide80.xml"/><Relationship Id="rId89" Type="http://schemas.openxmlformats.org/officeDocument/2006/relationships/slide" Target="slides/slide82.xml"/><Relationship Id="rId80" Type="http://schemas.openxmlformats.org/officeDocument/2006/relationships/slide" Target="slides/slide73.xml"/><Relationship Id="rId82" Type="http://schemas.openxmlformats.org/officeDocument/2006/relationships/slide" Target="slides/slide75.xml"/><Relationship Id="rId81" Type="http://schemas.openxmlformats.org/officeDocument/2006/relationships/slide" Target="slides/slide74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141" Type="http://customschemas.google.com/relationships/presentationmetadata" Target="metadata"/><Relationship Id="rId140" Type="http://schemas.openxmlformats.org/officeDocument/2006/relationships/slide" Target="slides/slide133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73" Type="http://schemas.openxmlformats.org/officeDocument/2006/relationships/slide" Target="slides/slide66.xml"/><Relationship Id="rId72" Type="http://schemas.openxmlformats.org/officeDocument/2006/relationships/slide" Target="slides/slide65.xml"/><Relationship Id="rId75" Type="http://schemas.openxmlformats.org/officeDocument/2006/relationships/slide" Target="slides/slide68.xml"/><Relationship Id="rId74" Type="http://schemas.openxmlformats.org/officeDocument/2006/relationships/slide" Target="slides/slide67.xml"/><Relationship Id="rId77" Type="http://schemas.openxmlformats.org/officeDocument/2006/relationships/slide" Target="slides/slide70.xml"/><Relationship Id="rId76" Type="http://schemas.openxmlformats.org/officeDocument/2006/relationships/slide" Target="slides/slide69.xml"/><Relationship Id="rId79" Type="http://schemas.openxmlformats.org/officeDocument/2006/relationships/slide" Target="slides/slide72.xml"/><Relationship Id="rId78" Type="http://schemas.openxmlformats.org/officeDocument/2006/relationships/slide" Target="slides/slide71.xml"/><Relationship Id="rId71" Type="http://schemas.openxmlformats.org/officeDocument/2006/relationships/slide" Target="slides/slide64.xml"/><Relationship Id="rId70" Type="http://schemas.openxmlformats.org/officeDocument/2006/relationships/slide" Target="slides/slide63.xml"/><Relationship Id="rId139" Type="http://schemas.openxmlformats.org/officeDocument/2006/relationships/slide" Target="slides/slide132.xml"/><Relationship Id="rId138" Type="http://schemas.openxmlformats.org/officeDocument/2006/relationships/slide" Target="slides/slide131.xml"/><Relationship Id="rId137" Type="http://schemas.openxmlformats.org/officeDocument/2006/relationships/slide" Target="slides/slide130.xml"/><Relationship Id="rId132" Type="http://schemas.openxmlformats.org/officeDocument/2006/relationships/slide" Target="slides/slide125.xml"/><Relationship Id="rId131" Type="http://schemas.openxmlformats.org/officeDocument/2006/relationships/slide" Target="slides/slide124.xml"/><Relationship Id="rId130" Type="http://schemas.openxmlformats.org/officeDocument/2006/relationships/slide" Target="slides/slide123.xml"/><Relationship Id="rId136" Type="http://schemas.openxmlformats.org/officeDocument/2006/relationships/slide" Target="slides/slide129.xml"/><Relationship Id="rId135" Type="http://schemas.openxmlformats.org/officeDocument/2006/relationships/slide" Target="slides/slide128.xml"/><Relationship Id="rId134" Type="http://schemas.openxmlformats.org/officeDocument/2006/relationships/slide" Target="slides/slide127.xml"/><Relationship Id="rId133" Type="http://schemas.openxmlformats.org/officeDocument/2006/relationships/slide" Target="slides/slide126.xml"/><Relationship Id="rId62" Type="http://schemas.openxmlformats.org/officeDocument/2006/relationships/slide" Target="slides/slide55.xml"/><Relationship Id="rId61" Type="http://schemas.openxmlformats.org/officeDocument/2006/relationships/slide" Target="slides/slide54.xml"/><Relationship Id="rId64" Type="http://schemas.openxmlformats.org/officeDocument/2006/relationships/slide" Target="slides/slide57.xml"/><Relationship Id="rId63" Type="http://schemas.openxmlformats.org/officeDocument/2006/relationships/slide" Target="slides/slide56.xml"/><Relationship Id="rId66" Type="http://schemas.openxmlformats.org/officeDocument/2006/relationships/slide" Target="slides/slide59.xml"/><Relationship Id="rId65" Type="http://schemas.openxmlformats.org/officeDocument/2006/relationships/slide" Target="slides/slide58.xml"/><Relationship Id="rId68" Type="http://schemas.openxmlformats.org/officeDocument/2006/relationships/slide" Target="slides/slide61.xml"/><Relationship Id="rId67" Type="http://schemas.openxmlformats.org/officeDocument/2006/relationships/slide" Target="slides/slide60.xml"/><Relationship Id="rId60" Type="http://schemas.openxmlformats.org/officeDocument/2006/relationships/slide" Target="slides/slide53.xml"/><Relationship Id="rId69" Type="http://schemas.openxmlformats.org/officeDocument/2006/relationships/slide" Target="slides/slide6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55" Type="http://schemas.openxmlformats.org/officeDocument/2006/relationships/slide" Target="slides/slide48.xml"/><Relationship Id="rId54" Type="http://schemas.openxmlformats.org/officeDocument/2006/relationships/slide" Target="slides/slide47.xml"/><Relationship Id="rId57" Type="http://schemas.openxmlformats.org/officeDocument/2006/relationships/slide" Target="slides/slide50.xml"/><Relationship Id="rId56" Type="http://schemas.openxmlformats.org/officeDocument/2006/relationships/slide" Target="slides/slide49.xml"/><Relationship Id="rId59" Type="http://schemas.openxmlformats.org/officeDocument/2006/relationships/slide" Target="slides/slide52.xml"/><Relationship Id="rId58" Type="http://schemas.openxmlformats.org/officeDocument/2006/relationships/slide" Target="slides/slide5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07" name="Google Shape;107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8" name="Google Shape;10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" name="Google Shape;735;p1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1" name="Google Shape;741;p1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7" name="Google Shape;747;p1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" name="Google Shape;753;p1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9" name="Google Shape;759;p1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5" name="Google Shape;765;p1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1" name="Google Shape;771;p1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7" name="Google Shape;777;p1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3" name="Google Shape;783;p1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9" name="Google Shape;789;p1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68" name="Google Shape;168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9" name="Google Shape;16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5" name="Google Shape;795;p1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1" name="Google Shape;801;p1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7" name="Google Shape;807;p1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3" name="Google Shape;813;p1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9" name="Google Shape;819;p1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5" name="Google Shape;825;p1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1" name="Google Shape;831;p1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7" name="Google Shape;837;p1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3" name="Google Shape;843;p1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9" name="Google Shape;849;p1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5" name="Google Shape;855;p1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1" name="Google Shape;861;p1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7" name="Google Shape;867;p1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3" name="Google Shape;873;p1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7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9" name="Google Shape;879;p1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5" name="Google Shape;885;p1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9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1" name="Google Shape;891;p1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7" name="Google Shape;897;p1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3" name="Google Shape;903;p1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9" name="Google Shape;909;p1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3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5" name="Google Shape;915;p1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1" name="Google Shape;921;p1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7" name="Google Shape;927;p1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0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g27f876f3b95_1_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2" name="Google Shape;932;g27f876f3b95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3" name="Google Shape;933;g27f876f3b95_1_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7b1a34ece1_2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7b1a34ece1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g37b1a34ece1_2_0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7b1a34ece1_2_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7b1a34ece1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g37b1a34ece1_2_8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13" name="Google Shape;113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4" name="Google Shape;11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26" name="Google Shape;126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7" name="Google Shape;12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6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6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6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6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6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7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7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7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7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7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7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7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7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7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p7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8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8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8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p8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8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8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8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8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8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8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p9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9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44" name="Google Shape;144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5" name="Google Shape;14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" name="Google Shape;555;p9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9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9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p9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9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9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9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" name="Google Shape;597;p9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10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p10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p10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10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p10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p10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9" name="Google Shape;639;p10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p10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1" name="Google Shape;651;p10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10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3" name="Google Shape;663;p1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9" name="Google Shape;669;p1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" name="Google Shape;675;p1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1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p1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p1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1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p1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1" name="Google Shape;711;p1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1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3" name="Google Shape;723;p1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p1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6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5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56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8" name="Google Shape;18;p156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6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56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7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67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71" name="Google Shape;71;p167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67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73" name="Google Shape;73;p167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167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7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7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8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68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68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68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68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68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9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5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69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87" name="Google Shape;87;p169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69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69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0"/>
          <p:cNvSpPr txBox="1"/>
          <p:nvPr>
            <p:ph type="title"/>
          </p:nvPr>
        </p:nvSpPr>
        <p:spPr>
          <a:xfrm>
            <a:off x="2438400" y="228600"/>
            <a:ext cx="64008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60"/>
          <p:cNvSpPr txBox="1"/>
          <p:nvPr>
            <p:ph idx="1" type="body"/>
          </p:nvPr>
        </p:nvSpPr>
        <p:spPr>
          <a:xfrm>
            <a:off x="2438400" y="1600200"/>
            <a:ext cx="64008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1pPr>
            <a:lvl2pPr indent="-308610" lvl="1" marL="91440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3pPr>
            <a:lvl4pPr indent="-308610" lvl="3" marL="182880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4pPr>
            <a:lvl5pPr indent="-308610" lvl="4" marL="2286000" algn="l"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2" name="Google Shape;102;p160"/>
          <p:cNvSpPr txBox="1"/>
          <p:nvPr>
            <p:ph idx="10" type="dt"/>
          </p:nvPr>
        </p:nvSpPr>
        <p:spPr>
          <a:xfrm>
            <a:off x="152400" y="6248400"/>
            <a:ext cx="1901825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16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60"/>
          <p:cNvSpPr txBox="1"/>
          <p:nvPr>
            <p:ph idx="12" type="sldNum"/>
          </p:nvPr>
        </p:nvSpPr>
        <p:spPr>
          <a:xfrm>
            <a:off x="6934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7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57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57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7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57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схема или организационная диаграмма" type="dgm">
  <p:cSld name="DIAGRAM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8"/>
          <p:cNvSpPr txBox="1"/>
          <p:nvPr>
            <p:ph type="title"/>
          </p:nvPr>
        </p:nvSpPr>
        <p:spPr>
          <a:xfrm>
            <a:off x="762000" y="762000"/>
            <a:ext cx="7924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58"/>
          <p:cNvSpPr/>
          <p:nvPr>
            <p:ph idx="2" type="dgm"/>
          </p:nvPr>
        </p:nvSpPr>
        <p:spPr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158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8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8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1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1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61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61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1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62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62"/>
          <p:cNvSpPr txBox="1"/>
          <p:nvPr>
            <p:ph idx="1" type="body"/>
          </p:nvPr>
        </p:nvSpPr>
        <p:spPr>
          <a:xfrm rot="5400000">
            <a:off x="2396332" y="57943"/>
            <a:ext cx="4351337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62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62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62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3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3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8" name="Google Shape;48;p163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49" name="Google Shape;49;p163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63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63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64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64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5" name="Google Shape;55;p164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56" name="Google Shape;56;p164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64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64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65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65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65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6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66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6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6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3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5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55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115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115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55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55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55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oogle Shape;91;p159"/>
          <p:cNvGrpSpPr/>
          <p:nvPr/>
        </p:nvGrpSpPr>
        <p:grpSpPr>
          <a:xfrm>
            <a:off x="0" y="0"/>
            <a:ext cx="2667000" cy="6858000"/>
            <a:chOff x="0" y="0"/>
            <a:chExt cx="1680" cy="4320"/>
          </a:xfrm>
        </p:grpSpPr>
        <p:sp>
          <p:nvSpPr>
            <p:cNvPr id="92" name="Google Shape;92;p159"/>
            <p:cNvSpPr txBox="1"/>
            <p:nvPr/>
          </p:nvSpPr>
          <p:spPr>
            <a:xfrm>
              <a:off x="1248" y="0"/>
              <a:ext cx="432" cy="4320"/>
            </a:xfrm>
            <a:prstGeom prst="rect">
              <a:avLst/>
            </a:prstGeom>
            <a:gradFill>
              <a:gsLst>
                <a:gs pos="0">
                  <a:srgbClr val="747474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slidemaster_med3" id="93" name="Google Shape;93;p159"/>
            <p:cNvPicPr preferRelativeResize="0"/>
            <p:nvPr/>
          </p:nvPicPr>
          <p:blipFill rotWithShape="1">
            <a:blip r:embed="rId1">
              <a:alphaModFix/>
            </a:blip>
            <a:srcRect b="0" l="0" r="0" t="0"/>
            <a:stretch/>
          </p:blipFill>
          <p:spPr>
            <a:xfrm>
              <a:off x="0" y="0"/>
              <a:ext cx="1348" cy="43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4" name="Google Shape;94;p159"/>
          <p:cNvSpPr txBox="1"/>
          <p:nvPr>
            <p:ph type="title"/>
          </p:nvPr>
        </p:nvSpPr>
        <p:spPr>
          <a:xfrm>
            <a:off x="2438400" y="228600"/>
            <a:ext cx="64008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5" name="Google Shape;95;p159"/>
          <p:cNvSpPr txBox="1"/>
          <p:nvPr>
            <p:ph idx="1" type="body"/>
          </p:nvPr>
        </p:nvSpPr>
        <p:spPr>
          <a:xfrm>
            <a:off x="2438400" y="1600200"/>
            <a:ext cx="64008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084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■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306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1960"/>
              <a:buFont typeface="Noto Sans Symbols"/>
              <a:buChar char="●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528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4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■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6" name="Google Shape;96;p159"/>
          <p:cNvSpPr txBox="1"/>
          <p:nvPr>
            <p:ph idx="10" type="dt"/>
          </p:nvPr>
        </p:nvSpPr>
        <p:spPr>
          <a:xfrm>
            <a:off x="152400" y="6248400"/>
            <a:ext cx="1901825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7" name="Google Shape;97;p15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8" name="Google Shape;98;p159"/>
          <p:cNvSpPr txBox="1"/>
          <p:nvPr>
            <p:ph idx="12" type="sldNum"/>
          </p:nvPr>
        </p:nvSpPr>
        <p:spPr>
          <a:xfrm>
            <a:off x="6934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0.xml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1.xml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2.xml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3.xml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4.xml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5.xml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6.xml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7.xml"/></Relationships>
</file>

<file path=ppt/slides/_rels/slide1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8.xml"/></Relationships>
</file>

<file path=ppt/slides/_rels/slide1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9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0.xml"/></Relationships>
</file>

<file path=ppt/slides/_rels/slide1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1.xml"/></Relationships>
</file>

<file path=ppt/slides/_rels/slide1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2.xml"/></Relationships>
</file>

<file path=ppt/slides/_rels/slide1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3.xml"/></Relationships>
</file>

<file path=ppt/slides/_rels/slide1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4.xml"/></Relationships>
</file>

<file path=ppt/slides/_rels/slide1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5.xml"/></Relationships>
</file>

<file path=ppt/slides/_rels/slide1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6.xml"/></Relationships>
</file>

<file path=ppt/slides/_rels/slide1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7.xml"/></Relationships>
</file>

<file path=ppt/slides/_rels/slide1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8.xml"/></Relationships>
</file>

<file path=ppt/slides/_rels/slide1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9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0.xml"/></Relationships>
</file>

<file path=ppt/slides/_rels/slide1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1.xml"/></Relationships>
</file>

<file path=ppt/slides/_rels/slide1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2.xml"/></Relationships>
</file>

<file path=ppt/slides/_rels/slide1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3.xml"/></Relationships>
</file>

<file path=ppt/slides/_rels/slide1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4.xml"/></Relationships>
</file>

<file path=ppt/slides/_rels/slide1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5.xml"/></Relationships>
</file>

<file path=ppt/slides/_rels/slide1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6.xml"/></Relationships>
</file>

<file path=ppt/slides/_rels/slide1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7.xml"/></Relationships>
</file>

<file path=ppt/slides/_rels/slide1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8.xml"/></Relationships>
</file>

<file path=ppt/slides/_rels/slide1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9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0.xml"/></Relationships>
</file>

<file path=ppt/slides/_rels/slide1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1.xml"/></Relationships>
</file>

<file path=ppt/slides/_rels/slide1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2.xml"/></Relationships>
</file>

<file path=ppt/slides/_rels/slide1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8.xml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9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0.xml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1.xml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2.xml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3.xml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4.xml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5.xml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6.xml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7.xml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8.xml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9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0.xml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1.xml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2.xml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3.xml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4.xml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5.xml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6.xml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7.xml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8.xml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"/>
          <p:cNvSpPr txBox="1"/>
          <p:nvPr>
            <p:ph type="ctrTitle"/>
          </p:nvPr>
        </p:nvSpPr>
        <p:spPr>
          <a:xfrm>
            <a:off x="684212" y="2349500"/>
            <a:ext cx="7772400" cy="1627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</a:pPr>
            <a:br>
              <a:rPr b="0" i="0" lang="en-US" sz="2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-US" sz="2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9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ҚАЗАҚ ТІЛІН ОҚЫТУ ӘДІСТЕМЕСІ – ҒЫЛЫМНЫҢ БІР САЛАСЫ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0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Қазақ тілін оқыту әдістемесі</a:t>
            </a:r>
            <a:endParaRPr/>
          </a:p>
          <a:p>
            <a:pPr indent="-171450" lvl="0" marL="17145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1450" lvl="0" marL="17145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Қазақ тілін </a:t>
            </a:r>
            <a:r>
              <a:rPr b="1" i="0" lang="en-US" sz="3600" u="none">
                <a:solidFill>
                  <a:srgbClr val="8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оқыту үдерісін</a:t>
            </a: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/>
          </a:p>
          <a:p>
            <a:pPr indent="-171450" lvl="0" marL="17145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Қазақ тілін </a:t>
            </a:r>
            <a:r>
              <a:rPr b="1" i="0" lang="en-US" sz="3600" u="none">
                <a:solidFill>
                  <a:srgbClr val="8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оқытудың жалпы мәселелерін</a:t>
            </a: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36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қарастырады</a:t>
            </a:r>
            <a:r>
              <a:rPr b="0" i="0" lang="en-US" sz="36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122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" name="Google Shape;738;p122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 пәнін оқу барысында оқушы: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Ғалымдардың көзқарастарына пікір білдіруге жаттығады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Кейіпкер бейнесін талдауға үйренеді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Көркем шығарма жазуға төселеді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</a:t>
            </a: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Ойын логикалық жағынан дұрыс, анық жеткізе білуге жаттығады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    Әдеби тіл нормасына сай сөйлей білуге үйренеді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Саяси көзқарасты қалыптастыруға үйренеді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Сөздің грамматикалық құрылысын үйретуге жаттығады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H    Орфографиялық және пунктуациялық жағынан дұрыс жазуға жаттығады </a:t>
            </a:r>
            <a:endParaRPr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123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4" name="Google Shape;744;p123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 жататын ғылым: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Психоаналитикалық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Статистикалық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Этнография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Педагогика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Этимология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Педагогика-лингвистикалық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Стилистикалық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Дидактика </a:t>
            </a:r>
            <a:endParaRPr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124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p124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 жататын ғылым: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Психоаналитикалық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Статистикалық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Этнография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    Педагогика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Этимология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     Педагогика-лингвистикалық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Стилистикалық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H    Дидактика </a:t>
            </a:r>
            <a:endParaRPr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125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" name="Google Shape;756;p125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әдістемесінің негізгі обьектісі: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Тарихи деректер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Тілдік фактілер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Қоғамдық пікірлер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Әдеби шығармалар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Әдістемелік әдебиеттер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Техникалық құралдар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Тілдік бірліктер, оның жұмсалу қызметі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Тілдік материалдар </a:t>
            </a:r>
            <a:endParaRPr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26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2" name="Google Shape;762;p126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әдістемесінің негізгі обьектісі: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Тарихи деректер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Тілдік фактілер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Қоғамдық пікірлер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Әдеби шығармалар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Әдістемелік әдебиеттер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Техникалық құралдар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    Тілдік бірліктер, оның жұмсалу қызметі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H    Тілдік материалдар </a:t>
            </a:r>
            <a:endParaRPr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127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127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ұғынудың заңдылықтарын, тілдің қыры мен сырын оқушыға үйретудің жолдары мен құралдарын зерттейтін ғылымының бірі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саласы: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Қазақ тілін оқыту әдістемесі    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Қазақ әдебиетін оқыту әдістемесі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Қазақстан тарихын оқыту әдістемесі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Лингводидактика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Тіл білімі дидактикасы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Статистика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Логика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Этнопедагогика </a:t>
            </a:r>
            <a:endParaRPr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128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4" name="Google Shape;774;p128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ұғынудың заңдылықтарын, тілдің қыры мен сырын оқушыға үйретудің жолдары мен құралдарын зерттейтін ғылымының бірі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саласы: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  Қазақ тілін оқыту әдістемесі    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Қазақ әдебиетін оқыту әдістемесі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Қазақстан тарихын оқыту әдістемесі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    Лингводидактика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     Тіл білімі дидактикасы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Статистика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Логика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Этнопедагогика </a:t>
            </a:r>
            <a:endParaRPr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29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129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 оқушыларды тәрбиелеу мен оқытуда, дүние-танымын жетілдіруде: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Өте қажетті практикалық міндеттерді іске асырады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Қазақ тілінің негізін тиянақты меңгертеді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Компьютермен жұмыс істеуді меңгереді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Бағдарламаның жасалу жолдарын таразылайды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Тілдік материалдарды толық меңгереді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Педагогикалық технологиялар іске асады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Оқушылардың бағаларын сараптайды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Қарсы пікір айтуды меңгертеді </a:t>
            </a:r>
            <a:endParaRPr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130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6" name="Google Shape;786;p130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 оқушыларды тәрбиелеу мен оқытуда, дүние-танымын жетілдіруде: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  Өте қажетті практикалық міндеттерді іске асырады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  Қазақ тілінің негізін тиянақты меңгертеді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Компьютермен жұмыс істеуді меңгереді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Бағдарламаның жасалу жолдарын таразылайды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    Тілдік материалдарды толық меңгереді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Педагогикалық технологиялар іске асады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Оқушылардың бағаларын сараптайды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Қарсы пікір айтуды меңгертеді </a:t>
            </a:r>
            <a:endParaRPr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31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131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Тілді меңгертуде оқушыларға қойылатын талаптар: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Тілдік единицалар, олардың мағынасы мен қызметін білу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Мамандану, сауаттылық негіздері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Шығарма, мазмұндама жазу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Тілдің салалары, тармақтары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Көшіріп жазу, диктант түрлерін білу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Қазақ тіліне тән дыбыстарды айта білу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Сауатты жаза білу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Тарихи мәселелерді анықтап білу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1700" y="188912"/>
            <a:ext cx="7413625" cy="626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132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8" name="Google Shape;798;p132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Тілді меңгертуде оқушыларға қойылатын талаптар: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 Тілдік единицалар, олардың мағынасы мен қызметін білу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Мамандану, сауаттылық негіздері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Шығарма, мазмұндама жазу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Тілдің салалары, тармақтары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Көшіріп жазу, диктант түрлерін білу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     Қазақ тіліне тән дыбыстарды айта білу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    Сауатты жаза білу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Тарихи мәселелерді анықтап білу </a:t>
            </a:r>
            <a:endParaRPr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133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4" name="Google Shape;804;p133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тілінен берілетін білімдегі теориялық мәселе: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Білім мазмұнын, көлемін белгілеу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Фонетикаға қатысты саналы түсінігі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Тіл типтерін белгілеу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Тіл мәселесімен айналысуды қолдау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EТілдіктұлғалардыңқолданылузаңдылығынсаналыбілу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Тіл топтарын шешу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Тілдік қағидаларды шешу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Сөздік қорды толықтыру </a:t>
            </a:r>
            <a:endParaRPr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134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0" name="Google Shape;810;p134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тілінен берілетін білімдегі теориялық мәселе: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  Білім мазмұнын, көлемін белгілеу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   Фонетикаға қатысты саналы түсінігі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Тіл типтерін белгілеу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Тіл мәселесімен айналысуды қолдау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 Тілдік тұлғалардың қолданылу заңдылығын саналы білу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Тіл топтарын шешу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Тілдік қағидаларды шешу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Сөздік қорды толықтыру </a:t>
            </a:r>
            <a:endParaRPr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135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6" name="Google Shape;816;p135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 сабағын әдебиетпен байланыстыра өтудің тиімділігі: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Оқушының ұғымына түсініксіз сөздердің мағынасын ұғындыру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Бағдарламалық материалдармен жұмыс жасап отыру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 Оқушыларға қажетті түсіндіру жүргізу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 Сабақты бірқалыпты өтуге бағыттайды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Оқушының ұғымына түсініксіз сөздердің шығу тегін, тарихын түсіндіру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Жаттығулар арқылы қазақша сөйлеуге дағдыланады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Қазақ тілінің орфоэпиясын меңгереді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Оқушының тіл байлығы кеңіп, сөйлеу мәдениеті артады </a:t>
            </a:r>
            <a:endParaRPr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136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136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 сабағын әдебиетпен байланыстыра өтудің тиімділігі: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  Оқушының ұғымына түсініксіз сөздердің мағынасын ұғындыру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Бағдарламалық материалдармен жұмыс жасап отыру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 Оқушыларға қажетті түсіндіру жүргізу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 Сабақты бірқалыпты өтуге бағыттайды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     Оқушының ұғымына түсініксіз сөздердің шығу тегін, тарихын түсіндіру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Жаттығулар арқылы қазақша сөйлеуге дағдыланады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Қазақ тілінің орфоэпиясын меңгереді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H     Оқушының тіл байлығы кеңіп, сөйлеу мәдениеті артады </a:t>
            </a:r>
            <a:endParaRPr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137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8" name="Google Shape;828;p137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Тіл үйретудегі ең басты мәселе: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Сөз тіркесімен таныстыру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Сөздік қорын байыту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Сөздердің қызметін анықтау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Көркем сөйлеуге баулу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Дұрыс жазуға үйрету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Сөздердің байланысу формаларын ажырату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Сауатты сөйлеуге баулу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Сөйлем мүшелерін ажырату </a:t>
            </a:r>
            <a:endParaRPr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138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4" name="Google Shape;834;p138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Тіл үйретудегі ең басты мәселе: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Сөз тіркесімен таныстыру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   Сөздік қорын байыту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Сөздердің қызметін анықтау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    Көркем сөйлеуге баулу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Дұрыс жазуға үйрету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Сөздердің байланысу формаларын ажырату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    Сауатты сөйлеуге баулу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Сөйлем мүшелерін ажырату </a:t>
            </a:r>
            <a:endParaRPr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139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0" name="Google Shape;840;p139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Жан туралы, ғылыми дәл ойлау, дұрыс пiкiрлер заңдылықтарын, сөйлеу процестерін зерттеп, үйрететiн пән: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Психология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Педагогика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Философия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Логика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Психолингвистика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Әдістеме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Дидактика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Әдіс </a:t>
            </a:r>
            <a:endParaRPr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140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6" name="Google Shape;846;p140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Жан туралы, ғылыми дәл ойлау, дұрыс пiкiрлер заңдылықтарын, сөйлеу процестерін зерттеп, үйрететiн пән: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 Психология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Педагогика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Философия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    Логика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     Психолингвистика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Әдістеме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Дидактика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Әдіс </a:t>
            </a:r>
            <a:endParaRPr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41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2" name="Google Shape;852;p141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 мамандары тіл үйрету барысында оқушыға меңгерту керек: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Тіл туралы білімі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Саясат туралы білімі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Тіл теориясы туралы түсінігі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Демография туралы білімі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Этнография туралы білімі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Тілді қолдана білуі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Экономика туралы білімі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Экология туралы білімі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2"/>
          <p:cNvSpPr txBox="1"/>
          <p:nvPr>
            <p:ph idx="1" type="body"/>
          </p:nvPr>
        </p:nvSpPr>
        <p:spPr>
          <a:xfrm>
            <a:off x="628650" y="1341437"/>
            <a:ext cx="7886700" cy="4835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Қазақ тілін оқыту әдістемесі пәні</a:t>
            </a:r>
            <a:endParaRPr/>
          </a:p>
          <a:p>
            <a:pPr indent="-171450" lvl="0" marL="17145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өзінің </a:t>
            </a:r>
            <a:r>
              <a:rPr b="1" i="0" lang="en-US" sz="360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методологиялық негізі ретінде</a:t>
            </a:r>
            <a:endParaRPr>
              <a:solidFill>
                <a:srgbClr val="FFFF00"/>
              </a:solidFill>
            </a:endParaRPr>
          </a:p>
          <a:p>
            <a:pPr indent="-171450" lvl="0" marL="17145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E20000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лингвистика</a:t>
            </a:r>
            <a:r>
              <a:rPr b="1" i="0" lang="en-US" sz="3600" u="none">
                <a:solidFill>
                  <a:srgbClr val="E2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indent="-171450" lvl="0" marL="17145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ғылымына сүйенеді</a:t>
            </a:r>
            <a:endParaRPr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142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8" name="Google Shape;858;p142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 мамандары тіл үйрету барысында оқушыға меңгерту керек: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  Тіл туралы білімі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Саясат туралы білімі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     Тіл теориясы туралы түсінігі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Демография туралы білімі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Этнография туралы білімі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     Тілді қолдана білуі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Экономика туралы білімі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Экология туралы білімі </a:t>
            </a:r>
            <a:endParaRPr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143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p143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оқытуда оқушыларға танытатын тілдің қызметі: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танымдық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эстетикалық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коммуникативтік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физиологиялық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биологиялық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дипломатиялық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физикалық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педагогикалық </a:t>
            </a:r>
            <a:endParaRPr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144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0" name="Google Shape;870;p144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оқытуда оқушыларға танытатын тілдің қызметі: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  танымдық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  эстетикалық</a:t>
            </a: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     коммуникативтік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физиологиялық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биологиялық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дипломатиялық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физикалық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педагогикалық </a:t>
            </a:r>
            <a:endParaRPr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4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145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6" name="Google Shape;876;p145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 әдістемесі – 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Тіл дыбыстарын зерттейтін ғылым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Тарихи жағынан дамыған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Теориялық негізі қалыптасқан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Тілдің жүйелік ерекшеліктерін зерттейтін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Белгілі бір ғылыми жүйеге келген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Тілдің құрылымын зерттейтін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Сөздік қор мен құрамды зерттейтін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Сөз мағыналарын зерттейтін ғылым </a:t>
            </a:r>
            <a:endParaRPr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46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146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 әдістемесі – 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Тіл дыбыстарын зерттейтін ғылым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   Тарихи жағынан дамыған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     Теориялық негізі қалыптасқан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Тілдің жүйелік ерекшеліктерін зерттейтін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     Белгілі бір ғылыми жүйеге келген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Тілдің құрылымын зерттейтін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Сөздік қор мен құрамды зерттейтін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Сөз мағыналарын зерттейтін ғылым </a:t>
            </a:r>
            <a:endParaRPr/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147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8" name="Google Shape;888;p147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әдістемесімен байланысты ғылымдар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Морфология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Синтаксис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География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Лингвистика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Логика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Фонетика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Психология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Тарих </a:t>
            </a:r>
            <a:endParaRPr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2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148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p148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әдістемесімен байланысты ғылымдар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Морфология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Синтаксис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География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    Лингвистика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     Логика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Фонетика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     Психология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Тарих </a:t>
            </a:r>
            <a:endParaRPr/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8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149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p149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әдістемесінің зерттеу нысаны 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Қазақ тілінің негізгі салаларын зерттейді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Педагогика ғылымының бір саласы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Тілдік қатынасты зерттейді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 Тілдің қыры мен сырын балаға үйретудің құралдарын зерттейді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Тіл білімінің салалары жайлы теориялық білім береді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Ана тілін ұғынудың заңдылықтарын зерттейді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Тілдің құрылымдық бірліктерін қарастырады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Тілдің құрылымдық сипатын зерттейді </a:t>
            </a:r>
            <a:endParaRPr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150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150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әдістемесінің зерттеу нысаны 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Қазақ тілінің негізгі салаларын зерттейді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   Педагогика ғылымының бір саласы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Тілдік қатынасты зерттейді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     Тілдің қыры мен сырын балаға үйретудің құралдарын зерттейді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Тіл білімінің салалары жайлы теориялық білім береді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     Ана тілін ұғынудың заңдылықтарын зерттейді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Тілдің құрылымдық бірліктерін қарастырады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Тілдің құрылымдық сипатын зерттейді </a:t>
            </a:r>
            <a:endParaRPr/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0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151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2" name="Google Shape;912;p151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Дидактика – 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Психологияның білім беру теориясын қарастыратын саласы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Педагогиканың білім беру мен оқыту теориясын қарастыратын саласы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Физиологияның білім беру теориясын қарастыратын саласы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 Адамның дамуын, оқуын, еңбек етуін зерттейді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Нені, қалай зерттеу керек деген сұрақтарды шешеді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Білімніңмазмұнын, ғылыминегізін, оқытуәдістерінзерттейді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Нені, қалайоқытуқажетдегенсұрақтардышешеді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Нені, қалай білу керек деген сұрақтарды шешеді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Google Shape;181;p13"/>
          <p:cNvGrpSpPr/>
          <p:nvPr/>
        </p:nvGrpSpPr>
        <p:grpSpPr>
          <a:xfrm>
            <a:off x="250825" y="188912"/>
            <a:ext cx="8675687" cy="6480175"/>
            <a:chOff x="1420" y="6637"/>
            <a:chExt cx="9360" cy="8978"/>
          </a:xfrm>
        </p:grpSpPr>
        <p:sp>
          <p:nvSpPr>
            <p:cNvPr id="182" name="Google Shape;182;p13"/>
            <p:cNvSpPr/>
            <p:nvPr/>
          </p:nvSpPr>
          <p:spPr>
            <a:xfrm>
              <a:off x="4471" y="10139"/>
              <a:ext cx="2880" cy="216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SzPts val="2400"/>
                <a:buFont typeface="Times New Roman"/>
                <a:buNone/>
              </a:pPr>
              <a:r>
                <a:rPr b="1" i="0" lang="en-US" sz="2400" u="none" cap="none" strike="noStrike">
                  <a:solidFill>
                    <a:srgbClr val="8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Қазақ тілін оқыту 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SzPts val="2400"/>
                <a:buFont typeface="Times New Roman"/>
                <a:buNone/>
              </a:pPr>
              <a:r>
                <a:rPr b="1" i="0" lang="en-US" sz="2400" u="none" cap="none" strike="noStrike">
                  <a:solidFill>
                    <a:srgbClr val="8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әдістемесі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1" i="0" sz="2400" u="none" cap="none" strike="noStrike">
                <a:solidFill>
                  <a:srgbClr val="8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800000"/>
                </a:solidFill>
                <a:latin typeface="Times"/>
                <a:ea typeface="Times"/>
                <a:cs typeface="Times"/>
                <a:sym typeface="Time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800000"/>
                </a:solidFill>
                <a:latin typeface="Times"/>
                <a:ea typeface="Times"/>
                <a:cs typeface="Times"/>
                <a:sym typeface="Time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800000"/>
                </a:solidFill>
                <a:latin typeface="Times"/>
                <a:ea typeface="Times"/>
                <a:cs typeface="Times"/>
                <a:sym typeface="Time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rgbClr val="800000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83" name="Google Shape;183;p13"/>
            <p:cNvSpPr/>
            <p:nvPr/>
          </p:nvSpPr>
          <p:spPr>
            <a:xfrm>
              <a:off x="2860" y="7177"/>
              <a:ext cx="2160" cy="108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әлеуметтік лингвистика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4" name="Google Shape;184;p13"/>
            <p:cNvSpPr/>
            <p:nvPr/>
          </p:nvSpPr>
          <p:spPr>
            <a:xfrm>
              <a:off x="1780" y="12915"/>
              <a:ext cx="2340" cy="108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аксиолин-гвистика</a:t>
              </a:r>
              <a:endParaRPr/>
            </a:p>
          </p:txBody>
        </p:sp>
        <p:sp>
          <p:nvSpPr>
            <p:cNvPr id="185" name="Google Shape;185;p13"/>
            <p:cNvSpPr/>
            <p:nvPr/>
          </p:nvSpPr>
          <p:spPr>
            <a:xfrm>
              <a:off x="7000" y="6997"/>
              <a:ext cx="2520" cy="126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функционалды лингвистика</a:t>
              </a:r>
              <a:endParaRPr/>
            </a:p>
          </p:txBody>
        </p:sp>
        <p:sp>
          <p:nvSpPr>
            <p:cNvPr id="186" name="Google Shape;186;p13"/>
            <p:cNvSpPr/>
            <p:nvPr/>
          </p:nvSpPr>
          <p:spPr>
            <a:xfrm>
              <a:off x="4840" y="6637"/>
              <a:ext cx="2340" cy="126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антропо-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лингвистика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7" name="Google Shape;187;p13"/>
            <p:cNvSpPr/>
            <p:nvPr/>
          </p:nvSpPr>
          <p:spPr>
            <a:xfrm>
              <a:off x="7720" y="12915"/>
              <a:ext cx="2520" cy="108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психолингвис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тика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8" name="Google Shape;188;p13"/>
            <p:cNvSpPr/>
            <p:nvPr/>
          </p:nvSpPr>
          <p:spPr>
            <a:xfrm>
              <a:off x="1600" y="9315"/>
              <a:ext cx="2160" cy="126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когнитивтік лингвистика</a:t>
              </a:r>
              <a:endParaRPr/>
            </a:p>
          </p:txBody>
        </p:sp>
        <p:sp>
          <p:nvSpPr>
            <p:cNvPr id="189" name="Google Shape;189;p13"/>
            <p:cNvSpPr/>
            <p:nvPr/>
          </p:nvSpPr>
          <p:spPr>
            <a:xfrm>
              <a:off x="2140" y="8257"/>
              <a:ext cx="2160" cy="1058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этнолин-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гвистика</a:t>
              </a:r>
              <a:endParaRPr/>
            </a:p>
          </p:txBody>
        </p:sp>
        <p:sp>
          <p:nvSpPr>
            <p:cNvPr id="190" name="Google Shape;190;p13"/>
            <p:cNvSpPr/>
            <p:nvPr/>
          </p:nvSpPr>
          <p:spPr>
            <a:xfrm>
              <a:off x="6460" y="13815"/>
              <a:ext cx="2340" cy="108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нейролингвистика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1" name="Google Shape;191;p13"/>
            <p:cNvSpPr/>
            <p:nvPr/>
          </p:nvSpPr>
          <p:spPr>
            <a:xfrm>
              <a:off x="8080" y="11835"/>
              <a:ext cx="2340" cy="108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контрастивті лингвистика</a:t>
              </a:r>
              <a:endParaRPr/>
            </a:p>
          </p:txBody>
        </p:sp>
        <p:sp>
          <p:nvSpPr>
            <p:cNvPr id="192" name="Google Shape;192;p13"/>
            <p:cNvSpPr/>
            <p:nvPr/>
          </p:nvSpPr>
          <p:spPr>
            <a:xfrm>
              <a:off x="8440" y="10575"/>
              <a:ext cx="2340" cy="126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құрылымдық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лингвистика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3" name="Google Shape;193;p13"/>
            <p:cNvSpPr/>
            <p:nvPr/>
          </p:nvSpPr>
          <p:spPr>
            <a:xfrm>
              <a:off x="2860" y="13815"/>
              <a:ext cx="2340" cy="108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акмелин-гвистика</a:t>
              </a:r>
              <a:endParaRPr/>
            </a:p>
          </p:txBody>
        </p:sp>
        <p:sp>
          <p:nvSpPr>
            <p:cNvPr id="194" name="Google Shape;194;p13"/>
            <p:cNvSpPr/>
            <p:nvPr/>
          </p:nvSpPr>
          <p:spPr>
            <a:xfrm>
              <a:off x="8260" y="9315"/>
              <a:ext cx="2340" cy="126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мәтін лингвистикасы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5" name="Google Shape;195;p13"/>
            <p:cNvSpPr/>
            <p:nvPr/>
          </p:nvSpPr>
          <p:spPr>
            <a:xfrm>
              <a:off x="1420" y="10575"/>
              <a:ext cx="2340" cy="126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лингвомәде-ниеттану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6" name="Google Shape;196;p13"/>
            <p:cNvSpPr/>
            <p:nvPr/>
          </p:nvSpPr>
          <p:spPr>
            <a:xfrm>
              <a:off x="1600" y="11835"/>
              <a:ext cx="2340" cy="108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лингво-елтану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4660" y="14535"/>
              <a:ext cx="2340" cy="108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паралин-гвистика</a:t>
              </a:r>
              <a:endParaRPr/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7900" y="8257"/>
              <a:ext cx="2520" cy="108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imes New Roman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прагмалингвистика</a:t>
              </a:r>
              <a:endParaRPr/>
            </a:p>
          </p:txBody>
        </p:sp>
        <p:grpSp>
          <p:nvGrpSpPr>
            <p:cNvPr id="199" name="Google Shape;199;p13"/>
            <p:cNvGrpSpPr/>
            <p:nvPr/>
          </p:nvGrpSpPr>
          <p:grpSpPr>
            <a:xfrm>
              <a:off x="3700" y="7897"/>
              <a:ext cx="4720" cy="6646"/>
              <a:chOff x="3700" y="7897"/>
              <a:chExt cx="4720" cy="6646"/>
            </a:xfrm>
          </p:grpSpPr>
          <p:sp>
            <p:nvSpPr>
              <p:cNvPr id="200" name="Google Shape;200;p13"/>
              <p:cNvSpPr/>
              <p:nvPr/>
            </p:nvSpPr>
            <p:spPr>
              <a:xfrm>
                <a:off x="6280" y="8077"/>
                <a:ext cx="1077" cy="2061"/>
              </a:xfrm>
              <a:custGeom>
                <a:rect b="b" l="l" r="r" t="t"/>
                <a:pathLst>
                  <a:path extrusionOk="0" h="1760" w="515">
                    <a:moveTo>
                      <a:pt x="0" y="1760"/>
                    </a:moveTo>
                    <a:lnTo>
                      <a:pt x="515" y="0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med" w="med" type="stealth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13"/>
              <p:cNvSpPr/>
              <p:nvPr/>
            </p:nvSpPr>
            <p:spPr>
              <a:xfrm>
                <a:off x="4657" y="8077"/>
                <a:ext cx="983" cy="2041"/>
              </a:xfrm>
              <a:custGeom>
                <a:rect b="b" l="l" r="r" t="t"/>
                <a:pathLst>
                  <a:path extrusionOk="0" h="1700" w="520">
                    <a:moveTo>
                      <a:pt x="520" y="170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med" w="med" type="stealth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13"/>
              <p:cNvSpPr/>
              <p:nvPr/>
            </p:nvSpPr>
            <p:spPr>
              <a:xfrm>
                <a:off x="3700" y="10118"/>
                <a:ext cx="1020" cy="500"/>
              </a:xfrm>
              <a:custGeom>
                <a:rect b="b" l="l" r="r" t="t"/>
                <a:pathLst>
                  <a:path extrusionOk="0" h="500" w="1020">
                    <a:moveTo>
                      <a:pt x="1020" y="50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med" w="med" type="stealth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13"/>
              <p:cNvSpPr/>
              <p:nvPr/>
            </p:nvSpPr>
            <p:spPr>
              <a:xfrm>
                <a:off x="6780" y="9058"/>
                <a:ext cx="1060" cy="1285"/>
              </a:xfrm>
              <a:custGeom>
                <a:rect b="b" l="l" r="r" t="t"/>
                <a:pathLst>
                  <a:path extrusionOk="0" h="1285" w="1060">
                    <a:moveTo>
                      <a:pt x="0" y="1285"/>
                    </a:moveTo>
                    <a:lnTo>
                      <a:pt x="1060" y="0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med" w="med" type="stealth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13"/>
              <p:cNvSpPr/>
              <p:nvPr/>
            </p:nvSpPr>
            <p:spPr>
              <a:xfrm>
                <a:off x="7360" y="11178"/>
                <a:ext cx="1060" cy="40"/>
              </a:xfrm>
              <a:custGeom>
                <a:rect b="b" l="l" r="r" t="t"/>
                <a:pathLst>
                  <a:path extrusionOk="0" h="40" w="1060">
                    <a:moveTo>
                      <a:pt x="0" y="0"/>
                    </a:moveTo>
                    <a:lnTo>
                      <a:pt x="1060" y="40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med" w="med" type="stealth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13"/>
              <p:cNvSpPr/>
              <p:nvPr/>
            </p:nvSpPr>
            <p:spPr>
              <a:xfrm>
                <a:off x="7220" y="11678"/>
                <a:ext cx="900" cy="540"/>
              </a:xfrm>
              <a:custGeom>
                <a:rect b="b" l="l" r="r" t="t"/>
                <a:pathLst>
                  <a:path extrusionOk="0" h="540" w="900">
                    <a:moveTo>
                      <a:pt x="0" y="0"/>
                    </a:moveTo>
                    <a:lnTo>
                      <a:pt x="900" y="540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med" w="med" type="stealth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13"/>
              <p:cNvSpPr/>
              <p:nvPr/>
            </p:nvSpPr>
            <p:spPr>
              <a:xfrm>
                <a:off x="6820" y="12078"/>
                <a:ext cx="1085" cy="1070"/>
              </a:xfrm>
              <a:custGeom>
                <a:rect b="b" l="l" r="r" t="t"/>
                <a:pathLst>
                  <a:path extrusionOk="0" h="1070" w="1085">
                    <a:moveTo>
                      <a:pt x="0" y="0"/>
                    </a:moveTo>
                    <a:lnTo>
                      <a:pt x="1085" y="1070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stealth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13"/>
              <p:cNvSpPr/>
              <p:nvPr/>
            </p:nvSpPr>
            <p:spPr>
              <a:xfrm>
                <a:off x="6262" y="12261"/>
                <a:ext cx="683" cy="1652"/>
              </a:xfrm>
              <a:custGeom>
                <a:rect b="b" l="l" r="r" t="t"/>
                <a:pathLst>
                  <a:path extrusionOk="0" h="1652" w="683">
                    <a:moveTo>
                      <a:pt x="0" y="0"/>
                    </a:moveTo>
                    <a:lnTo>
                      <a:pt x="683" y="1652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med" w="med" type="stealth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208;p13"/>
              <p:cNvSpPr/>
              <p:nvPr/>
            </p:nvSpPr>
            <p:spPr>
              <a:xfrm>
                <a:off x="4815" y="12238"/>
                <a:ext cx="625" cy="1690"/>
              </a:xfrm>
              <a:custGeom>
                <a:rect b="b" l="l" r="r" t="t"/>
                <a:pathLst>
                  <a:path extrusionOk="0" h="1690" w="625">
                    <a:moveTo>
                      <a:pt x="625" y="0"/>
                    </a:moveTo>
                    <a:lnTo>
                      <a:pt x="0" y="1690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med" w="med" type="stealth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13"/>
              <p:cNvSpPr/>
              <p:nvPr/>
            </p:nvSpPr>
            <p:spPr>
              <a:xfrm>
                <a:off x="4005" y="12058"/>
                <a:ext cx="975" cy="1135"/>
              </a:xfrm>
              <a:custGeom>
                <a:rect b="b" l="l" r="r" t="t"/>
                <a:pathLst>
                  <a:path extrusionOk="0" h="1135" w="975">
                    <a:moveTo>
                      <a:pt x="975" y="0"/>
                    </a:moveTo>
                    <a:lnTo>
                      <a:pt x="0" y="1135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med" w="med" type="stealth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13"/>
              <p:cNvSpPr/>
              <p:nvPr/>
            </p:nvSpPr>
            <p:spPr>
              <a:xfrm>
                <a:off x="3780" y="11218"/>
                <a:ext cx="675" cy="10"/>
              </a:xfrm>
              <a:custGeom>
                <a:rect b="b" l="l" r="r" t="t"/>
                <a:pathLst>
                  <a:path extrusionOk="0" h="10" w="675">
                    <a:moveTo>
                      <a:pt x="675" y="1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med" w="med" type="stealth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13"/>
              <p:cNvSpPr/>
              <p:nvPr/>
            </p:nvSpPr>
            <p:spPr>
              <a:xfrm>
                <a:off x="3750" y="11618"/>
                <a:ext cx="870" cy="435"/>
              </a:xfrm>
              <a:custGeom>
                <a:rect b="b" l="l" r="r" t="t"/>
                <a:pathLst>
                  <a:path extrusionOk="0" h="435" w="870">
                    <a:moveTo>
                      <a:pt x="870" y="0"/>
                    </a:moveTo>
                    <a:lnTo>
                      <a:pt x="0" y="435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med" w="med" type="stealth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13"/>
              <p:cNvSpPr/>
              <p:nvPr/>
            </p:nvSpPr>
            <p:spPr>
              <a:xfrm>
                <a:off x="7177" y="10058"/>
                <a:ext cx="1103" cy="697"/>
              </a:xfrm>
              <a:custGeom>
                <a:rect b="b" l="l" r="r" t="t"/>
                <a:pathLst>
                  <a:path extrusionOk="0" h="697" w="1103">
                    <a:moveTo>
                      <a:pt x="0" y="697"/>
                    </a:moveTo>
                    <a:lnTo>
                      <a:pt x="1103" y="0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med" w="med" type="stealth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13"/>
              <p:cNvSpPr/>
              <p:nvPr/>
            </p:nvSpPr>
            <p:spPr>
              <a:xfrm>
                <a:off x="4035" y="9068"/>
                <a:ext cx="1125" cy="1250"/>
              </a:xfrm>
              <a:custGeom>
                <a:rect b="b" l="l" r="r" t="t"/>
                <a:pathLst>
                  <a:path extrusionOk="0" h="1250" w="1125">
                    <a:moveTo>
                      <a:pt x="1125" y="125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med" w="med" type="stealth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13"/>
              <p:cNvSpPr/>
              <p:nvPr/>
            </p:nvSpPr>
            <p:spPr>
              <a:xfrm>
                <a:off x="5820" y="12323"/>
                <a:ext cx="15" cy="2220"/>
              </a:xfrm>
              <a:custGeom>
                <a:rect b="b" l="l" r="r" t="t"/>
                <a:pathLst>
                  <a:path extrusionOk="0" h="2220" w="15">
                    <a:moveTo>
                      <a:pt x="15" y="0"/>
                    </a:moveTo>
                    <a:lnTo>
                      <a:pt x="0" y="2220"/>
                    </a:ln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med" w="med" type="stealth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3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15" name="Google Shape;215;p13"/>
              <p:cNvCxnSpPr/>
              <p:nvPr/>
            </p:nvCxnSpPr>
            <p:spPr>
              <a:xfrm rot="10800000">
                <a:off x="5917" y="7897"/>
                <a:ext cx="0" cy="234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med" w="med" type="none"/>
                <a:tailEnd len="med" w="med" type="stealth"/>
              </a:ln>
            </p:spPr>
          </p:cxnSp>
        </p:grpSp>
      </p:grp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152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8" name="Google Shape;918;p152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Дидактика – 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Психологияның білім беру теориясын қарастыратын саласы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   Педагогиканың білім беру мен оқыту теориясын қарастыратын саласы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Физиологияның білім беру теориясын қарастыратын саласы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 Адамның дамуын, оқуын, еңбек етуін зерттейді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Нені, қалай зерттеу керек деген сұрақтарды шешеді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     Білімнің мазмұнын, ғылыми негізін, оқыту әдістерін зерттейді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    Нені, қалай оқыту қажет деген сұрақтарды шешеді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Нені, қалай білу керек деген сұрақтарды шешеді </a:t>
            </a:r>
            <a:endParaRPr/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153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24" name="Google Shape;924;p153"/>
          <p:cNvGraphicFramePr/>
          <p:nvPr/>
        </p:nvGraphicFramePr>
        <p:xfrm>
          <a:off x="1028700" y="2133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{FDF8B1B9-4E73-4385-82B3-D3834DFEAF90}</a:tableStyleId>
              </a:tblPr>
              <a:tblGrid>
                <a:gridCol w="4010025"/>
                <a:gridCol w="1490650"/>
                <a:gridCol w="1585900"/>
              </a:tblGrid>
              <a:tr h="822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Дәріс:  Қазақ тілін оқыту әдістемесі - ғылымның бір саласы 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Түсіну, талдау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Ұйымд-әрекеттік ойын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Семинар: Әдістеме ілімінің ғылыми жүйе ретіндегі  генезисі</a:t>
                      </a:r>
                      <a:endParaRPr/>
                    </a:p>
                    <a:p>
                      <a:pPr indent="-285750" lvl="1" marL="74295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Қазақ тілін оқыту әдістемесінің басқа ғылымдармен байланысы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Дәріс материалдарымен, әдебиеттермен жұмыс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Қазақ тілін оқытудың бүгінгі жай-күйіне SWOT талдау жасау 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5EA"/>
                    </a:soli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БӨЖ: ХХ ғасыр басындағы қазақ тілін оқыту әдістемесі (конспект жазу)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Зерделей оқу, пікірлерді саралау, жинақтау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Тақырып бойынша пікірталас; сұрақ-жауап 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154"/>
          <p:cNvSpPr txBox="1"/>
          <p:nvPr>
            <p:ph idx="1" type="body"/>
          </p:nvPr>
        </p:nvSpPr>
        <p:spPr>
          <a:xfrm>
            <a:off x="628650" y="765175"/>
            <a:ext cx="7886700" cy="5411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SWOT –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1" i="0" sz="3600" u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Strengths – күшті жақтары;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Weakness – әлсіз жақтары;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Opportunities – мүмкіндіктер;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Threats – қауіп-қатерлер. </a:t>
            </a:r>
            <a:endParaRPr/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g27f876f3b95_1_6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36" name="Google Shape;936;g27f876f3b95_1_6"/>
          <p:cNvSpPr/>
          <p:nvPr/>
        </p:nvSpPr>
        <p:spPr>
          <a:xfrm>
            <a:off x="1187624" y="260648"/>
            <a:ext cx="6912900" cy="9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Қазақ тілін оқытудың бүгінгі жай-күйіне SWOT талдау жасау </a:t>
            </a:r>
            <a:endParaRPr b="1" i="0" sz="28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937" name="Google Shape;937;g27f876f3b95_1_6"/>
          <p:cNvGrpSpPr/>
          <p:nvPr/>
        </p:nvGrpSpPr>
        <p:grpSpPr>
          <a:xfrm>
            <a:off x="1155576" y="1119708"/>
            <a:ext cx="7305000" cy="2922000"/>
            <a:chOff x="0" y="571028"/>
            <a:chExt cx="7305000" cy="2922000"/>
          </a:xfrm>
        </p:grpSpPr>
        <p:sp>
          <p:nvSpPr>
            <p:cNvPr id="938" name="Google Shape;938;g27f876f3b95_1_6"/>
            <p:cNvSpPr/>
            <p:nvPr/>
          </p:nvSpPr>
          <p:spPr>
            <a:xfrm>
              <a:off x="0" y="571028"/>
              <a:ext cx="7305000" cy="2922000"/>
            </a:xfrm>
            <a:custGeom>
              <a:rect b="b" l="l" r="r" t="t"/>
              <a:pathLst>
                <a:path extrusionOk="0" h="120000" w="120000">
                  <a:moveTo>
                    <a:pt x="0" y="50000"/>
                  </a:moveTo>
                  <a:lnTo>
                    <a:pt x="24000" y="0"/>
                  </a:lnTo>
                  <a:lnTo>
                    <a:pt x="24000" y="20000"/>
                  </a:lnTo>
                  <a:lnTo>
                    <a:pt x="60000" y="20000"/>
                  </a:lnTo>
                  <a:lnTo>
                    <a:pt x="60000" y="20000"/>
                  </a:lnTo>
                  <a:cubicBezTo>
                    <a:pt x="62071" y="20000"/>
                    <a:pt x="63750" y="22238"/>
                    <a:pt x="63750" y="25000"/>
                  </a:cubicBezTo>
                  <a:cubicBezTo>
                    <a:pt x="63750" y="27761"/>
                    <a:pt x="62071" y="30000"/>
                    <a:pt x="60000" y="30000"/>
                  </a:cubicBezTo>
                  <a:cubicBezTo>
                    <a:pt x="57929" y="30000"/>
                    <a:pt x="56250" y="32239"/>
                    <a:pt x="56250" y="35000"/>
                  </a:cubicBezTo>
                  <a:cubicBezTo>
                    <a:pt x="56250" y="37762"/>
                    <a:pt x="57929" y="40000"/>
                    <a:pt x="60000" y="40000"/>
                  </a:cubicBezTo>
                  <a:lnTo>
                    <a:pt x="96000" y="40000"/>
                  </a:lnTo>
                  <a:lnTo>
                    <a:pt x="96000" y="20000"/>
                  </a:lnTo>
                  <a:lnTo>
                    <a:pt x="120000" y="70000"/>
                  </a:lnTo>
                  <a:lnTo>
                    <a:pt x="96000" y="120000"/>
                  </a:lnTo>
                  <a:lnTo>
                    <a:pt x="96000" y="100000"/>
                  </a:lnTo>
                  <a:lnTo>
                    <a:pt x="60000" y="100000"/>
                  </a:lnTo>
                  <a:cubicBezTo>
                    <a:pt x="57929" y="100000"/>
                    <a:pt x="56250" y="97762"/>
                    <a:pt x="56250" y="95000"/>
                  </a:cubicBezTo>
                  <a:lnTo>
                    <a:pt x="56250" y="80000"/>
                  </a:lnTo>
                  <a:lnTo>
                    <a:pt x="24000" y="80000"/>
                  </a:lnTo>
                  <a:lnTo>
                    <a:pt x="24000" y="100000"/>
                  </a:lnTo>
                  <a:close/>
                </a:path>
                <a:path extrusionOk="0" fill="darkenLess" h="120000" w="120000">
                  <a:moveTo>
                    <a:pt x="63750" y="25000"/>
                  </a:moveTo>
                  <a:cubicBezTo>
                    <a:pt x="63750" y="27761"/>
                    <a:pt x="62071" y="30000"/>
                    <a:pt x="60000" y="30000"/>
                  </a:cubicBezTo>
                  <a:cubicBezTo>
                    <a:pt x="57929" y="30000"/>
                    <a:pt x="56250" y="32239"/>
                    <a:pt x="56250" y="35000"/>
                  </a:cubicBezTo>
                  <a:cubicBezTo>
                    <a:pt x="56250" y="37762"/>
                    <a:pt x="57929" y="40000"/>
                    <a:pt x="60000" y="40000"/>
                  </a:cubicBezTo>
                  <a:lnTo>
                    <a:pt x="63750" y="40000"/>
                  </a:lnTo>
                  <a:close/>
                </a:path>
                <a:path extrusionOk="0" fill="none" h="120000" w="120000">
                  <a:moveTo>
                    <a:pt x="0" y="50000"/>
                  </a:moveTo>
                  <a:lnTo>
                    <a:pt x="24000" y="0"/>
                  </a:lnTo>
                  <a:lnTo>
                    <a:pt x="24000" y="20000"/>
                  </a:lnTo>
                  <a:lnTo>
                    <a:pt x="60000" y="20000"/>
                  </a:lnTo>
                  <a:lnTo>
                    <a:pt x="60000" y="20000"/>
                  </a:lnTo>
                  <a:cubicBezTo>
                    <a:pt x="62071" y="20000"/>
                    <a:pt x="63750" y="22238"/>
                    <a:pt x="63750" y="25000"/>
                  </a:cubicBezTo>
                  <a:cubicBezTo>
                    <a:pt x="63750" y="27761"/>
                    <a:pt x="62071" y="30000"/>
                    <a:pt x="60000" y="30000"/>
                  </a:cubicBezTo>
                  <a:cubicBezTo>
                    <a:pt x="57929" y="30000"/>
                    <a:pt x="56250" y="32239"/>
                    <a:pt x="56250" y="35000"/>
                  </a:cubicBezTo>
                  <a:cubicBezTo>
                    <a:pt x="56250" y="37762"/>
                    <a:pt x="57929" y="40000"/>
                    <a:pt x="60000" y="40000"/>
                  </a:cubicBezTo>
                  <a:lnTo>
                    <a:pt x="96000" y="40000"/>
                  </a:lnTo>
                  <a:lnTo>
                    <a:pt x="96000" y="20000"/>
                  </a:lnTo>
                  <a:lnTo>
                    <a:pt x="120000" y="70000"/>
                  </a:lnTo>
                  <a:lnTo>
                    <a:pt x="96000" y="120000"/>
                  </a:lnTo>
                  <a:lnTo>
                    <a:pt x="96000" y="100000"/>
                  </a:lnTo>
                  <a:lnTo>
                    <a:pt x="60000" y="100000"/>
                  </a:lnTo>
                  <a:cubicBezTo>
                    <a:pt x="57929" y="100000"/>
                    <a:pt x="56250" y="97762"/>
                    <a:pt x="56250" y="95000"/>
                  </a:cubicBezTo>
                  <a:lnTo>
                    <a:pt x="56250" y="80000"/>
                  </a:lnTo>
                  <a:lnTo>
                    <a:pt x="24000" y="80000"/>
                  </a:lnTo>
                  <a:lnTo>
                    <a:pt x="24000" y="100000"/>
                  </a:lnTo>
                  <a:close/>
                  <a:moveTo>
                    <a:pt x="63750" y="25000"/>
                  </a:moveTo>
                  <a:lnTo>
                    <a:pt x="63750" y="40000"/>
                  </a:lnTo>
                  <a:moveTo>
                    <a:pt x="56250" y="35000"/>
                  </a:moveTo>
                  <a:lnTo>
                    <a:pt x="56250" y="80000"/>
                  </a:lnTo>
                </a:path>
              </a:pathLst>
            </a:custGeom>
            <a:solidFill>
              <a:srgbClr val="B7CCE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9" name="Google Shape;939;g27f876f3b95_1_6"/>
            <p:cNvSpPr/>
            <p:nvPr/>
          </p:nvSpPr>
          <p:spPr>
            <a:xfrm>
              <a:off x="700849" y="1082368"/>
              <a:ext cx="2762100" cy="143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0" name="Google Shape;940;g27f876f3b95_1_6"/>
            <p:cNvSpPr txBox="1"/>
            <p:nvPr/>
          </p:nvSpPr>
          <p:spPr>
            <a:xfrm>
              <a:off x="700849" y="1082368"/>
              <a:ext cx="2762100" cy="143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0" spcFirstLastPara="1" rIns="0" wrap="square" tIns="56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002060"/>
                </a:buClr>
                <a:buSzPts val="2800"/>
                <a:buFont typeface="Times New Roman"/>
                <a:buNone/>
              </a:pPr>
              <a:r>
                <a:rPr b="1" i="0" lang="en-US" sz="2800" u="none" cap="none" strike="noStrike">
                  <a:solidFill>
                    <a:srgbClr val="00206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Күшті жақтары </a:t>
              </a:r>
              <a:r>
                <a:rPr b="1" i="0" lang="en-US" sz="2500" u="none" cap="none" strike="noStrike">
                  <a:solidFill>
                    <a:srgbClr val="00206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(</a:t>
              </a:r>
              <a:r>
                <a:rPr b="1" i="1" lang="en-US" sz="2500" u="none" cap="none" strike="noStrike">
                  <a:solidFill>
                    <a:srgbClr val="00206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Strengths</a:t>
              </a:r>
              <a:r>
                <a:rPr b="1" i="0" lang="en-US" sz="2500" u="none" cap="none" strike="noStrike">
                  <a:solidFill>
                    <a:srgbClr val="00206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)</a:t>
              </a:r>
              <a:endParaRPr b="1" i="0" sz="2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g27f876f3b95_1_6"/>
            <p:cNvSpPr/>
            <p:nvPr/>
          </p:nvSpPr>
          <p:spPr>
            <a:xfrm>
              <a:off x="3652428" y="1549879"/>
              <a:ext cx="2848800" cy="143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2" name="Google Shape;942;g27f876f3b95_1_6"/>
            <p:cNvSpPr txBox="1"/>
            <p:nvPr/>
          </p:nvSpPr>
          <p:spPr>
            <a:xfrm>
              <a:off x="3652428" y="1549879"/>
              <a:ext cx="2848800" cy="143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0" spcFirstLastPara="1" rIns="0" wrap="square" tIns="113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3200"/>
                <a:buFont typeface="Times New Roman"/>
                <a:buNone/>
              </a:pPr>
              <a:r>
                <a:rPr b="1" i="0" lang="en-US" sz="3200" u="none" cap="none" strike="noStrike">
                  <a:solidFill>
                    <a:srgbClr val="00206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Әлсіз жақтары</a:t>
              </a:r>
              <a:endParaRPr b="1" i="0" sz="3200" u="none" cap="none" strike="noStrik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1120"/>
                </a:spcBef>
                <a:spcAft>
                  <a:spcPts val="0"/>
                </a:spcAft>
                <a:buClr>
                  <a:srgbClr val="002060"/>
                </a:buClr>
                <a:buSzPts val="3200"/>
                <a:buFont typeface="Times New Roman"/>
                <a:buNone/>
              </a:pPr>
              <a:r>
                <a:rPr b="1" i="0" lang="en-US" sz="3200" u="none" cap="none" strike="noStrike">
                  <a:solidFill>
                    <a:srgbClr val="00206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(</a:t>
              </a:r>
              <a:r>
                <a:rPr b="1" i="1" lang="en-US" sz="3200" u="none" cap="none" strike="noStrike">
                  <a:solidFill>
                    <a:srgbClr val="00206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Weaknesses</a:t>
              </a:r>
              <a:r>
                <a:rPr b="1" i="0" lang="en-US" sz="3200" u="none" cap="none" strike="noStrike">
                  <a:solidFill>
                    <a:srgbClr val="00206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)</a:t>
              </a:r>
              <a:endParaRPr b="1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3" name="Google Shape;943;g27f876f3b95_1_6"/>
          <p:cNvGrpSpPr/>
          <p:nvPr/>
        </p:nvGrpSpPr>
        <p:grpSpPr>
          <a:xfrm>
            <a:off x="1155576" y="3536428"/>
            <a:ext cx="7305000" cy="2922000"/>
            <a:chOff x="0" y="571028"/>
            <a:chExt cx="7305000" cy="2922000"/>
          </a:xfrm>
        </p:grpSpPr>
        <p:sp>
          <p:nvSpPr>
            <p:cNvPr id="944" name="Google Shape;944;g27f876f3b95_1_6"/>
            <p:cNvSpPr/>
            <p:nvPr/>
          </p:nvSpPr>
          <p:spPr>
            <a:xfrm>
              <a:off x="0" y="571028"/>
              <a:ext cx="7305000" cy="2922000"/>
            </a:xfrm>
            <a:custGeom>
              <a:rect b="b" l="l" r="r" t="t"/>
              <a:pathLst>
                <a:path extrusionOk="0" h="120000" w="120000">
                  <a:moveTo>
                    <a:pt x="0" y="50000"/>
                  </a:moveTo>
                  <a:lnTo>
                    <a:pt x="24000" y="0"/>
                  </a:lnTo>
                  <a:lnTo>
                    <a:pt x="24000" y="20000"/>
                  </a:lnTo>
                  <a:lnTo>
                    <a:pt x="60000" y="20000"/>
                  </a:lnTo>
                  <a:lnTo>
                    <a:pt x="60000" y="20000"/>
                  </a:lnTo>
                  <a:cubicBezTo>
                    <a:pt x="62071" y="20000"/>
                    <a:pt x="63750" y="22238"/>
                    <a:pt x="63750" y="25000"/>
                  </a:cubicBezTo>
                  <a:cubicBezTo>
                    <a:pt x="63750" y="27761"/>
                    <a:pt x="62071" y="30000"/>
                    <a:pt x="60000" y="30000"/>
                  </a:cubicBezTo>
                  <a:cubicBezTo>
                    <a:pt x="57929" y="30000"/>
                    <a:pt x="56250" y="32239"/>
                    <a:pt x="56250" y="35000"/>
                  </a:cubicBezTo>
                  <a:cubicBezTo>
                    <a:pt x="56250" y="37762"/>
                    <a:pt x="57929" y="40000"/>
                    <a:pt x="60000" y="40000"/>
                  </a:cubicBezTo>
                  <a:lnTo>
                    <a:pt x="96000" y="40000"/>
                  </a:lnTo>
                  <a:lnTo>
                    <a:pt x="96000" y="20000"/>
                  </a:lnTo>
                  <a:lnTo>
                    <a:pt x="120000" y="70000"/>
                  </a:lnTo>
                  <a:lnTo>
                    <a:pt x="96000" y="120000"/>
                  </a:lnTo>
                  <a:lnTo>
                    <a:pt x="96000" y="100000"/>
                  </a:lnTo>
                  <a:lnTo>
                    <a:pt x="60000" y="100000"/>
                  </a:lnTo>
                  <a:cubicBezTo>
                    <a:pt x="57929" y="100000"/>
                    <a:pt x="56250" y="97762"/>
                    <a:pt x="56250" y="95000"/>
                  </a:cubicBezTo>
                  <a:lnTo>
                    <a:pt x="56250" y="80000"/>
                  </a:lnTo>
                  <a:lnTo>
                    <a:pt x="24000" y="80000"/>
                  </a:lnTo>
                  <a:lnTo>
                    <a:pt x="24000" y="100000"/>
                  </a:lnTo>
                  <a:close/>
                </a:path>
                <a:path extrusionOk="0" fill="darkenLess" h="120000" w="120000">
                  <a:moveTo>
                    <a:pt x="63750" y="25000"/>
                  </a:moveTo>
                  <a:cubicBezTo>
                    <a:pt x="63750" y="27761"/>
                    <a:pt x="62071" y="30000"/>
                    <a:pt x="60000" y="30000"/>
                  </a:cubicBezTo>
                  <a:cubicBezTo>
                    <a:pt x="57929" y="30000"/>
                    <a:pt x="56250" y="32239"/>
                    <a:pt x="56250" y="35000"/>
                  </a:cubicBezTo>
                  <a:cubicBezTo>
                    <a:pt x="56250" y="37762"/>
                    <a:pt x="57929" y="40000"/>
                    <a:pt x="60000" y="40000"/>
                  </a:cubicBezTo>
                  <a:lnTo>
                    <a:pt x="63750" y="40000"/>
                  </a:lnTo>
                  <a:close/>
                </a:path>
                <a:path extrusionOk="0" fill="none" h="120000" w="120000">
                  <a:moveTo>
                    <a:pt x="0" y="50000"/>
                  </a:moveTo>
                  <a:lnTo>
                    <a:pt x="24000" y="0"/>
                  </a:lnTo>
                  <a:lnTo>
                    <a:pt x="24000" y="20000"/>
                  </a:lnTo>
                  <a:lnTo>
                    <a:pt x="60000" y="20000"/>
                  </a:lnTo>
                  <a:lnTo>
                    <a:pt x="60000" y="20000"/>
                  </a:lnTo>
                  <a:cubicBezTo>
                    <a:pt x="62071" y="20000"/>
                    <a:pt x="63750" y="22238"/>
                    <a:pt x="63750" y="25000"/>
                  </a:cubicBezTo>
                  <a:cubicBezTo>
                    <a:pt x="63750" y="27761"/>
                    <a:pt x="62071" y="30000"/>
                    <a:pt x="60000" y="30000"/>
                  </a:cubicBezTo>
                  <a:cubicBezTo>
                    <a:pt x="57929" y="30000"/>
                    <a:pt x="56250" y="32239"/>
                    <a:pt x="56250" y="35000"/>
                  </a:cubicBezTo>
                  <a:cubicBezTo>
                    <a:pt x="56250" y="37762"/>
                    <a:pt x="57929" y="40000"/>
                    <a:pt x="60000" y="40000"/>
                  </a:cubicBezTo>
                  <a:lnTo>
                    <a:pt x="96000" y="40000"/>
                  </a:lnTo>
                  <a:lnTo>
                    <a:pt x="96000" y="20000"/>
                  </a:lnTo>
                  <a:lnTo>
                    <a:pt x="120000" y="70000"/>
                  </a:lnTo>
                  <a:lnTo>
                    <a:pt x="96000" y="120000"/>
                  </a:lnTo>
                  <a:lnTo>
                    <a:pt x="96000" y="100000"/>
                  </a:lnTo>
                  <a:lnTo>
                    <a:pt x="60000" y="100000"/>
                  </a:lnTo>
                  <a:cubicBezTo>
                    <a:pt x="57929" y="100000"/>
                    <a:pt x="56250" y="97762"/>
                    <a:pt x="56250" y="95000"/>
                  </a:cubicBezTo>
                  <a:lnTo>
                    <a:pt x="56250" y="80000"/>
                  </a:lnTo>
                  <a:lnTo>
                    <a:pt x="24000" y="80000"/>
                  </a:lnTo>
                  <a:lnTo>
                    <a:pt x="24000" y="100000"/>
                  </a:lnTo>
                  <a:close/>
                  <a:moveTo>
                    <a:pt x="63750" y="25000"/>
                  </a:moveTo>
                  <a:lnTo>
                    <a:pt x="63750" y="40000"/>
                  </a:lnTo>
                  <a:moveTo>
                    <a:pt x="56250" y="35000"/>
                  </a:moveTo>
                  <a:lnTo>
                    <a:pt x="56250" y="80000"/>
                  </a:lnTo>
                </a:path>
              </a:pathLst>
            </a:custGeom>
            <a:solidFill>
              <a:srgbClr val="B7CCE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5" name="Google Shape;945;g27f876f3b95_1_6"/>
            <p:cNvSpPr/>
            <p:nvPr/>
          </p:nvSpPr>
          <p:spPr>
            <a:xfrm>
              <a:off x="876582" y="1082368"/>
              <a:ext cx="2410500" cy="143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6" name="Google Shape;946;g27f876f3b95_1_6"/>
            <p:cNvSpPr txBox="1"/>
            <p:nvPr/>
          </p:nvSpPr>
          <p:spPr>
            <a:xfrm>
              <a:off x="876582" y="1082368"/>
              <a:ext cx="2410500" cy="143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0475" lIns="0" spcFirstLastPara="1" rIns="0" wrap="square" tIns="1031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2900"/>
                <a:buFont typeface="Times New Roman"/>
                <a:buNone/>
              </a:pPr>
              <a:r>
                <a:rPr b="1" i="0" lang="en-US" sz="2900" u="none" cap="none" strike="noStrike">
                  <a:solidFill>
                    <a:srgbClr val="00206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Мүмкіндіктер (</a:t>
              </a:r>
              <a:r>
                <a:rPr b="1" i="1" lang="en-US" sz="2900" u="none" cap="none" strike="noStrike">
                  <a:solidFill>
                    <a:srgbClr val="00206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Opportunities</a:t>
              </a:r>
              <a:r>
                <a:rPr b="0" i="0" lang="en-US" sz="2900" u="none" cap="none" strike="noStrike">
                  <a:solidFill>
                    <a:srgbClr val="00206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)</a:t>
              </a:r>
              <a:endParaRPr b="0" i="0" sz="2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g27f876f3b95_1_6"/>
            <p:cNvSpPr/>
            <p:nvPr/>
          </p:nvSpPr>
          <p:spPr>
            <a:xfrm>
              <a:off x="3652428" y="1549879"/>
              <a:ext cx="2848800" cy="143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8" name="Google Shape;948;g27f876f3b95_1_6"/>
            <p:cNvSpPr txBox="1"/>
            <p:nvPr/>
          </p:nvSpPr>
          <p:spPr>
            <a:xfrm>
              <a:off x="3652428" y="1549879"/>
              <a:ext cx="2848800" cy="143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0475" lIns="0" spcFirstLastPara="1" rIns="0" wrap="square" tIns="1031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2900"/>
                <a:buFont typeface="Times New Roman"/>
                <a:buNone/>
              </a:pPr>
              <a:r>
                <a:rPr b="1" i="0" lang="en-US" sz="2900" u="none" cap="none" strike="noStrike">
                  <a:solidFill>
                    <a:srgbClr val="00206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Қауіп-қатерлер (</a:t>
              </a:r>
              <a:r>
                <a:rPr b="1" i="1" lang="en-US" sz="2900" u="none" cap="none" strike="noStrike">
                  <a:solidFill>
                    <a:srgbClr val="00206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Threats</a:t>
              </a:r>
              <a:r>
                <a:rPr b="1" i="0" lang="en-US" sz="2900" u="none" cap="none" strike="noStrike">
                  <a:solidFill>
                    <a:srgbClr val="00206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)</a:t>
              </a:r>
              <a:endParaRPr b="1" i="0" sz="2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7b1a34ece1_2_0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2" name="Google Shape;222;g37b1a34ece1_2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9275" y="771675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7b1a34ece1_2_8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9" name="Google Shape;229;g37b1a34ece1_2_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4"/>
          <p:cNvSpPr txBox="1"/>
          <p:nvPr>
            <p:ph type="title"/>
          </p:nvPr>
        </p:nvSpPr>
        <p:spPr>
          <a:xfrm>
            <a:off x="2438400" y="228600"/>
            <a:ext cx="64008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35" name="Google Shape;235;p14"/>
          <p:cNvSpPr txBox="1"/>
          <p:nvPr>
            <p:ph idx="1" type="body"/>
          </p:nvPr>
        </p:nvSpPr>
        <p:spPr>
          <a:xfrm>
            <a:off x="2438400" y="1600200"/>
            <a:ext cx="64008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b="1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1" i="0" lang="en-US" sz="32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Әдістеме –</a:t>
            </a:r>
            <a:r>
              <a:rPr b="1" i="0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indent="-3429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240"/>
              <a:buNone/>
            </a:pPr>
            <a:r>
              <a:rPr b="1" i="0" lang="en-US" sz="32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бір нәрсені зерттеу тәсілдерінің жиынтығы </a:t>
            </a:r>
            <a:endParaRPr/>
          </a:p>
          <a:p>
            <a:pPr indent="-3429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240"/>
              <a:buNone/>
            </a:pPr>
            <a:r>
              <a:t/>
            </a:r>
            <a:endParaRPr b="1" i="0" sz="3200" u="none">
              <a:solidFill>
                <a:srgbClr val="00006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240"/>
              <a:buNone/>
            </a:pPr>
            <a:r>
              <a:t/>
            </a:r>
            <a:endParaRPr b="1" i="0" sz="3200" u="none">
              <a:solidFill>
                <a:srgbClr val="00006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240"/>
              <a:buNone/>
            </a:pPr>
            <a:r>
              <a:rPr b="1" i="0" lang="en-US" sz="3200" u="none">
                <a:solidFill>
                  <a:srgbClr val="E2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Әдіснама – </a:t>
            </a:r>
            <a:endParaRPr/>
          </a:p>
          <a:p>
            <a:pPr indent="-3429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240"/>
              <a:buNone/>
            </a:pPr>
            <a:r>
              <a:rPr b="1" i="0" lang="en-US" sz="32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әдістер жөніндегі ілім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5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1" i="0" lang="en-US" sz="2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Мотив (уәж); "Мотивация" – уәждеме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7800" lvl="0" marL="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66"/>
              </a:buClr>
              <a:buSzPts val="2800"/>
              <a:buFont typeface="Arial"/>
              <a:buChar char="•"/>
            </a:pPr>
            <a:r>
              <a:rPr b="1" i="0" lang="en-US" sz="28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Мақсат қоюға дағдыландыратын түрткі;</a:t>
            </a:r>
            <a:endParaRPr/>
          </a:p>
          <a:p>
            <a:pPr indent="-177800" lvl="0" marL="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66"/>
              </a:buClr>
              <a:buSzPts val="2800"/>
              <a:buFont typeface="Arial"/>
              <a:buChar char="•"/>
            </a:pPr>
            <a:r>
              <a:rPr b="1" i="0" lang="en-US" sz="28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белгілі бір іс-әрекетті орындауға қозғау салу, соған итермелеу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0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40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b="1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ТЕСТ ТАПСЫРМАЛАРЫ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1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Педагогика ғылымының білім беру және оны оқыту теориясын қарастыратын саласы</a:t>
            </a:r>
            <a:endParaRPr/>
          </a:p>
        </p:txBody>
      </p:sp>
      <p:sp>
        <p:nvSpPr>
          <p:cNvPr id="252" name="Google Shape;252;p41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 b="0" i="0" sz="21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Этнопедагогика </a:t>
            </a:r>
            <a:endParaRPr b="1" i="0" sz="21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Дидактика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Коммуникация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Оқытудың жаңа технологиясы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Дамыта оқыту технологиясы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"/>
          <p:cNvSpPr txBox="1"/>
          <p:nvPr>
            <p:ph type="title"/>
          </p:nvPr>
        </p:nvSpPr>
        <p:spPr>
          <a:xfrm>
            <a:off x="684212" y="692150"/>
            <a:ext cx="7772400" cy="14620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b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117" name="Google Shape;117;p2"/>
          <p:cNvSpPr txBox="1"/>
          <p:nvPr>
            <p:ph idx="1" type="body"/>
          </p:nvPr>
        </p:nvSpPr>
        <p:spPr>
          <a:xfrm>
            <a:off x="468312" y="1052512"/>
            <a:ext cx="8675687" cy="4752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Қазақ тілін оқыту әдістемесі </a:t>
            </a:r>
            <a:r>
              <a:rPr b="1" i="0" lang="en-US" sz="4000" u="none" cap="none" strike="noStrik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теориялық ғылым</a:t>
            </a:r>
            <a:endParaRPr/>
          </a:p>
          <a:p>
            <a:pPr indent="0" lvl="0" marL="17145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t/>
            </a:r>
            <a:endParaRPr b="1" i="0" sz="4000" u="none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2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</a:pPr>
            <a:r>
              <a:rPr b="0" i="0" lang="en-US" sz="2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Педагогика ғылымының білім беру және оны оқыту теориясын қарастыратын саласы </a:t>
            </a:r>
            <a:br>
              <a:rPr b="0" i="0" lang="en-US" sz="2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258" name="Google Shape;258;p42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Этнопедагогика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1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Дидактика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Коммуникация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Оқытудың жаңа технологиясы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Дамыта оқыту технологиясы 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3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Білім беру жүйесінің басты мақсаты не?</a:t>
            </a:r>
            <a:b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264" name="Google Shape;264;p43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А)</a:t>
            </a:r>
            <a:r>
              <a:rPr b="1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ұлттық білім модeлін жасау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дамыта оқыту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С) ақпарат беру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 компьютерлік білім беру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Е) топтап оқыту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4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Білім беру жүйесінің басты мақсаты не?</a:t>
            </a:r>
            <a:b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270" name="Google Shape;270;p44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1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А) ұлттық білім модeлін жасау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дамыта оқыту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С) ақпарат беру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 компьютерлік білім беру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Е) топтап оқыту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5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оқытудың мақсаты?</a:t>
            </a:r>
            <a:b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276" name="Google Shape;276;p45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A) түсіндіріп оқыту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қазақ тілінің салаларын меңгерту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C) ауызша баяндау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b="1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оқушының тілдік тұлғасын қалыптастыру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E) тұлға аралық қарым-қатынас 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6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оқытудың мақсаты?</a:t>
            </a:r>
            <a:b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282" name="Google Shape;282;p46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A) түсіндіріп оқыту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қазақ тілінің салаларын меңгерту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C) ауызша баяндау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b="1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оқушының тілдік тұлғасын қалыптастыру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E) тұлға аралық қарым-қатынас 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7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 қандай ғылым?</a:t>
            </a:r>
            <a:b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288" name="Google Shape;288;p47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</a:t>
            </a:r>
            <a:r>
              <a:rPr b="1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теориялық ғылым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практикалық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С) қолданбалы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 жаңа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Е) тарихи ғылым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8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 қандай ғылым?</a:t>
            </a:r>
            <a:b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294" name="Google Shape;294;p48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</a:t>
            </a:r>
            <a:r>
              <a:rPr b="1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теориялық ғылым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практикалық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С) қолданбалы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 жаңа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Е) тарихи ғылым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9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Әдістеме пәнінің қарастыратын мәселесі</a:t>
            </a:r>
            <a:endParaRPr/>
          </a:p>
        </p:txBody>
      </p:sp>
      <p:sp>
        <p:nvSpPr>
          <p:cNvPr id="300" name="Google Shape;300;p49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А) тіл білімі</a:t>
            </a:r>
            <a:endParaRPr b="1" i="0" sz="21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оқыту үдерісі</a:t>
            </a:r>
            <a:r>
              <a:rPr b="1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С) пән мазмұны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 дағды мен іскерлік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Е) кибернетика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50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Әдістеме пәнінің қарастыратын мәселесі</a:t>
            </a:r>
            <a:endParaRPr/>
          </a:p>
        </p:txBody>
      </p:sp>
      <p:sp>
        <p:nvSpPr>
          <p:cNvPr id="306" name="Google Shape;306;p50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b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А) тіл білімі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1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оқыту үдерісі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С) пән мазмұны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 дағды мен іскерлік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Е) кибернетика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51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</a:pPr>
            <a:r>
              <a:rPr b="0" i="0" lang="en-US" sz="2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әдістемесінің негізгі нысанасы</a:t>
            </a:r>
            <a:br>
              <a:rPr b="0" i="0" lang="en-US" sz="2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312" name="Google Shape;312;p51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А) қазақ тілін оқыту үдерісі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қазақ тілінің теориялық негізі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С) қазақ тілінің практикалық негізі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 дидактика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Е) философия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"/>
          <p:cNvSpPr txBox="1"/>
          <p:nvPr>
            <p:ph type="title"/>
          </p:nvPr>
        </p:nvSpPr>
        <p:spPr>
          <a:xfrm>
            <a:off x="758825" y="836612"/>
            <a:ext cx="7924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597"/>
              </a:buClr>
              <a:buSzPts val="4400"/>
              <a:buFont typeface="Times New Roman"/>
              <a:buNone/>
            </a:pPr>
            <a:r>
              <a:rPr b="1" i="0" lang="en-US" sz="4400" u="none">
                <a:solidFill>
                  <a:srgbClr val="2F559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Қазақ тілін оқыту әдістемесі</a:t>
            </a:r>
            <a:endParaRPr/>
          </a:p>
        </p:txBody>
      </p:sp>
      <p:sp>
        <p:nvSpPr>
          <p:cNvPr id="123" name="Google Shape;123;p3"/>
          <p:cNvSpPr txBox="1"/>
          <p:nvPr>
            <p:ph idx="1" type="body"/>
          </p:nvPr>
        </p:nvSpPr>
        <p:spPr>
          <a:xfrm>
            <a:off x="468312" y="2327275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Arial"/>
              <a:buNone/>
            </a:pPr>
            <a:r>
              <a:rPr b="0" i="0" lang="en-US" sz="400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педагогика ғылымының </a:t>
            </a:r>
            <a:r>
              <a:rPr b="0" i="0" lang="en-US" sz="40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білім беру және оны оқыту теориясын қарастыратын саласы –</a:t>
            </a:r>
            <a:endParaRPr/>
          </a:p>
          <a:p>
            <a:pPr indent="-171450" lvl="0" marL="17145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Arial"/>
              <a:buNone/>
            </a:pPr>
            <a:r>
              <a:rPr b="1" i="0" lang="en-US" sz="400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дидактиканың құрамына</a:t>
            </a:r>
            <a:r>
              <a:rPr b="0" i="0" lang="en-US" sz="400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40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енеді.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52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52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әдістемесінің негізгі нысанасы</a:t>
            </a:r>
            <a:b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А) қазақ тілін оқыту үдерісі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қазақ тілінің теориялық негізі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С) қазақ тілінің практикалық негізі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 дидактика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Е) философия 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53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</a:pPr>
            <a:r>
              <a:rPr b="0" i="0" lang="en-US" sz="2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әдістемесінің қарастыратын нысаны</a:t>
            </a:r>
            <a:br>
              <a:rPr b="0" i="0" lang="en-US" sz="2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324" name="Google Shape;324;p53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химия саласының жетістіктерін қарастыратын ғылым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физика саласындағы тәжірибелерді қарастыратын ғылым</a:t>
            </a:r>
            <a:endParaRPr b="1" i="0" sz="21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ана тілінен білім берудің, оны меңгертудің жолдарын  үйрететін ғылым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дүниетануды зерттейтін ғылым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қоршаған ортамен таныстыратын ғылым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4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</a:pPr>
            <a:r>
              <a:rPr b="0" i="0" lang="en-US" sz="2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әдістемесінің қарастыратын нысаны</a:t>
            </a:r>
            <a:br>
              <a:rPr b="0" i="0" lang="en-US" sz="2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330" name="Google Shape;330;p54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химия саласының жетістіктерін қарастыратын ғылым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физика саласындағы тәжірибелерді қарастыратын ғылым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ана тілінен білім берудің, оны меңгертудің жолдарын  үйрететін ғылым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дүниетануды зерттейтін ғылым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қоршаған ортамен таныстыратын ғылым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5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Әдістеме " терминінің мәні</a:t>
            </a:r>
            <a:b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336" name="Google Shape;336;p55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"А) принцип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әдіс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С) тәсіл</a:t>
            </a:r>
            <a:endParaRPr b="1" i="0" sz="21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 бір нәрсені зерттеу тәсілдерінің жиынтығы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Е) оқыту 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56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"Әдістеме " терминінің мәні</a:t>
            </a:r>
            <a:endParaRPr/>
          </a:p>
        </p:txBody>
      </p:sp>
      <p:sp>
        <p:nvSpPr>
          <p:cNvPr id="342" name="Google Shape;342;p56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b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А) принцип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әдіс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С) тәсіл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1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 бір нәрсені зерттеу тәсілдерінің жиынтығы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Е) оқыту 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7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әдістемесінің құрамы</a:t>
            </a:r>
            <a:endParaRPr/>
          </a:p>
        </p:txBody>
      </p:sp>
      <p:sp>
        <p:nvSpPr>
          <p:cNvPr id="348" name="Google Shape;348;p57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b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А) қазақ тілін оқытудың жалпы мәселелері</a:t>
            </a:r>
            <a:b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методология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С) дидактика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D)психология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Е)тарих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58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әдістемесінің құрамы</a:t>
            </a:r>
            <a:endParaRPr/>
          </a:p>
        </p:txBody>
      </p:sp>
      <p:sp>
        <p:nvSpPr>
          <p:cNvPr id="354" name="Google Shape;354;p58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b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А) қазақ тілін оқытудың жалпы мәселелері</a:t>
            </a:r>
            <a:b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методология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С) дидактика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D)психология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Е)тарих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59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</a:pPr>
            <a:r>
              <a:rPr b="0" i="0" lang="en-US" sz="2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 пәнінің методологиялық негізі</a:t>
            </a:r>
            <a:br>
              <a:rPr b="0" i="0" lang="en-US" sz="2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360" name="Google Shape;360;p59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А) логика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философия</a:t>
            </a:r>
            <a:endParaRPr b="1" i="0" sz="21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С) лингвистика</a:t>
            </a:r>
            <a:r>
              <a:rPr b="1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 кибернетика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60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</a:pPr>
            <a:r>
              <a:rPr b="0" i="0" lang="en-US" sz="2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 пәнінің методологиялық негізі</a:t>
            </a:r>
            <a:br>
              <a:rPr b="0" i="0" lang="en-US" sz="2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366" name="Google Shape;366;p60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А) логика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философия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1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С) лингвистика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 кибернетика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61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Мотив (уәж)</a:t>
            </a:r>
            <a:endParaRPr/>
          </a:p>
        </p:txBody>
      </p:sp>
      <p:sp>
        <p:nvSpPr>
          <p:cNvPr id="372" name="Google Shape;372;p61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 b="0" i="0" sz="21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Сөйлеу әрекеті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Дағды қалыптастыру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Сөйлеуге үйрету </a:t>
            </a:r>
            <a:endParaRPr b="1" i="0" sz="21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Мақсат қоюға дағдыландыратын түрткі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Шығарма жаздыру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"/>
          <p:cNvSpPr txBox="1"/>
          <p:nvPr/>
        </p:nvSpPr>
        <p:spPr>
          <a:xfrm>
            <a:off x="498475" y="1595437"/>
            <a:ext cx="8240712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Times New Roman"/>
              <a:buNone/>
            </a:pPr>
            <a:r>
              <a:rPr b="1" i="0" lang="en-US" sz="3600" u="none" cap="none" strike="noStrik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ҚАЗАҚ ТІЛІН ОҚЫТУ ӘДІСТЕМЕСІ</a:t>
            </a:r>
            <a:endParaRPr/>
          </a:p>
        </p:txBody>
      </p:sp>
      <p:sp>
        <p:nvSpPr>
          <p:cNvPr id="130" name="Google Shape;130;p4"/>
          <p:cNvSpPr txBox="1"/>
          <p:nvPr/>
        </p:nvSpPr>
        <p:spPr>
          <a:xfrm>
            <a:off x="523875" y="2757487"/>
            <a:ext cx="8415337" cy="1920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597"/>
              </a:buClr>
              <a:buSzPts val="4000"/>
              <a:buFont typeface="Times New Roman"/>
              <a:buNone/>
            </a:pPr>
            <a:r>
              <a:rPr b="1" i="0" lang="en-US" sz="4000" u="none" cap="none" strike="noStrike">
                <a:solidFill>
                  <a:srgbClr val="2F559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Оқушыға ана тілінен білім берудің;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597"/>
              </a:buClr>
              <a:buSzPts val="4000"/>
              <a:buFont typeface="Times New Roman"/>
              <a:buNone/>
            </a:pPr>
            <a:r>
              <a:rPr b="1" i="0" lang="en-US" sz="4000" u="none" cap="none" strike="noStrike">
                <a:solidFill>
                  <a:srgbClr val="2F559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оны меңгертудің жолдарын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597"/>
              </a:buClr>
              <a:buSzPts val="4000"/>
              <a:buFont typeface="Times New Roman"/>
              <a:buNone/>
            </a:pPr>
            <a:r>
              <a:rPr b="1" i="0" lang="en-US" sz="4000" u="none" cap="none" strike="noStrike">
                <a:solidFill>
                  <a:srgbClr val="2F559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үйрететін ғылым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2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Мотив (уәж) </a:t>
            </a:r>
            <a:b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378" name="Google Shape;378;p62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Сөйлеу әрекеті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Дағды қалыптастыру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Сөйлеуге үйрету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1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Мақсат қоюға дағдыландыратын түрткі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Шығарма жаздыру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63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Мотивация" – уәждеме дегеніміз</a:t>
            </a:r>
            <a:b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384" name="Google Shape;384;p63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"A)  оқушының психикалық ерекшелігін ескеру </a:t>
            </a:r>
            <a:endParaRPr b="1" i="0" sz="2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белгілі бір іс-әрекетті орындауға қозғау салу, соған итермелеу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C)  тілдік материалды дәл, анық түсіндіру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  тілдік материалдардың мазмұнын уәждемелі түрде меңгерту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E)  сөздерді жаттау, олардың жүйесін, өзгеру заңдарын білу 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4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"Мотивация" – уәждеме дегеніміз</a:t>
            </a:r>
            <a:b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390" name="Google Shape;390;p64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A)  оқушының психикалық ерекшелігін ескеру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белгілі бір іс-әрекетті орындауға қозғау салу, соған итермелеу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C)  тілдік материалды дәл, анық түсіндіру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  тілдік материалдардың мазмұнын уәждемелі түрде меңгерту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E)  сөздерді жаттау, олардың жүйесін, өзгеру заңдарын білу 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65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65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 курсының мақсаттары: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Мектепте қазақ тілін оқытудың ерекшеліктерін теориялық тұрғыда меңгерту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Ұлттық менталитеті жоғары маман даярлау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Қазақ тілін оқыту үдерісін практикалық тұрғыда меңгерту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Сөз мағынасын ажыратуға үйрету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Сөйлем мүшелерін оқытуды меңгерту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Қазақ тілін өзге тілдермен салыстыруға үйрету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Оқушының жазбаша тілін дамыту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Сыныптан тыс жұмыстар ұйымдастыру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66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66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 курсының мақсаттары: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 Мектепте қазақ тілін оқытудың ерекшеліктерін теориялық тұрғыда меңгерту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  Ұлттық менталитеті жоғары маман даярлау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    Қазақ тілін оқыту үдерісін практикалық тұрғыда меңгерту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Сөз мағынасын ажыратуға үйрету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Сөйлем мүшелерін оқытуды меңгерту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Қазақ тілін өзге тілдермен салыстыруға үйрету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Оқушының жазбаша тілін дамыту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Сыныптан тыс жұмыстар ұйымдастыру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67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67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ҚТОӘ әдіснамалық  негіздері мына ғылымдармен байланысты: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Философия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Педагогика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Логика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Физика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Астрономия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Шет тілі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Сызу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Геометрия 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68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68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ҚТОӘ әдіснамалық  негіздері мына ғылымдармен байланысты: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 Философия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  Педагогика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    Логика</a:t>
            </a: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Физика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Астрономия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Шет тілі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Сызу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Геометрия 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69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69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 әдістемесінің ғылыми-теориялық мәселелерінің негізгі көзі: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Мектеп тәжірибесі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Психологиялық-педагогикалық зерттеулер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Озық әдіскерлер еңбектері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Саяси-әлеуметтік зерттеулер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Белсенділікті дамыту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Оқушы ынтасын арттыру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Сыныптан тыс жұмыс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Пәндік олимпиада ұйымдастыру 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70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70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 әдістемесінің ғылыми-теориялық мәселелерінің негізгі көзі: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Мектеп тәжірибесі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 Психологиялық-педагогикалық зерттеулер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   Озық әдіскерлер еңбектері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Саяси-әлеуметтік зерттеулер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Белсенділікті дамыту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Оқушы ынтасын арттыру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Сыныптан тыс жұмыс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Пәндік олимпиада ұйымдастыру 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71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71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әдістемесінің ғылыми-зерттеу әдістерімен байланысты пәндер: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тіл ғылымы жаңалықтары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педагогика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психология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география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шет тілі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математика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анатомия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физика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 txBox="1"/>
          <p:nvPr>
            <p:ph type="title"/>
          </p:nvPr>
        </p:nvSpPr>
        <p:spPr>
          <a:xfrm>
            <a:off x="684212" y="1268412"/>
            <a:ext cx="7924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b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136" name="Google Shape;136;p5"/>
          <p:cNvSpPr txBox="1"/>
          <p:nvPr>
            <p:ph idx="1" type="body"/>
          </p:nvPr>
        </p:nvSpPr>
        <p:spPr>
          <a:xfrm>
            <a:off x="971550" y="1341437"/>
            <a:ext cx="7693025" cy="3724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 b="1" i="0" sz="2100" u="none">
              <a:solidFill>
                <a:srgbClr val="8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2F5597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rgbClr val="2F559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Қазақ тілін оқыту әдістемесінің </a:t>
            </a:r>
            <a:br>
              <a:rPr b="1" i="0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1" i="0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i="0" lang="en-US" sz="320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негізгі нысаны – </a:t>
            </a:r>
            <a:endParaRPr/>
          </a:p>
          <a:p>
            <a:pPr indent="-171450" lvl="0" marL="17145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 i="0" sz="3200" u="none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1450" lvl="0" marL="17145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ҚАЗАҚ ТІЛІН ОҚЫТУ ҮДЕРІСІ</a:t>
            </a:r>
            <a:r>
              <a:rPr b="0" i="0" lang="en-US" sz="320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72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72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әдістемесінің ғылыми-зерттеу әдістерімен байланысты пәндер: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тіл ғылымы жаңалықтары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педагогика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 психология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география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шет тілі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математика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анатомия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физика 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73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73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Оқушылардың ауызша тілінің дамуына әсер ететін пәндер: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Әдебиет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Тарих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Музыка, ән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Физика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Химия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Сурет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Информатика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География 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74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74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Оқушылардың ауызша тілінің дамуына әсер ететін пәндер: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Әдебиет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Тарих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  Музыка, ән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Физика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Химия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Сурет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Информатика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География 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75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75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оқытудың міндеті: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Тіл заңдылықтарына көзқарастарын қалыптастыру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Кейіпкер бейнесін талдауға үйрену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Шығарма жазуға төселдіру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Ғалымдардың көзқарастарына пікір білдіру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Мәдени көзқарасты қалыптастыру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Толық сауатты азамат даярлау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Оқушыларға қазақ тілі ғылымының мазмұны мен жүйесін үйрету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Халықтық мәселені шешуге үйрену 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76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76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оқытудың міндеті: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  Тіл заңдылықтарына көзқарастарын қалыптастыру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Кейіпкер бейнесін талдауға үйрену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Шығарма жазуға төселдіру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Ғалымдардың көзқарастарына пікір білдіру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Мәдени көзқарасты қалыптастыру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     Толық сауатты азамат даярлау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    Оқушыларға қазақ тілі ғылымының мазмұны мен жүйесін үйрету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Халықтық мәселені шешуге үйрену 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77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77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 пәнін оқу барысында оқушы: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Ғалымдардың көзқарастарына пікір білдіруге жаттығады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Кейіпкер бейнесін талдауға үйренеді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Көркем шығарма жазуға төселеді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Ойын логикалық жағынан дұрыс, анық жеткізе білуге жаттығады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Әдеби тіл нормасына сай сөйлей білуге үйренеді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Саяси көзқарасты қалыптастыруға үйренеді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Сөздің грамматикалық құрылысын үйретуге жаттығады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Орфографиялық және пунктуациялық жағынан дұрыс жазуға жаттығады 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78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78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 пәнін оқу барысында оқушы: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Ғалымдардың көзқарастарына пікір білдіруге жаттығады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Кейіпкер бейнесін талдауға үйренеді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Көркем шығарма жазуға төселеді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</a:t>
            </a: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Ойын логикалық жағынан дұрыс, анық жеткізе білуге жаттығады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    Әдеби тіл нормасына сай сөйлей білуге үйренеді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Саяси көзқарасты қалыптастыруға үйренеді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Сөздің грамматикалық құрылысын үйретуге жаттығады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H    Орфографиялық және пунктуациялық жағынан дұрыс жазуға жаттығады 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79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79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 жататын ғылым: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Психоаналитикалық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Статистикалық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Этнография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Педагогика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Этимология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Педагогика-лингвистикалық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Стилистикалық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Дидактика 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80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80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 жататын ғылым: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Психоаналитикалық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Статистикалық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Этнография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    Педагогика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Этимология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     Педагогика-лингвистикалық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Стилистикалық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H    Дидактика 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81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81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әдістемесінің негізгі обьектісі: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Тарихи деректер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Тілдік фактілер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Қоғамдық пікірлер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Әдеби шығармалар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Әдістемелік әдебиеттер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Техникалық құралдар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Тілдік бірліктер, оның жұмсалу қызметі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Тілдік материалдар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"/>
          <p:cNvSpPr txBox="1"/>
          <p:nvPr>
            <p:ph idx="1" type="body"/>
          </p:nvPr>
        </p:nvSpPr>
        <p:spPr>
          <a:xfrm>
            <a:off x="971550" y="1484312"/>
            <a:ext cx="7693025" cy="3724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b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0" lang="en-US" sz="280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Білім беру жүйесінің басты мақсаты –</a:t>
            </a:r>
            <a:endParaRPr/>
          </a:p>
          <a:p>
            <a:pPr indent="-171450" lvl="0" marL="17145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66"/>
              </a:buClr>
              <a:buSzPts val="2800"/>
              <a:buFont typeface="Arial"/>
              <a:buNone/>
            </a:pPr>
            <a:r>
              <a:rPr b="1" i="0" lang="en-US" sz="28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ҰЛТТЫҚ БІЛІМ МОДEЛІН ЖАСАУ</a:t>
            </a:r>
            <a:endParaRPr/>
          </a:p>
          <a:p>
            <a:pPr indent="-171450" lvl="0" marL="17145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1" i="0" sz="2800" u="none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1450" lvl="0" marL="17145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None/>
            </a:pPr>
            <a:r>
              <a:rPr b="1" i="0" lang="en-US" sz="280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ҰЛТТЫҚ БІЛІМ МОДEЛІ - </a:t>
            </a:r>
            <a:endParaRPr/>
          </a:p>
          <a:p>
            <a:pPr indent="-171450" lvl="0" marL="17145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66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нәтижеге бағдарланған білім моделі</a:t>
            </a:r>
            <a:endParaRPr/>
          </a:p>
          <a:p>
            <a:pPr indent="-171450" lvl="0" marL="17145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None/>
            </a:pPr>
            <a:r>
              <a:rPr b="1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82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82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әдістемесінің негізгі обьектісі: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Тарихи деректер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Тілдік фактілер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Қоғамдық пікірлер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Әдеби шығармалар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Әдістемелік әдебиеттер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Техникалық құралдар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    Тілдік бірліктер, оның жұмсалу қызметі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H    Тілдік материалдар 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83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83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ұғынудың заңдылықтарын, тілдің қыры мен сырын оқушыға үйретудің жолдары мен құралдарын зерттейтін ғылымының бірі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саласы: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Қазақ тілін оқыту әдістемесі    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Қазақ әдебиетін оқыту әдістемесі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Қазақстан тарихын оқыту әдістемесі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Лингводидактика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Тіл білімі дидактикасы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Статистика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Логика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Этнопедагогика </a:t>
            </a: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84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84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ұғынудың заңдылықтарын, тілдің қыры мен сырын оқушыға үйретудің жолдары мен құралдарын зерттейтін ғылымының бірі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саласы: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  Қазақ тілін оқыту әдістемесі    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Қазақ әдебиетін оқыту әдістемесі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Қазақстан тарихын оқыту әдістемесі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    Лингводидактика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     Тіл білімі дидактикасы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Статистика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Логика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Этнопедагогика </a:t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85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85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 оқушыларды тәрбиелеу мен оқытуда, дүние-танымын жетілдіруде: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Өте қажетті практикалық міндеттерді іске асырады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Қазақ тілінің негізін тиянақты меңгертеді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Компьютермен жұмыс істеуді меңгереді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Бағдарламаның жасалу жолдарын таразылайды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Тілдік материалдарды толық меңгереді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Педагогикалық технологиялар іске асады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Оқушылардың бағаларын сараптайды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Қарсы пікір айтуды меңгертеді </a:t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86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86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 оқушыларды тәрбиелеу мен оқытуда, дүние-танымын жетілдіруде: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  Өте қажетті практикалық міндеттерді іске асырады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  Қазақ тілінің негізін тиянақты меңгертеді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Компьютермен жұмыс істеуді меңгереді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Бағдарламаның жасалу жолдарын таразылайды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    Тілдік материалдарды толық меңгереді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Педагогикалық технологиялар іске асады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Оқушылардың бағаларын сараптайды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Қарсы пікір айтуды меңгертеді </a:t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87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87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Тілді меңгертуде оқушыларға қойылатын талаптар: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Тілдік единицалар, олардың мағынасы мен қызметін білу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Мамандану, сауаттылық негіздері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Шығарма, мазмұндама жазу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Тілдің салалары, тармақтары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Көшіріп жазу, диктант түрлерін білу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Қазақ тіліне тән дыбыстарды айта білу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Сауатты жаза білу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Тарихи мәселелерді анықтап білу </a:t>
            </a:r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88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88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Тілді меңгертуде оқушыларға қойылатын талаптар: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 Тілдік единицалар, олардың мағынасы мен қызметін білу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Мамандану, сауаттылық негіздері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Шығарма, мазмұндама жазу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Тілдің салалары, тармақтары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Көшіріп жазу, диктант түрлерін білу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     Қазақ тіліне тән дыбыстарды айта білу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    Сауатты жаза білу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Тарихи мәселелерді анықтап білу </a:t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89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89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тілінен берілетін білімдегі теориялық мәселе: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Білім мазмұнын, көлемін белгілеу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Фонетикаға қатысты саналы түсінігі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Тіл типтерін белгілеу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Тіл мәселесімен айналысуды қолдау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EТілдіктұлғалардыңқолданылузаңдылығынсаналыбілу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Тіл топтарын шешу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Тілдік қағидаларды шешу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Сөздік қорды толықтыру </a:t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90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90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тілінен берілетін білімдегі теориялық мәселе: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  Білім мазмұнын, көлемін белгілеу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   Фонетикаға қатысты саналы түсінігі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Тіл типтерін белгілеу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Тіл мәселесімен айналысуды қолдау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 Тілдік тұлғалардың қолданылу заңдылығын саналы білу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Тіл топтарын шешу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Тілдік қағидаларды шешу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Сөздік қорды толықтыру 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91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91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 сабағын әдебиетпен байланыстыра өтудің тиімділігі: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Оқушының ұғымына түсініксіз сөздердің мағынасын ұғындыру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Бағдарламалық материалдармен жұмыс жасап отыру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 Оқушыларға қажетті түсіндіру жүргізу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 Сабақты бірқалыпты өтуге бағыттайды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Оқушының ұғымына түсініксіз сөздердің шығу тегін, тарихын түсіндіру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Жаттығулар арқылы қазақша сөйлеуге дағдыланады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Қазақ тілінің орфоэпиясын меңгереді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Оқушының тіл байлығы кеңіп, сөйлеу мәдениеті артады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"/>
          <p:cNvSpPr txBox="1"/>
          <p:nvPr>
            <p:ph type="title"/>
          </p:nvPr>
        </p:nvSpPr>
        <p:spPr>
          <a:xfrm>
            <a:off x="427037" y="620712"/>
            <a:ext cx="8289925" cy="1111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</a:pPr>
            <a:br>
              <a:rPr b="0" i="0" lang="en-US" sz="2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9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МЕКТЕПТЕГІ ОҚУ ІСІНЕ ҚОЙЫЛАТЫН БҮГІНГІ ЗАМАН ТАЛАБЫ</a:t>
            </a:r>
            <a:endParaRPr/>
          </a:p>
        </p:txBody>
      </p:sp>
      <p:sp>
        <p:nvSpPr>
          <p:cNvPr id="148" name="Google Shape;148;p7"/>
          <p:cNvSpPr txBox="1"/>
          <p:nvPr>
            <p:ph idx="1" type="body"/>
          </p:nvPr>
        </p:nvSpPr>
        <p:spPr>
          <a:xfrm>
            <a:off x="827087" y="2492375"/>
            <a:ext cx="7693025" cy="3282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Өзіндік ой-тұжырымы бар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000066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Логикалық ойлау қабылеті дамыған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000066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Өз көзқарасы мен пікірін ашық айта алатын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000066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Ақпараттар ағымынан қажетін іріктеп ала білетін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000066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Қоғамдық ортаға икемді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000066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Өз жолын дұрыс таңдай алатын ЖАС ҰРПАҚ ТӘРБИЕЛЕУ.</a:t>
            </a:r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92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92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 сабағын әдебиетпен байланыстыра өтудің тиімділігі: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  Оқушының ұғымына түсініксіз сөздердің мағынасын ұғындыру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Бағдарламалық материалдармен жұмыс жасап отыру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 Оқушыларға қажетті түсіндіру жүргізу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 Сабақты бірқалыпты өтуге бағыттайды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     Оқушының ұғымына түсініксіз сөздердің шығу тегін, тарихын түсіндіру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Жаттығулар арқылы қазақша сөйлеуге дағдыланады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Қазақ тілінің орфоэпиясын меңгереді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H     Оқушының тіл байлығы кеңіп, сөйлеу мәдениеті артады </a:t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93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93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Тіл үйретудегі ең басты мәселе: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Сөз тіркесімен таныстыру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Сөздік қорын байыту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Сөздердің қызметін анықтау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Көркем сөйлеуге баулу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Дұрыс жазуға үйрету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Сөздердің байланысу формаларын ажырату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Сауатты сөйлеуге баулу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Сөйлем мүшелерін ажырату </a:t>
            </a:r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94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94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Тіл үйретудегі ең басты мәселе: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Сөз тіркесімен таныстыру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   Сөздік қорын байыту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Сөздердің қызметін анықтау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    Көркем сөйлеуге баулу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Дұрыс жазуға үйрету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Сөздердің байланысу формаларын ажырату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    Сауатты сөйлеуге баулу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Сөйлем мүшелерін ажырату </a:t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95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95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Жан туралы, ғылыми дәл ойлау, дұрыс пiкiрлер заңдылықтарын, сөйлеу процестерін зерттеп, үйрететiн пән: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Психология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Педагогика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Философия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Логика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Психолингвистика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Әдістеме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Дидактика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Әдіс </a:t>
            </a:r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96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96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Жан туралы, ғылыми дәл ойлау, дұрыс пiкiрлер заңдылықтарын, сөйлеу процестерін зерттеп, үйрететiн пән: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 Психология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Педагогика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Философия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    Логика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     Психолингвистика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Әдістеме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Дидактика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Әдіс </a:t>
            </a: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97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97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 мамандары тіл үйрету барысында оқушыға меңгерту керек: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Тіл туралы білімі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Саясат туралы білімі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Тіл теориясы туралы түсінігі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Демография туралы білімі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Этнография туралы білімі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Тілді қолдана білуі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Экономика туралы білімі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Экология туралы білімі </a:t>
            </a:r>
            <a:endParaRPr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98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98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 мамандары тіл үйрету барысында оқушыға меңгерту керек: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  Тіл туралы білімі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Саясат туралы білімі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     Тіл теориясы туралы түсінігі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Демография туралы білімі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Этнография туралы білімі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     Тілді қолдана білуі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Экономика туралы білімі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Экология туралы білімі </a:t>
            </a:r>
            <a:endParaRPr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99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99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оқытуда оқушыларға танытатын тілдің қызметі: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танымдық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эстетикалық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коммуникативтік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физиологиялық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биологиялық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дипломатиялық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физикалық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педагогикалық </a:t>
            </a:r>
            <a:endParaRPr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100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100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оқытуда оқушыларға танытатын тілдің қызметі: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  танымдық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  эстетикалық</a:t>
            </a: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     коммуникативтік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физиологиялық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биологиялық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дипломатиялық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физикалық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педагогикалық </a:t>
            </a:r>
            <a:endParaRPr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101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101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 әдістемесі – 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Тіл дыбыстарын зерттейтін ғылым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Тарихи жағынан дамыған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Теориялық негізі қалыптасқан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Тілдің жүйелік ерекшеліктерін зерттейтін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Белгілі бір ғылыми жүйеге келген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Тілдің құрылымын зерттейтін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Сөздік қор мен құрамды зерттейтін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Сөз мағыналарын зерттейтін ғылым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Білім берудің жаңа сатысында қазақ тілін оқытудың мақсаты -</a:t>
            </a:r>
            <a:endParaRPr/>
          </a:p>
        </p:txBody>
      </p:sp>
      <p:sp>
        <p:nvSpPr>
          <p:cNvPr id="154" name="Google Shape;154;p8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ана тілінің қоғамдық-әлеуметтік мәнін түсінген, тілдің қызметін жүйелі меңгерген, қарым-қатынас жасау құзыреттілігі дамыған </a:t>
            </a:r>
            <a:r>
              <a:rPr b="1" i="0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дара тұлға</a:t>
            </a:r>
            <a:r>
              <a:rPr b="0" i="0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36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даярлауға мүмкіндік туғызу </a:t>
            </a:r>
            <a:endParaRPr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102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102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 әдістемесі – 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Тіл дыбыстарын зерттейтін ғылым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   Тарихи жағынан дамыған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     Теориялық негізі қалыптасқан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Тілдің жүйелік ерекшеліктерін зерттейтін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     Белгілі бір ғылыми жүйеге келген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Тілдің құрылымын зерттейтін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Сөздік қор мен құрамды зерттейтін ғылым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Сөз мағыналарын зерттейтін ғылым </a:t>
            </a:r>
            <a:endParaRPr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103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103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әдістемесімен байланысты ғылымдар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Морфология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Синтаксис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География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Лингвистика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Логика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Фонетика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Психология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Тарих </a:t>
            </a:r>
            <a:endParaRPr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104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104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әдістемесімен байланысты ғылымдар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Морфология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Синтаксис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География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    Лингвистика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     Логика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Фонетика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     Психология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Тарих </a:t>
            </a:r>
            <a:endParaRPr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105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105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әдістемесінің зерттеу нысаны 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Қазақ тілінің негізгі салаларын зерттейді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Педагогика ғылымының бір саласы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Тілдік қатынасты зерттейді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 Тілдің қыры мен сырын балаға үйретудің құралдарын зерттейді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Тіл білімінің салалары жайлы теориялық білім береді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Ана тілін ұғынудың заңдылықтарын зерттейді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Тілдің құрылымдық бірліктерін қарастырады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Тілдің құрылымдық сипатын зерттейді </a:t>
            </a:r>
            <a:endParaRPr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106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106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әдістемесінің зерттеу нысаны 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Қазақ тілінің негізгі салаларын зерттейді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   Педагогика ғылымының бір саласы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Тілдік қатынасты зерттейді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     Тілдің қыры мен сырын балаға үйретудің құралдарын зерттейді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Тіл білімінің салалары жайлы теориялық білім береді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     Ана тілін ұғынудың заңдылықтарын зерттейді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 Тілдің құрылымдық бірліктерін қарастырады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Тілдің құрылымдық сипатын зерттейді </a:t>
            </a:r>
            <a:endParaRPr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107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107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Дидактика – 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Психологияның білім беру теориясын қарастыратын саласы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 Педагогиканың білім беру мен оқыту теориясын қарастыратын саласы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Физиологияның білім беру теориясын қарастыратын саласы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 Адамның дамуын, оқуын, еңбек етуін зерттейді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Нені, қалай зерттеу керек деген сұрақтарды шешеді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Білімніңмазмұнын, ғылыминегізін, оқытуәдістерінзерттейді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Нені, қалайоқытуқажетдегенсұрақтардышешеді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Нені, қалай білу керек деген сұрақтарды шешеді </a:t>
            </a:r>
            <a:endParaRPr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108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108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Дидактика – 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Психологияның білім беру теориясын қарастыратын саласы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   Педагогиканың білім беру мен оқыту теориясын қарастыратын саласы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Физиологияның білім беру теориясын қарастыратын саласы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 Адамның дамуын, оқуын, еңбек етуін зерттейді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 Нені, қалай зерттеу керек деген сұрақтарды шешеді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     Білімнің мазмұнын, ғылыми негізін, оқыту әдістерін зерттейді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    Нені, қалай оқыту қажет деген сұрақтарды шешеді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Нені, қалай білу керек деген сұрақтарды шешеді </a:t>
            </a:r>
            <a:endParaRPr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09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109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 курсының мақсаттары: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Мектепте қазақ тілін оқытудың ерекшеліктерін теориялық тұрғыда меңгерту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Ұлттық менталитеті жоғары маман даярлау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Қазақ тілін оқыту үдерісін практикалық тұрғыда меңгерту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Сөз мағынасын ажыратуға үйрету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Сөйлем мүшелерін оқытуды меңгерту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Қазақ тілін өзге тілдермен салыстыруға үйрету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Оқушының жазбаша тілін дамыту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Сыныптан тыс жұмыстар ұйымдастыру</a:t>
            </a:r>
            <a:endParaRPr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110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110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 курсының мақсаттары: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 Мектепте қазақ тілін оқытудың ерекшеліктерін теориялық тұрғыда меңгерту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  Ұлттық менталитеті жоғары маман даярлау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    Қазақ тілін оқыту үдерісін практикалық тұрғыда меңгерту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Сөз мағынасын ажыратуға үйрету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Сөйлем мүшелерін оқытуды меңгерту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Қазақ тілін өзге тілдермен салыстыруға үйрету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Оқушының жазбаша тілін дамыту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Сыныптан тыс жұмыстар ұйымдастыру</a:t>
            </a:r>
            <a:endParaRPr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111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111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ҚТОӘ әдіснамалық  негіздері мына ғылымдармен байланысты: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Философия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Педагогика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Логика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Физика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Астрономия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Шет тілі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Сызу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Геометрия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9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br>
              <a:rPr b="0" i="0" lang="en-US" sz="32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160" name="Google Shape;160;p9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Қазақ тілін оқытудың мақсаты –</a:t>
            </a:r>
            <a:endParaRPr/>
          </a:p>
          <a:p>
            <a:pPr indent="-171450" lvl="0" marL="17145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1" i="0" sz="3600" u="none">
              <a:solidFill>
                <a:srgbClr val="00006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1450" lvl="0" marL="17145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ОҚУШЫНЫҢ </a:t>
            </a:r>
            <a:endParaRPr/>
          </a:p>
          <a:p>
            <a:pPr indent="-171450" lvl="0" marL="17145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ТІЛДІК ТҰЛҒАСЫН </a:t>
            </a:r>
            <a:endParaRPr/>
          </a:p>
          <a:p>
            <a:pPr indent="-171450" lvl="0" marL="17145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ҚАЛЫПТАСТЫРУ</a:t>
            </a:r>
            <a:endParaRPr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12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112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ҚТОӘ әдіснамалық  негіздері мына ғылымдармен байланысты: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 Философия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  Педагогика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    Логика</a:t>
            </a: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Физика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Астрономия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Шет тілі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Сызу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Геометрия </a:t>
            </a:r>
            <a:endParaRPr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13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113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 әдістемесінің ғылыми-теориялық мәселелерінің негізгі көзі: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Мектеп тәжірибесі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Психологиялық-педагогикалық зерттеулер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Озық әдіскерлер еңбектері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Саяси-әлеуметтік зерттеулер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Белсенділікті дамыту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Оқушы ынтасын арттыру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Сыныптан тыс жұмыс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Пәндік олимпиада ұйымдастыру </a:t>
            </a:r>
            <a:endParaRPr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114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114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 әдістемесінің ғылыми-теориялық мәселелерінің негізгі көзі: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Мектеп тәжірибесі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 Психологиялық-педагогикалық зерттеулер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   Озық әдіскерлер еңбектері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Саяси-әлеуметтік зерттеулер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Белсенділікті дамыту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Оқушы ынтасын арттыру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Сыныптан тыс жұмыс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Пәндік олимпиада ұйымдастыру </a:t>
            </a:r>
            <a:endParaRPr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115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115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әдістемесінің ғылыми-зерттеу әдістерімен байланысты пәндер: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тіл ғылымы жаңалықтары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педагогика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психология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география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шет тілі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математика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анатомия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физика </a:t>
            </a:r>
            <a:endParaRPr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116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116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 әдістемесінің ғылыми-зерттеу әдістерімен байланысты пәндер: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тіл ғылымы жаңалықтары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педагогика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 психология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география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шет тілі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математика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анатомия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физика </a:t>
            </a:r>
            <a:endParaRPr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117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117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Оқушылардың ауызша тілінің дамуына әсер ететін пәндер: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Әдебиет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Тарих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Музыка, ән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Физика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Химия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Сурет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Информатика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География </a:t>
            </a:r>
            <a:endParaRPr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8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118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Оқушылардың ауызша тілінің дамуына әсер ететін пәндер: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Әдебиет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  Тарих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  Музыка, ән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Физика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Химия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Сурет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Информатика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География </a:t>
            </a:r>
            <a:endParaRPr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119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119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оқытудың міндеті: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Тіл заңдылықтарына көзқарастарын қалыптастыру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Кейіпкер бейнесін талдауға үйрену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Шығарма жазуға төселдіру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Ғалымдардың көзқарастарына пікір білдіру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Мәдени көзқарасты қалыптастыру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 Толық сауатты азамат даярлау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Оқушыларға қазақ тілі ғылымының мазмұны мен жүйесін үйрету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Халықтық мәселені шешуге үйрену </a:t>
            </a:r>
            <a:endParaRPr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20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Google Shape;726;p120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тілін оқытудың міндеті: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    Тіл заңдылықтарына көзқарастарын қалыптастыру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Кейіпкер бейнесін талдауға үйрену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Шығарма жазуға төселдіру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Ғалымдардың көзқарастарына пікір білдіру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Мәдени көзқарасты қалыптастыру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     Толық сауатты азамат даярлау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    Оқушыларға қазақ тілі ғылымының мазмұны мен жүйесін үйрету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 Халықтық мәселені шешуге үйрену </a:t>
            </a:r>
            <a:endParaRPr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121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121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Қазақ тілі пәнін оқу барысында оқушы: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    Ғалымдардың көзқарастарына пікір білдіруге жаттығады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    Кейіпкер бейнесін талдауға үйренеді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     Көркем шығарма жазуға төселеді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    Ойын логикалық жағынан дұрыс, анық жеткізе білуге жаттығады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   Әдеби тіл нормасына сай сөйлей білуге үйренеді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   Саяси көзқарасты қалыптастыруға үйренеді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   Сөздің грамматикалық құрылысын үйретуге жаттығады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   Орфографиялық және пунктуациялық жағынан дұрыс жазуға жаттығады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_План">
  <a:themeElements>
    <a:clrScheme name="План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2009-04-20T16:16:51Z</dcterms:created>
  <dc:creator>Admin</dc:creator>
</cp:coreProperties>
</file>