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8" r:id="rId3"/>
    <p:sldId id="259" r:id="rId4"/>
    <p:sldId id="260" r:id="rId5"/>
    <p:sldId id="261" r:id="rId6"/>
    <p:sldId id="262" r:id="rId7"/>
    <p:sldId id="263" r:id="rId8"/>
    <p:sldId id="264" r:id="rId9"/>
    <p:sldId id="265" r:id="rId10"/>
    <p:sldId id="266" r:id="rId11"/>
    <p:sldId id="267" r:id="rId12"/>
    <p:sldId id="268" r:id="rId13"/>
    <p:sldId id="269" r:id="rId14"/>
    <p:sldId id="270" r:id="rId15"/>
    <p:sldId id="271"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529"/>
    <p:restoredTop sz="94737"/>
  </p:normalViewPr>
  <p:slideViewPr>
    <p:cSldViewPr snapToGrid="0" snapToObjects="1">
      <p:cViewPr varScale="1">
        <p:scale>
          <a:sx n="67" d="100"/>
          <a:sy n="67" d="100"/>
        </p:scale>
        <p:origin x="200" y="72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5BCAD085-E8A6-8845-BD4E-CB4CCA059FC4}"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16807558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91092796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6122237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BCAD085-E8A6-8845-BD4E-CB4CCA059FC4}"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61431425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5BCAD085-E8A6-8845-BD4E-CB4CCA059FC4}" type="datetimeFigureOut">
              <a:rPr lang="en-US" smtClean="0"/>
              <a:t>9/6/26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6064837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5BCAD085-E8A6-8845-BD4E-CB4CCA059FC4}" type="datetimeFigureOut">
              <a:rPr lang="en-US" smtClean="0"/>
              <a:t>9/6/26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27822449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5BCAD085-E8A6-8845-BD4E-CB4CCA059FC4}" type="datetimeFigureOut">
              <a:rPr lang="en-US" smtClean="0"/>
              <a:t>9/6/26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99015873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5BCAD085-E8A6-8845-BD4E-CB4CCA059FC4}" type="datetimeFigureOut">
              <a:rPr lang="en-US" smtClean="0"/>
              <a:t>9/6/26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7270277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BCAD085-E8A6-8845-BD4E-CB4CCA059FC4}" type="datetimeFigureOut">
              <a:rPr lang="en-US" smtClean="0"/>
              <a:t>9/6/26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21299981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184072656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5BCAD085-E8A6-8845-BD4E-CB4CCA059FC4}" type="datetimeFigureOut">
              <a:rPr lang="en-US" smtClean="0"/>
              <a:t>9/6/26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1FF6DA9-008F-8B48-92A6-B652298478BF}" type="slidenum">
              <a:rPr lang="en-US" smtClean="0"/>
              <a:t>‹#›</a:t>
            </a:fld>
            <a:endParaRPr lang="en-US"/>
          </a:p>
        </p:txBody>
      </p:sp>
    </p:spTree>
    <p:extLst>
      <p:ext uri="{BB962C8B-B14F-4D97-AF65-F5344CB8AC3E}">
        <p14:creationId xmlns:p14="http://schemas.microsoft.com/office/powerpoint/2010/main" val="388923693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BCAD085-E8A6-8845-BD4E-CB4CCA059FC4}" type="datetimeFigureOut">
              <a:rPr lang="en-US" smtClean="0"/>
              <a:t>9/6/26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1FF6DA9-008F-8B48-92A6-B652298478BF}" type="slidenum">
              <a:rPr lang="en-US" smtClean="0"/>
              <a:t>‹#›</a:t>
            </a:fld>
            <a:endParaRPr lang="en-US"/>
          </a:p>
        </p:txBody>
      </p:sp>
    </p:spTree>
    <p:extLst>
      <p:ext uri="{BB962C8B-B14F-4D97-AF65-F5344CB8AC3E}">
        <p14:creationId xmlns:p14="http://schemas.microsoft.com/office/powerpoint/2010/main" val="220997751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94BA0"/>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731520" y="1143000"/>
            <a:ext cx="10515600" cy="1138773"/>
          </a:xfrm>
          <a:prstGeom prst="rect">
            <a:avLst/>
          </a:prstGeom>
          <a:noFill/>
        </p:spPr>
        <p:txBody>
          <a:bodyPr wrap="square">
            <a:spAutoFit/>
          </a:bodyPr>
          <a:lstStyle/>
          <a:p>
            <a:pPr algn="ctr"/>
            <a:r>
              <a:rPr sz="3400" b="1" dirty="0">
                <a:solidFill>
                  <a:srgbClr val="FFFFFF"/>
                </a:solidFill>
                <a:latin typeface="Arial"/>
              </a:rPr>
              <a:t>ҚАЗАҚ ТІЛІН ОҚЫТУ
ӘДІСТЕМЕСІНІҢ ТАРИХИ ДАМУЫ</a:t>
            </a:r>
          </a:p>
        </p:txBody>
      </p:sp>
      <p:sp>
        <p:nvSpPr>
          <p:cNvPr id="4" name="Rectangle 3"/>
          <p:cNvSpPr/>
          <p:nvPr/>
        </p:nvSpPr>
        <p:spPr>
          <a:xfrm>
            <a:off x="5135880" y="2700250"/>
            <a:ext cx="1920240" cy="73152"/>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6761916" cy="477054"/>
          </a:xfrm>
          <a:prstGeom prst="rect">
            <a:avLst/>
          </a:prstGeom>
          <a:noFill/>
        </p:spPr>
        <p:txBody>
          <a:bodyPr wrap="none">
            <a:spAutoFit/>
          </a:bodyPr>
          <a:lstStyle/>
          <a:p>
            <a:r>
              <a:rPr sz="2500" b="1">
                <a:solidFill>
                  <a:srgbClr val="002060"/>
                </a:solidFill>
                <a:latin typeface="Arial"/>
              </a:rPr>
              <a:t>Синтаксис әдістемесінің негізгі еңбектері</a:t>
            </a:r>
          </a:p>
        </p:txBody>
      </p:sp>
      <p:sp>
        <p:nvSpPr>
          <p:cNvPr id="4" name="Rounded Rectangle 3"/>
          <p:cNvSpPr/>
          <p:nvPr/>
        </p:nvSpPr>
        <p:spPr>
          <a:xfrm>
            <a:off x="685800" y="1325880"/>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85800" y="1325880"/>
            <a:ext cx="82296" cy="123444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914400" y="1490472"/>
            <a:ext cx="4663440" cy="411480"/>
          </a:xfrm>
          <a:prstGeom prst="rect">
            <a:avLst/>
          </a:prstGeom>
          <a:noFill/>
        </p:spPr>
        <p:txBody>
          <a:bodyPr wrap="none">
            <a:spAutoFit/>
          </a:bodyPr>
          <a:lstStyle/>
          <a:p>
            <a:r>
              <a:rPr sz="1600" b="1">
                <a:solidFill>
                  <a:srgbClr val="094BA0"/>
                </a:solidFill>
                <a:latin typeface="Arial"/>
              </a:rPr>
              <a:t>Жай сөйлем синтаксисінің методикасы</a:t>
            </a:r>
          </a:p>
        </p:txBody>
      </p:sp>
      <p:sp>
        <p:nvSpPr>
          <p:cNvPr id="7" name="TextBox 6"/>
          <p:cNvSpPr txBox="1"/>
          <p:nvPr/>
        </p:nvSpPr>
        <p:spPr>
          <a:xfrm>
            <a:off x="914400" y="1947672"/>
            <a:ext cx="1611339" cy="307777"/>
          </a:xfrm>
          <a:prstGeom prst="rect">
            <a:avLst/>
          </a:prstGeom>
          <a:noFill/>
        </p:spPr>
        <p:txBody>
          <a:bodyPr wrap="none">
            <a:spAutoFit/>
          </a:bodyPr>
          <a:lstStyle/>
          <a:p>
            <a:r>
              <a:rPr sz="1400" dirty="0" err="1">
                <a:solidFill>
                  <a:srgbClr val="002060"/>
                </a:solidFill>
                <a:latin typeface="Arial"/>
              </a:rPr>
              <a:t>Х</a:t>
            </a:r>
            <a:r>
              <a:rPr sz="1400" dirty="0">
                <a:solidFill>
                  <a:srgbClr val="002060"/>
                </a:solidFill>
                <a:latin typeface="Arial"/>
              </a:rPr>
              <a:t>. </a:t>
            </a:r>
            <a:r>
              <a:rPr sz="1400" dirty="0" err="1">
                <a:solidFill>
                  <a:srgbClr val="002060"/>
                </a:solidFill>
                <a:latin typeface="Arial"/>
              </a:rPr>
              <a:t>Арғынов</a:t>
            </a:r>
            <a:r>
              <a:rPr sz="1400" dirty="0">
                <a:solidFill>
                  <a:srgbClr val="002060"/>
                </a:solidFill>
                <a:latin typeface="Arial"/>
              </a:rPr>
              <a:t>, 1967</a:t>
            </a:r>
          </a:p>
        </p:txBody>
      </p:sp>
      <p:sp>
        <p:nvSpPr>
          <p:cNvPr id="8" name="Rounded Rectangle 7"/>
          <p:cNvSpPr/>
          <p:nvPr/>
        </p:nvSpPr>
        <p:spPr>
          <a:xfrm>
            <a:off x="6217920" y="1325880"/>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6217920" y="1325880"/>
            <a:ext cx="82296" cy="123444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446520" y="1490472"/>
            <a:ext cx="4663440" cy="411480"/>
          </a:xfrm>
          <a:prstGeom prst="rect">
            <a:avLst/>
          </a:prstGeom>
          <a:noFill/>
        </p:spPr>
        <p:txBody>
          <a:bodyPr wrap="none">
            <a:spAutoFit/>
          </a:bodyPr>
          <a:lstStyle/>
          <a:p>
            <a:r>
              <a:rPr sz="1600" b="1">
                <a:solidFill>
                  <a:srgbClr val="FF894B"/>
                </a:solidFill>
                <a:latin typeface="Arial"/>
              </a:rPr>
              <a:t>Құрмалас сөйлем синтаксисінің методикасы</a:t>
            </a:r>
          </a:p>
        </p:txBody>
      </p:sp>
      <p:sp>
        <p:nvSpPr>
          <p:cNvPr id="11" name="TextBox 10"/>
          <p:cNvSpPr txBox="1"/>
          <p:nvPr/>
        </p:nvSpPr>
        <p:spPr>
          <a:xfrm>
            <a:off x="6446520" y="1947672"/>
            <a:ext cx="1611339" cy="307777"/>
          </a:xfrm>
          <a:prstGeom prst="rect">
            <a:avLst/>
          </a:prstGeom>
          <a:noFill/>
        </p:spPr>
        <p:txBody>
          <a:bodyPr wrap="none">
            <a:spAutoFit/>
          </a:bodyPr>
          <a:lstStyle/>
          <a:p>
            <a:r>
              <a:rPr sz="1400">
                <a:solidFill>
                  <a:srgbClr val="002060"/>
                </a:solidFill>
                <a:latin typeface="Arial"/>
              </a:rPr>
              <a:t>Х. Арғынов, 1964</a:t>
            </a:r>
          </a:p>
        </p:txBody>
      </p:sp>
      <p:sp>
        <p:nvSpPr>
          <p:cNvPr id="12" name="Rounded Rectangle 11"/>
          <p:cNvSpPr/>
          <p:nvPr/>
        </p:nvSpPr>
        <p:spPr>
          <a:xfrm>
            <a:off x="685800" y="2898648"/>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85800" y="2898648"/>
            <a:ext cx="82296" cy="123444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914400" y="3063240"/>
            <a:ext cx="4663440" cy="411480"/>
          </a:xfrm>
          <a:prstGeom prst="rect">
            <a:avLst/>
          </a:prstGeom>
          <a:noFill/>
        </p:spPr>
        <p:txBody>
          <a:bodyPr wrap="none">
            <a:spAutoFit/>
          </a:bodyPr>
          <a:lstStyle/>
          <a:p>
            <a:r>
              <a:rPr sz="1600" b="1">
                <a:solidFill>
                  <a:srgbClr val="094BA0"/>
                </a:solidFill>
                <a:latin typeface="Arial"/>
              </a:rPr>
              <a:t>Қазақ тілі синтаксисі методикасының негіздері</a:t>
            </a:r>
          </a:p>
        </p:txBody>
      </p:sp>
      <p:sp>
        <p:nvSpPr>
          <p:cNvPr id="15" name="TextBox 14"/>
          <p:cNvSpPr txBox="1"/>
          <p:nvPr/>
        </p:nvSpPr>
        <p:spPr>
          <a:xfrm>
            <a:off x="914400" y="3520440"/>
            <a:ext cx="1611339" cy="307777"/>
          </a:xfrm>
          <a:prstGeom prst="rect">
            <a:avLst/>
          </a:prstGeom>
          <a:noFill/>
        </p:spPr>
        <p:txBody>
          <a:bodyPr wrap="none">
            <a:spAutoFit/>
          </a:bodyPr>
          <a:lstStyle/>
          <a:p>
            <a:r>
              <a:rPr sz="1400">
                <a:solidFill>
                  <a:srgbClr val="002060"/>
                </a:solidFill>
                <a:latin typeface="Arial"/>
              </a:rPr>
              <a:t>Х. Арғынов, 1969</a:t>
            </a:r>
          </a:p>
        </p:txBody>
      </p:sp>
      <p:sp>
        <p:nvSpPr>
          <p:cNvPr id="16" name="Rounded Rectangle 15"/>
          <p:cNvSpPr/>
          <p:nvPr/>
        </p:nvSpPr>
        <p:spPr>
          <a:xfrm>
            <a:off x="6217920" y="2898648"/>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217920" y="2898648"/>
            <a:ext cx="82296" cy="123444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6446520" y="3063240"/>
            <a:ext cx="4663440" cy="411480"/>
          </a:xfrm>
          <a:prstGeom prst="rect">
            <a:avLst/>
          </a:prstGeom>
          <a:noFill/>
        </p:spPr>
        <p:txBody>
          <a:bodyPr wrap="none">
            <a:spAutoFit/>
          </a:bodyPr>
          <a:lstStyle/>
          <a:p>
            <a:r>
              <a:rPr sz="1600" b="1">
                <a:solidFill>
                  <a:srgbClr val="FF894B"/>
                </a:solidFill>
                <a:latin typeface="Arial"/>
              </a:rPr>
              <a:t>Құрмалас сөйлемді оқытудың кейбір мәселелері</a:t>
            </a:r>
          </a:p>
        </p:txBody>
      </p:sp>
      <p:sp>
        <p:nvSpPr>
          <p:cNvPr id="19" name="TextBox 18"/>
          <p:cNvSpPr txBox="1"/>
          <p:nvPr/>
        </p:nvSpPr>
        <p:spPr>
          <a:xfrm>
            <a:off x="6446520" y="3520440"/>
            <a:ext cx="2273892" cy="307777"/>
          </a:xfrm>
          <a:prstGeom prst="rect">
            <a:avLst/>
          </a:prstGeom>
          <a:noFill/>
        </p:spPr>
        <p:txBody>
          <a:bodyPr wrap="none">
            <a:spAutoFit/>
          </a:bodyPr>
          <a:lstStyle/>
          <a:p>
            <a:r>
              <a:rPr sz="1400">
                <a:solidFill>
                  <a:srgbClr val="002060"/>
                </a:solidFill>
                <a:latin typeface="Arial"/>
              </a:rPr>
              <a:t>Б. Құлмағамбетова, 1963</a:t>
            </a:r>
          </a:p>
        </p:txBody>
      </p:sp>
      <p:sp>
        <p:nvSpPr>
          <p:cNvPr id="20" name="Rounded Rectangle 19"/>
          <p:cNvSpPr/>
          <p:nvPr/>
        </p:nvSpPr>
        <p:spPr>
          <a:xfrm>
            <a:off x="685800" y="4471416"/>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685800" y="4471416"/>
            <a:ext cx="82296" cy="123444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914400" y="4636007"/>
            <a:ext cx="4516582" cy="584775"/>
          </a:xfrm>
          <a:prstGeom prst="rect">
            <a:avLst/>
          </a:prstGeom>
          <a:noFill/>
        </p:spPr>
        <p:txBody>
          <a:bodyPr wrap="square">
            <a:spAutoFit/>
          </a:bodyPr>
          <a:lstStyle/>
          <a:p>
            <a:r>
              <a:rPr sz="1600" b="1" dirty="0">
                <a:solidFill>
                  <a:srgbClr val="094BA0"/>
                </a:solidFill>
                <a:latin typeface="Arial"/>
              </a:rPr>
              <a:t>Сабақтас </a:t>
            </a:r>
            <a:r>
              <a:rPr sz="1600" b="1" dirty="0" err="1">
                <a:solidFill>
                  <a:srgbClr val="094BA0"/>
                </a:solidFill>
                <a:latin typeface="Arial"/>
              </a:rPr>
              <a:t>құрмалас</a:t>
            </a:r>
            <a:r>
              <a:rPr sz="1600" b="1" dirty="0">
                <a:solidFill>
                  <a:srgbClr val="094BA0"/>
                </a:solidFill>
                <a:latin typeface="Arial"/>
              </a:rPr>
              <a:t> </a:t>
            </a:r>
            <a:r>
              <a:rPr sz="1600" b="1" dirty="0" err="1">
                <a:solidFill>
                  <a:srgbClr val="094BA0"/>
                </a:solidFill>
                <a:latin typeface="Arial"/>
              </a:rPr>
              <a:t>сөйлемдерді</a:t>
            </a:r>
            <a:r>
              <a:rPr sz="1600" b="1" dirty="0">
                <a:solidFill>
                  <a:srgbClr val="094BA0"/>
                </a:solidFill>
                <a:latin typeface="Arial"/>
              </a:rPr>
              <a:t> </a:t>
            </a:r>
            <a:r>
              <a:rPr sz="1600" b="1" dirty="0" err="1">
                <a:solidFill>
                  <a:srgbClr val="094BA0"/>
                </a:solidFill>
                <a:latin typeface="Arial"/>
              </a:rPr>
              <a:t>оқытудың</a:t>
            </a:r>
            <a:r>
              <a:rPr sz="1600" b="1" dirty="0">
                <a:solidFill>
                  <a:srgbClr val="094BA0"/>
                </a:solidFill>
                <a:latin typeface="Arial"/>
              </a:rPr>
              <a:t> </a:t>
            </a:r>
            <a:r>
              <a:rPr sz="1600" b="1" dirty="0" err="1">
                <a:solidFill>
                  <a:srgbClr val="094BA0"/>
                </a:solidFill>
                <a:latin typeface="Arial"/>
              </a:rPr>
              <a:t>тиімді</a:t>
            </a:r>
            <a:r>
              <a:rPr sz="1600" b="1" dirty="0">
                <a:solidFill>
                  <a:srgbClr val="094BA0"/>
                </a:solidFill>
                <a:latin typeface="Arial"/>
              </a:rPr>
              <a:t> </a:t>
            </a:r>
            <a:r>
              <a:rPr sz="1600" b="1" dirty="0" err="1">
                <a:solidFill>
                  <a:srgbClr val="094BA0"/>
                </a:solidFill>
                <a:latin typeface="Arial"/>
              </a:rPr>
              <a:t>әдіс-тәсілдері</a:t>
            </a:r>
            <a:endParaRPr sz="1600" b="1" dirty="0">
              <a:solidFill>
                <a:srgbClr val="094BA0"/>
              </a:solidFill>
              <a:latin typeface="Arial"/>
            </a:endParaRPr>
          </a:p>
        </p:txBody>
      </p:sp>
      <p:sp>
        <p:nvSpPr>
          <p:cNvPr id="23" name="TextBox 22"/>
          <p:cNvSpPr txBox="1"/>
          <p:nvPr/>
        </p:nvSpPr>
        <p:spPr>
          <a:xfrm>
            <a:off x="932134" y="5229536"/>
            <a:ext cx="1717458" cy="307777"/>
          </a:xfrm>
          <a:prstGeom prst="rect">
            <a:avLst/>
          </a:prstGeom>
          <a:noFill/>
        </p:spPr>
        <p:txBody>
          <a:bodyPr wrap="none">
            <a:spAutoFit/>
          </a:bodyPr>
          <a:lstStyle/>
          <a:p>
            <a:r>
              <a:rPr sz="1400">
                <a:solidFill>
                  <a:srgbClr val="002060"/>
                </a:solidFill>
                <a:latin typeface="Arial"/>
              </a:rPr>
              <a:t>С. Қазыбаев, 1969</a:t>
            </a:r>
          </a:p>
        </p:txBody>
      </p:sp>
      <p:sp>
        <p:nvSpPr>
          <p:cNvPr id="24" name="Rounded Rectangle 23"/>
          <p:cNvSpPr/>
          <p:nvPr/>
        </p:nvSpPr>
        <p:spPr>
          <a:xfrm>
            <a:off x="6217920" y="4471416"/>
            <a:ext cx="5074920" cy="12344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6217920" y="4471416"/>
            <a:ext cx="82296" cy="123444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6446520" y="4636007"/>
            <a:ext cx="4663440" cy="411480"/>
          </a:xfrm>
          <a:prstGeom prst="rect">
            <a:avLst/>
          </a:prstGeom>
          <a:noFill/>
        </p:spPr>
        <p:txBody>
          <a:bodyPr wrap="none">
            <a:spAutoFit/>
          </a:bodyPr>
          <a:lstStyle/>
          <a:p>
            <a:r>
              <a:rPr sz="1600" b="1">
                <a:solidFill>
                  <a:srgbClr val="FF894B"/>
                </a:solidFill>
                <a:latin typeface="Arial"/>
              </a:rPr>
              <a:t>Сөйлемнің тыныс белгілері</a:t>
            </a:r>
          </a:p>
        </p:txBody>
      </p:sp>
      <p:sp>
        <p:nvSpPr>
          <p:cNvPr id="27" name="TextBox 26"/>
          <p:cNvSpPr txBox="1"/>
          <p:nvPr/>
        </p:nvSpPr>
        <p:spPr>
          <a:xfrm>
            <a:off x="6446520" y="5093207"/>
            <a:ext cx="1769139" cy="307777"/>
          </a:xfrm>
          <a:prstGeom prst="rect">
            <a:avLst/>
          </a:prstGeom>
          <a:noFill/>
        </p:spPr>
        <p:txBody>
          <a:bodyPr wrap="none">
            <a:spAutoFit/>
          </a:bodyPr>
          <a:lstStyle/>
          <a:p>
            <a:r>
              <a:rPr sz="1400">
                <a:solidFill>
                  <a:srgbClr val="002060"/>
                </a:solidFill>
                <a:latin typeface="Arial"/>
              </a:rPr>
              <a:t>С. Жиенбаев, 1940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7716151" cy="477054"/>
          </a:xfrm>
          <a:prstGeom prst="rect">
            <a:avLst/>
          </a:prstGeom>
          <a:noFill/>
        </p:spPr>
        <p:txBody>
          <a:bodyPr wrap="none">
            <a:spAutoFit/>
          </a:bodyPr>
          <a:lstStyle/>
          <a:p>
            <a:r>
              <a:rPr sz="2500" b="1" dirty="0">
                <a:solidFill>
                  <a:srgbClr val="002060"/>
                </a:solidFill>
                <a:latin typeface="Arial"/>
              </a:rPr>
              <a:t>1970–1980 </a:t>
            </a:r>
            <a:r>
              <a:rPr sz="2500" b="1" dirty="0" err="1">
                <a:solidFill>
                  <a:srgbClr val="002060"/>
                </a:solidFill>
                <a:latin typeface="Arial"/>
              </a:rPr>
              <a:t>жылдар</a:t>
            </a:r>
            <a:r>
              <a:rPr sz="2500" b="1" dirty="0">
                <a:solidFill>
                  <a:srgbClr val="002060"/>
                </a:solidFill>
                <a:latin typeface="Arial"/>
              </a:rPr>
              <a:t>: </a:t>
            </a:r>
            <a:r>
              <a:rPr sz="2500" b="1" dirty="0" err="1">
                <a:solidFill>
                  <a:srgbClr val="002060"/>
                </a:solidFill>
                <a:latin typeface="Arial"/>
              </a:rPr>
              <a:t>әдістемелік</a:t>
            </a:r>
            <a:r>
              <a:rPr sz="2500" b="1" dirty="0">
                <a:solidFill>
                  <a:srgbClr val="002060"/>
                </a:solidFill>
                <a:latin typeface="Arial"/>
              </a:rPr>
              <a:t> </a:t>
            </a:r>
            <a:r>
              <a:rPr sz="2500" b="1" dirty="0" err="1">
                <a:solidFill>
                  <a:srgbClr val="002060"/>
                </a:solidFill>
                <a:latin typeface="Arial"/>
              </a:rPr>
              <a:t>жүйенің</a:t>
            </a:r>
            <a:r>
              <a:rPr sz="2500" b="1" dirty="0">
                <a:solidFill>
                  <a:srgbClr val="002060"/>
                </a:solidFill>
                <a:latin typeface="Arial"/>
              </a:rPr>
              <a:t> </a:t>
            </a:r>
            <a:r>
              <a:rPr sz="2500" b="1" dirty="0" err="1">
                <a:solidFill>
                  <a:srgbClr val="002060"/>
                </a:solidFill>
                <a:latin typeface="Arial"/>
              </a:rPr>
              <a:t>кеңеюі</a:t>
            </a:r>
            <a:endParaRPr sz="2500" b="1" dirty="0">
              <a:solidFill>
                <a:srgbClr val="002060"/>
              </a:solidFill>
              <a:latin typeface="Arial"/>
            </a:endParaRPr>
          </a:p>
        </p:txBody>
      </p:sp>
      <p:sp>
        <p:nvSpPr>
          <p:cNvPr id="4" name="Rounded Rectangle 3"/>
          <p:cNvSpPr/>
          <p:nvPr/>
        </p:nvSpPr>
        <p:spPr>
          <a:xfrm>
            <a:off x="640080" y="1325880"/>
            <a:ext cx="3337560" cy="44348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43484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1968809" cy="338554"/>
          </a:xfrm>
          <a:prstGeom prst="rect">
            <a:avLst/>
          </a:prstGeom>
          <a:noFill/>
        </p:spPr>
        <p:txBody>
          <a:bodyPr wrap="none">
            <a:spAutoFit/>
          </a:bodyPr>
          <a:lstStyle/>
          <a:p>
            <a:r>
              <a:rPr lang="kk-KZ" sz="1600" b="1" dirty="0">
                <a:solidFill>
                  <a:srgbClr val="094BA0"/>
                </a:solidFill>
                <a:latin typeface="Arial"/>
              </a:rPr>
              <a:t>Көрнекі құралдар</a:t>
            </a:r>
            <a:endParaRPr sz="1600" b="1" dirty="0">
              <a:solidFill>
                <a:srgbClr val="094BA0"/>
              </a:solidFill>
              <a:latin typeface="Arial"/>
            </a:endParaRPr>
          </a:p>
        </p:txBody>
      </p:sp>
      <p:sp>
        <p:nvSpPr>
          <p:cNvPr id="7" name="TextBox 6"/>
          <p:cNvSpPr txBox="1"/>
          <p:nvPr/>
        </p:nvSpPr>
        <p:spPr>
          <a:xfrm>
            <a:off x="868680" y="1947672"/>
            <a:ext cx="2624328" cy="1569660"/>
          </a:xfrm>
          <a:prstGeom prst="rect">
            <a:avLst/>
          </a:prstGeom>
          <a:noFill/>
        </p:spPr>
        <p:txBody>
          <a:bodyPr wrap="square">
            <a:spAutoFit/>
          </a:bodyPr>
          <a:lstStyle/>
          <a:p>
            <a:r>
              <a:rPr sz="1600" dirty="0" err="1">
                <a:solidFill>
                  <a:srgbClr val="002060"/>
                </a:solidFill>
                <a:latin typeface="Arial"/>
              </a:rPr>
              <a:t>Грамматикалық</a:t>
            </a:r>
            <a:r>
              <a:rPr sz="1600" dirty="0">
                <a:solidFill>
                  <a:srgbClr val="002060"/>
                </a:solidFill>
                <a:latin typeface="Arial"/>
              </a:rPr>
              <a:t> </a:t>
            </a:r>
            <a:r>
              <a:rPr sz="1600" dirty="0" err="1">
                <a:solidFill>
                  <a:srgbClr val="002060"/>
                </a:solidFill>
                <a:latin typeface="Arial"/>
              </a:rPr>
              <a:t>таблицалар</a:t>
            </a:r>
            <a:r>
              <a:rPr sz="1600" dirty="0">
                <a:solidFill>
                  <a:srgbClr val="002060"/>
                </a:solidFill>
                <a:latin typeface="Arial"/>
              </a:rPr>
              <a:t>
</a:t>
            </a:r>
            <a:r>
              <a:rPr sz="1600" dirty="0" err="1">
                <a:solidFill>
                  <a:srgbClr val="002060"/>
                </a:solidFill>
                <a:latin typeface="Arial"/>
              </a:rPr>
              <a:t>Дидактикалық</a:t>
            </a:r>
            <a:r>
              <a:rPr sz="1600" dirty="0">
                <a:solidFill>
                  <a:srgbClr val="002060"/>
                </a:solidFill>
                <a:latin typeface="Arial"/>
              </a:rPr>
              <a:t> </a:t>
            </a:r>
            <a:r>
              <a:rPr sz="1600" dirty="0" err="1">
                <a:solidFill>
                  <a:srgbClr val="002060"/>
                </a:solidFill>
                <a:latin typeface="Arial"/>
              </a:rPr>
              <a:t>материалдар</a:t>
            </a:r>
            <a:r>
              <a:rPr sz="1600" dirty="0">
                <a:solidFill>
                  <a:srgbClr val="002060"/>
                </a:solidFill>
                <a:latin typeface="Arial"/>
              </a:rPr>
              <a:t>
</a:t>
            </a:r>
            <a:r>
              <a:rPr sz="1600" dirty="0" err="1">
                <a:solidFill>
                  <a:srgbClr val="002060"/>
                </a:solidFill>
                <a:latin typeface="Arial"/>
              </a:rPr>
              <a:t>Схемалар</a:t>
            </a:r>
            <a:r>
              <a:rPr sz="1600" dirty="0">
                <a:solidFill>
                  <a:srgbClr val="002060"/>
                </a:solidFill>
                <a:latin typeface="Arial"/>
              </a:rPr>
              <a:t>
</a:t>
            </a:r>
            <a:r>
              <a:rPr sz="1600" dirty="0" err="1">
                <a:solidFill>
                  <a:srgbClr val="002060"/>
                </a:solidFill>
                <a:latin typeface="Arial"/>
              </a:rPr>
              <a:t>Оқу</a:t>
            </a:r>
            <a:r>
              <a:rPr sz="1600" dirty="0">
                <a:solidFill>
                  <a:srgbClr val="002060"/>
                </a:solidFill>
                <a:latin typeface="Arial"/>
              </a:rPr>
              <a:t> </a:t>
            </a:r>
            <a:r>
              <a:rPr sz="1600" dirty="0" err="1">
                <a:solidFill>
                  <a:srgbClr val="002060"/>
                </a:solidFill>
                <a:latin typeface="Arial"/>
              </a:rPr>
              <a:t>диафильмдері</a:t>
            </a:r>
            <a:endParaRPr sz="1600" dirty="0">
              <a:solidFill>
                <a:srgbClr val="002060"/>
              </a:solidFill>
              <a:latin typeface="Arial"/>
            </a:endParaRPr>
          </a:p>
        </p:txBody>
      </p:sp>
      <p:sp>
        <p:nvSpPr>
          <p:cNvPr id="8" name="Rounded Rectangle 7"/>
          <p:cNvSpPr/>
          <p:nvPr/>
        </p:nvSpPr>
        <p:spPr>
          <a:xfrm>
            <a:off x="4251960" y="1325880"/>
            <a:ext cx="3337560" cy="44348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251960" y="1325880"/>
            <a:ext cx="82296" cy="443484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480560" y="1490472"/>
            <a:ext cx="2926079" cy="411480"/>
          </a:xfrm>
          <a:prstGeom prst="rect">
            <a:avLst/>
          </a:prstGeom>
          <a:noFill/>
        </p:spPr>
        <p:txBody>
          <a:bodyPr wrap="none">
            <a:spAutoFit/>
          </a:bodyPr>
          <a:lstStyle/>
          <a:p>
            <a:r>
              <a:rPr sz="1600" b="1">
                <a:solidFill>
                  <a:srgbClr val="FF894B"/>
                </a:solidFill>
                <a:latin typeface="Arial"/>
              </a:rPr>
              <a:t>Тіл дамыту</a:t>
            </a:r>
          </a:p>
        </p:txBody>
      </p:sp>
      <p:sp>
        <p:nvSpPr>
          <p:cNvPr id="11" name="TextBox 10"/>
          <p:cNvSpPr txBox="1"/>
          <p:nvPr/>
        </p:nvSpPr>
        <p:spPr>
          <a:xfrm>
            <a:off x="4480560" y="1947672"/>
            <a:ext cx="2813293" cy="1323439"/>
          </a:xfrm>
          <a:prstGeom prst="rect">
            <a:avLst/>
          </a:prstGeom>
          <a:noFill/>
        </p:spPr>
        <p:txBody>
          <a:bodyPr wrap="square">
            <a:spAutoFit/>
          </a:bodyPr>
          <a:lstStyle/>
          <a:p>
            <a:r>
              <a:rPr sz="1600">
                <a:solidFill>
                  <a:srgbClr val="002060"/>
                </a:solidFill>
                <a:latin typeface="Arial"/>
              </a:rPr>
              <a:t>Ауызша және жазбаша жұмыс
Өз бетімен жұмыс
Жаттығу жүйесі
Сөйлеу дағдысы</a:t>
            </a:r>
          </a:p>
        </p:txBody>
      </p:sp>
      <p:sp>
        <p:nvSpPr>
          <p:cNvPr id="12" name="Rounded Rectangle 11"/>
          <p:cNvSpPr/>
          <p:nvPr/>
        </p:nvSpPr>
        <p:spPr>
          <a:xfrm>
            <a:off x="7863840" y="1325880"/>
            <a:ext cx="3337560" cy="443484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7863840" y="1325880"/>
            <a:ext cx="82296" cy="443484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092440" y="1490472"/>
            <a:ext cx="2926079" cy="411480"/>
          </a:xfrm>
          <a:prstGeom prst="rect">
            <a:avLst/>
          </a:prstGeom>
          <a:noFill/>
        </p:spPr>
        <p:txBody>
          <a:bodyPr wrap="none">
            <a:spAutoFit/>
          </a:bodyPr>
          <a:lstStyle/>
          <a:p>
            <a:r>
              <a:rPr sz="1600" b="1">
                <a:solidFill>
                  <a:srgbClr val="094BA0"/>
                </a:solidFill>
                <a:latin typeface="Arial"/>
              </a:rPr>
              <a:t>Лексика</a:t>
            </a:r>
          </a:p>
        </p:txBody>
      </p:sp>
      <p:sp>
        <p:nvSpPr>
          <p:cNvPr id="15" name="TextBox 14"/>
          <p:cNvSpPr txBox="1"/>
          <p:nvPr/>
        </p:nvSpPr>
        <p:spPr>
          <a:xfrm>
            <a:off x="8092440" y="1947672"/>
            <a:ext cx="2377305" cy="1569660"/>
          </a:xfrm>
          <a:prstGeom prst="rect">
            <a:avLst/>
          </a:prstGeom>
          <a:noFill/>
        </p:spPr>
        <p:txBody>
          <a:bodyPr wrap="square">
            <a:spAutoFit/>
          </a:bodyPr>
          <a:lstStyle/>
          <a:p>
            <a:r>
              <a:rPr sz="1600">
                <a:solidFill>
                  <a:srgbClr val="002060"/>
                </a:solidFill>
                <a:latin typeface="Arial"/>
              </a:rPr>
              <a:t>Лексиканы арнайы оқыту
Сөз мағынасын меңгерту
Тіл мәдениеті
Стилистика</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7278083" cy="477054"/>
          </a:xfrm>
          <a:prstGeom prst="rect">
            <a:avLst/>
          </a:prstGeom>
          <a:noFill/>
        </p:spPr>
        <p:txBody>
          <a:bodyPr wrap="none">
            <a:spAutoFit/>
          </a:bodyPr>
          <a:lstStyle/>
          <a:p>
            <a:r>
              <a:rPr sz="2500" b="1" dirty="0">
                <a:solidFill>
                  <a:srgbClr val="002060"/>
                </a:solidFill>
                <a:latin typeface="Arial"/>
              </a:rPr>
              <a:t>Лексиканы </a:t>
            </a:r>
            <a:r>
              <a:rPr sz="2500" b="1" dirty="0" err="1">
                <a:solidFill>
                  <a:srgbClr val="002060"/>
                </a:solidFill>
                <a:latin typeface="Arial"/>
              </a:rPr>
              <a:t>оқыту</a:t>
            </a:r>
            <a:r>
              <a:rPr sz="2500" b="1" dirty="0">
                <a:solidFill>
                  <a:srgbClr val="002060"/>
                </a:solidFill>
                <a:latin typeface="Arial"/>
              </a:rPr>
              <a:t> </a:t>
            </a:r>
            <a:r>
              <a:rPr sz="2500" b="1" dirty="0" err="1">
                <a:solidFill>
                  <a:srgbClr val="002060"/>
                </a:solidFill>
                <a:latin typeface="Arial"/>
              </a:rPr>
              <a:t>әдістемесінің</a:t>
            </a:r>
            <a:r>
              <a:rPr sz="2500" b="1" dirty="0">
                <a:solidFill>
                  <a:srgbClr val="002060"/>
                </a:solidFill>
                <a:latin typeface="Arial"/>
              </a:rPr>
              <a:t> </a:t>
            </a:r>
            <a:r>
              <a:rPr sz="2500" b="1" dirty="0" err="1">
                <a:solidFill>
                  <a:srgbClr val="002060"/>
                </a:solidFill>
                <a:latin typeface="Arial"/>
              </a:rPr>
              <a:t>қалыптасуы</a:t>
            </a:r>
            <a:endParaRPr sz="2500" b="1" dirty="0">
              <a:solidFill>
                <a:srgbClr val="002060"/>
              </a:solidFill>
              <a:latin typeface="Arial"/>
            </a:endParaRPr>
          </a:p>
        </p:txBody>
      </p:sp>
      <p:sp>
        <p:nvSpPr>
          <p:cNvPr id="4" name="Rounded Rectangle 3"/>
          <p:cNvSpPr/>
          <p:nvPr/>
        </p:nvSpPr>
        <p:spPr>
          <a:xfrm>
            <a:off x="640080" y="1325880"/>
            <a:ext cx="521208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4800600" cy="411480"/>
          </a:xfrm>
          <a:prstGeom prst="rect">
            <a:avLst/>
          </a:prstGeom>
          <a:noFill/>
        </p:spPr>
        <p:txBody>
          <a:bodyPr wrap="none">
            <a:spAutoFit/>
          </a:bodyPr>
          <a:lstStyle/>
          <a:p>
            <a:r>
              <a:rPr sz="1600" b="1" dirty="0" err="1">
                <a:solidFill>
                  <a:srgbClr val="094BA0"/>
                </a:solidFill>
                <a:latin typeface="Arial"/>
              </a:rPr>
              <a:t>Айтбай</a:t>
            </a:r>
            <a:r>
              <a:rPr sz="1600" b="1" dirty="0">
                <a:solidFill>
                  <a:srgbClr val="094BA0"/>
                </a:solidFill>
                <a:latin typeface="Arial"/>
              </a:rPr>
              <a:t> </a:t>
            </a:r>
            <a:r>
              <a:rPr sz="1600" b="1" dirty="0" err="1">
                <a:solidFill>
                  <a:srgbClr val="094BA0"/>
                </a:solidFill>
                <a:latin typeface="Arial"/>
              </a:rPr>
              <a:t>Айғабылов</a:t>
            </a:r>
            <a:endParaRPr sz="1600" b="1" dirty="0">
              <a:solidFill>
                <a:srgbClr val="094BA0"/>
              </a:solidFill>
              <a:latin typeface="Arial"/>
            </a:endParaRPr>
          </a:p>
        </p:txBody>
      </p:sp>
      <p:sp>
        <p:nvSpPr>
          <p:cNvPr id="7" name="TextBox 6"/>
          <p:cNvSpPr txBox="1"/>
          <p:nvPr/>
        </p:nvSpPr>
        <p:spPr>
          <a:xfrm>
            <a:off x="868680" y="1947672"/>
            <a:ext cx="3995097" cy="1815882"/>
          </a:xfrm>
          <a:prstGeom prst="rect">
            <a:avLst/>
          </a:prstGeom>
          <a:noFill/>
        </p:spPr>
        <p:txBody>
          <a:bodyPr wrap="square">
            <a:spAutoFit/>
          </a:bodyPr>
          <a:lstStyle/>
          <a:p>
            <a:r>
              <a:rPr sz="1600" dirty="0">
                <a:solidFill>
                  <a:srgbClr val="002060"/>
                </a:solidFill>
                <a:latin typeface="Arial"/>
              </a:rPr>
              <a:t>1978 </a:t>
            </a:r>
            <a:r>
              <a:rPr sz="1600" dirty="0" err="1">
                <a:solidFill>
                  <a:srgbClr val="002060"/>
                </a:solidFill>
                <a:latin typeface="Arial"/>
              </a:rPr>
              <a:t>жылдан</a:t>
            </a:r>
            <a:r>
              <a:rPr sz="1600" dirty="0">
                <a:solidFill>
                  <a:srgbClr val="002060"/>
                </a:solidFill>
                <a:latin typeface="Arial"/>
              </a:rPr>
              <a:t> </a:t>
            </a:r>
            <a:r>
              <a:rPr sz="1600" dirty="0" err="1">
                <a:solidFill>
                  <a:srgbClr val="002060"/>
                </a:solidFill>
                <a:latin typeface="Arial"/>
              </a:rPr>
              <a:t>бастап</a:t>
            </a:r>
            <a:r>
              <a:rPr sz="1600" dirty="0">
                <a:solidFill>
                  <a:srgbClr val="002060"/>
                </a:solidFill>
                <a:latin typeface="Arial"/>
              </a:rPr>
              <a:t> </a:t>
            </a:r>
            <a:r>
              <a:rPr sz="1600" dirty="0" err="1">
                <a:solidFill>
                  <a:srgbClr val="002060"/>
                </a:solidFill>
                <a:latin typeface="Arial"/>
              </a:rPr>
              <a:t>лексиканы</a:t>
            </a:r>
            <a:r>
              <a:rPr sz="1600" dirty="0">
                <a:solidFill>
                  <a:srgbClr val="002060"/>
                </a:solidFill>
                <a:latin typeface="Arial"/>
              </a:rPr>
              <a:t> </a:t>
            </a:r>
            <a:r>
              <a:rPr sz="1600" dirty="0" err="1">
                <a:solidFill>
                  <a:srgbClr val="002060"/>
                </a:solidFill>
                <a:latin typeface="Arial"/>
              </a:rPr>
              <a:t>оқыту</a:t>
            </a:r>
            <a:r>
              <a:rPr sz="1600" dirty="0">
                <a:solidFill>
                  <a:srgbClr val="002060"/>
                </a:solidFill>
                <a:latin typeface="Arial"/>
              </a:rPr>
              <a:t> </a:t>
            </a:r>
            <a:r>
              <a:rPr sz="1600" dirty="0" err="1">
                <a:solidFill>
                  <a:srgbClr val="002060"/>
                </a:solidFill>
                <a:latin typeface="Arial"/>
              </a:rPr>
              <a:t>мәселелері</a:t>
            </a:r>
            <a:r>
              <a:rPr sz="1600" dirty="0">
                <a:solidFill>
                  <a:srgbClr val="002060"/>
                </a:solidFill>
                <a:latin typeface="Arial"/>
              </a:rPr>
              <a:t> </a:t>
            </a:r>
            <a:r>
              <a:rPr sz="1600" dirty="0" err="1">
                <a:solidFill>
                  <a:srgbClr val="002060"/>
                </a:solidFill>
                <a:latin typeface="Arial"/>
              </a:rPr>
              <a:t>арнайы</a:t>
            </a:r>
            <a:r>
              <a:rPr sz="1600" dirty="0">
                <a:solidFill>
                  <a:srgbClr val="002060"/>
                </a:solidFill>
                <a:latin typeface="Arial"/>
              </a:rPr>
              <a:t> </a:t>
            </a:r>
            <a:r>
              <a:rPr sz="1600" dirty="0" err="1">
                <a:solidFill>
                  <a:srgbClr val="002060"/>
                </a:solidFill>
                <a:latin typeface="Arial"/>
              </a:rPr>
              <a:t>зерттеу</a:t>
            </a:r>
            <a:r>
              <a:rPr sz="1600" dirty="0">
                <a:solidFill>
                  <a:srgbClr val="002060"/>
                </a:solidFill>
                <a:latin typeface="Arial"/>
              </a:rPr>
              <a:t> </a:t>
            </a:r>
            <a:r>
              <a:rPr sz="1600" dirty="0" err="1">
                <a:solidFill>
                  <a:srgbClr val="002060"/>
                </a:solidFill>
                <a:latin typeface="Arial"/>
              </a:rPr>
              <a:t>нысанына</a:t>
            </a:r>
            <a:r>
              <a:rPr sz="1600" dirty="0">
                <a:solidFill>
                  <a:srgbClr val="002060"/>
                </a:solidFill>
                <a:latin typeface="Arial"/>
              </a:rPr>
              <a:t> </a:t>
            </a:r>
            <a:r>
              <a:rPr sz="1600" dirty="0" err="1">
                <a:solidFill>
                  <a:srgbClr val="002060"/>
                </a:solidFill>
                <a:latin typeface="Arial"/>
              </a:rPr>
              <a:t>айнала</a:t>
            </a:r>
            <a:r>
              <a:rPr sz="1600" dirty="0">
                <a:solidFill>
                  <a:srgbClr val="002060"/>
                </a:solidFill>
                <a:latin typeface="Arial"/>
              </a:rPr>
              <a:t> </a:t>
            </a:r>
            <a:r>
              <a:rPr sz="1600" dirty="0" err="1">
                <a:solidFill>
                  <a:srgbClr val="002060"/>
                </a:solidFill>
                <a:latin typeface="Arial"/>
              </a:rPr>
              <a:t>бастады</a:t>
            </a:r>
            <a:r>
              <a:rPr sz="1600" dirty="0">
                <a:solidFill>
                  <a:srgbClr val="002060"/>
                </a:solidFill>
                <a:latin typeface="Arial"/>
              </a:rPr>
              <a:t>.
«</a:t>
            </a:r>
            <a:r>
              <a:rPr sz="1600" dirty="0" err="1">
                <a:solidFill>
                  <a:srgbClr val="002060"/>
                </a:solidFill>
                <a:latin typeface="Arial"/>
              </a:rPr>
              <a:t>Лексиканы</a:t>
            </a:r>
            <a:r>
              <a:rPr sz="1600" dirty="0">
                <a:solidFill>
                  <a:srgbClr val="002060"/>
                </a:solidFill>
                <a:latin typeface="Arial"/>
              </a:rPr>
              <a:t> </a:t>
            </a:r>
            <a:r>
              <a:rPr sz="1600" dirty="0" err="1">
                <a:solidFill>
                  <a:srgbClr val="002060"/>
                </a:solidFill>
                <a:latin typeface="Arial"/>
              </a:rPr>
              <a:t>оқытудың</a:t>
            </a:r>
            <a:r>
              <a:rPr sz="1600" dirty="0">
                <a:solidFill>
                  <a:srgbClr val="002060"/>
                </a:solidFill>
                <a:latin typeface="Arial"/>
              </a:rPr>
              <a:t> </a:t>
            </a:r>
            <a:r>
              <a:rPr sz="1600" dirty="0" err="1">
                <a:solidFill>
                  <a:srgbClr val="002060"/>
                </a:solidFill>
                <a:latin typeface="Arial"/>
              </a:rPr>
              <a:t>кейбір</a:t>
            </a:r>
            <a:r>
              <a:rPr sz="1600" dirty="0">
                <a:solidFill>
                  <a:srgbClr val="002060"/>
                </a:solidFill>
                <a:latin typeface="Arial"/>
              </a:rPr>
              <a:t> </a:t>
            </a:r>
            <a:r>
              <a:rPr sz="1600" dirty="0" err="1">
                <a:solidFill>
                  <a:srgbClr val="002060"/>
                </a:solidFill>
                <a:latin typeface="Arial"/>
              </a:rPr>
              <a:t>мәселелері</a:t>
            </a:r>
            <a:r>
              <a:rPr sz="1600" dirty="0">
                <a:solidFill>
                  <a:srgbClr val="002060"/>
                </a:solidFill>
                <a:latin typeface="Arial"/>
              </a:rPr>
              <a:t>» </a:t>
            </a:r>
            <a:r>
              <a:rPr sz="1600" dirty="0" err="1">
                <a:solidFill>
                  <a:srgbClr val="002060"/>
                </a:solidFill>
                <a:latin typeface="Arial"/>
              </a:rPr>
              <a:t>еңбегі</a:t>
            </a:r>
            <a:r>
              <a:rPr sz="1600" dirty="0">
                <a:solidFill>
                  <a:srgbClr val="002060"/>
                </a:solidFill>
                <a:latin typeface="Arial"/>
              </a:rPr>
              <a:t> </a:t>
            </a:r>
            <a:r>
              <a:rPr sz="1600" dirty="0" err="1">
                <a:solidFill>
                  <a:srgbClr val="002060"/>
                </a:solidFill>
                <a:latin typeface="Arial"/>
              </a:rPr>
              <a:t>осы</a:t>
            </a:r>
            <a:r>
              <a:rPr sz="1600" dirty="0">
                <a:solidFill>
                  <a:srgbClr val="002060"/>
                </a:solidFill>
                <a:latin typeface="Arial"/>
              </a:rPr>
              <a:t> </a:t>
            </a:r>
            <a:r>
              <a:rPr sz="1600" dirty="0" err="1">
                <a:solidFill>
                  <a:srgbClr val="002060"/>
                </a:solidFill>
                <a:latin typeface="Arial"/>
              </a:rPr>
              <a:t>бағыттағы</a:t>
            </a:r>
            <a:r>
              <a:rPr sz="1600" dirty="0">
                <a:solidFill>
                  <a:srgbClr val="002060"/>
                </a:solidFill>
                <a:latin typeface="Arial"/>
              </a:rPr>
              <a:t> </a:t>
            </a:r>
            <a:r>
              <a:rPr sz="1600" dirty="0" err="1">
                <a:solidFill>
                  <a:srgbClr val="002060"/>
                </a:solidFill>
                <a:latin typeface="Arial"/>
              </a:rPr>
              <a:t>зерттеулердің</a:t>
            </a:r>
            <a:r>
              <a:rPr sz="1600" dirty="0">
                <a:solidFill>
                  <a:srgbClr val="002060"/>
                </a:solidFill>
                <a:latin typeface="Arial"/>
              </a:rPr>
              <a:t> </a:t>
            </a:r>
            <a:r>
              <a:rPr sz="1600" dirty="0" err="1">
                <a:solidFill>
                  <a:srgbClr val="002060"/>
                </a:solidFill>
                <a:latin typeface="Arial"/>
              </a:rPr>
              <a:t>бірі</a:t>
            </a:r>
            <a:r>
              <a:rPr sz="1600" dirty="0">
                <a:solidFill>
                  <a:srgbClr val="002060"/>
                </a:solidFill>
                <a:latin typeface="Arial"/>
              </a:rPr>
              <a:t> </a:t>
            </a:r>
            <a:r>
              <a:rPr sz="1600" dirty="0" err="1">
                <a:solidFill>
                  <a:srgbClr val="002060"/>
                </a:solidFill>
                <a:latin typeface="Arial"/>
              </a:rPr>
              <a:t>болды</a:t>
            </a:r>
            <a:r>
              <a:rPr sz="1600" dirty="0">
                <a:solidFill>
                  <a:srgbClr val="002060"/>
                </a:solidFill>
                <a:latin typeface="Arial"/>
              </a:rPr>
              <a:t>.</a:t>
            </a:r>
          </a:p>
        </p:txBody>
      </p:sp>
      <p:sp>
        <p:nvSpPr>
          <p:cNvPr id="8" name="Rounded Rectangle 7"/>
          <p:cNvSpPr/>
          <p:nvPr/>
        </p:nvSpPr>
        <p:spPr>
          <a:xfrm>
            <a:off x="6126480" y="1325880"/>
            <a:ext cx="502920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6126480" y="1325880"/>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6355080" y="1490472"/>
            <a:ext cx="4617720" cy="411480"/>
          </a:xfrm>
          <a:prstGeom prst="rect">
            <a:avLst/>
          </a:prstGeom>
          <a:noFill/>
        </p:spPr>
        <p:txBody>
          <a:bodyPr wrap="none">
            <a:spAutoFit/>
          </a:bodyPr>
          <a:lstStyle/>
          <a:p>
            <a:r>
              <a:rPr sz="1600" b="1">
                <a:solidFill>
                  <a:srgbClr val="FF894B"/>
                </a:solidFill>
                <a:latin typeface="Arial"/>
              </a:rPr>
              <a:t>Лексиканы оқытудың міндеттері</a:t>
            </a:r>
          </a:p>
        </p:txBody>
      </p:sp>
      <p:sp>
        <p:nvSpPr>
          <p:cNvPr id="11" name="TextBox 10"/>
          <p:cNvSpPr txBox="1"/>
          <p:nvPr/>
        </p:nvSpPr>
        <p:spPr>
          <a:xfrm>
            <a:off x="6355080" y="1947672"/>
            <a:ext cx="3842903" cy="2262671"/>
          </a:xfrm>
          <a:prstGeom prst="rect">
            <a:avLst/>
          </a:prstGeom>
          <a:noFill/>
        </p:spPr>
        <p:txBody>
          <a:bodyPr wrap="square">
            <a:spAutoFit/>
          </a:bodyPr>
          <a:lstStyle/>
          <a:p>
            <a:pPr>
              <a:lnSpc>
                <a:spcPct val="150000"/>
              </a:lnSpc>
            </a:pPr>
            <a:r>
              <a:rPr sz="1600" dirty="0">
                <a:solidFill>
                  <a:srgbClr val="002060"/>
                </a:solidFill>
                <a:latin typeface="Arial"/>
              </a:rPr>
              <a:t>• </a:t>
            </a:r>
            <a:r>
              <a:rPr sz="1600" dirty="0" err="1">
                <a:solidFill>
                  <a:srgbClr val="002060"/>
                </a:solidFill>
                <a:latin typeface="Arial"/>
              </a:rPr>
              <a:t>сөз</a:t>
            </a:r>
            <a:r>
              <a:rPr sz="1600" dirty="0">
                <a:solidFill>
                  <a:srgbClr val="002060"/>
                </a:solidFill>
                <a:latin typeface="Arial"/>
              </a:rPr>
              <a:t> </a:t>
            </a:r>
            <a:r>
              <a:rPr sz="1600" dirty="0" err="1">
                <a:solidFill>
                  <a:srgbClr val="002060"/>
                </a:solidFill>
                <a:latin typeface="Arial"/>
              </a:rPr>
              <a:t>мағынасын</a:t>
            </a:r>
            <a:r>
              <a:rPr sz="1600" dirty="0">
                <a:solidFill>
                  <a:srgbClr val="002060"/>
                </a:solidFill>
                <a:latin typeface="Arial"/>
              </a:rPr>
              <a:t> </a:t>
            </a:r>
            <a:r>
              <a:rPr sz="1600" dirty="0" err="1">
                <a:solidFill>
                  <a:srgbClr val="002060"/>
                </a:solidFill>
                <a:latin typeface="Arial"/>
              </a:rPr>
              <a:t>түсіну</a:t>
            </a:r>
            <a:r>
              <a:rPr sz="1600" dirty="0">
                <a:solidFill>
                  <a:srgbClr val="002060"/>
                </a:solidFill>
                <a:latin typeface="Arial"/>
              </a:rPr>
              <a:t>;
• </a:t>
            </a:r>
            <a:r>
              <a:rPr sz="1600" dirty="0" err="1">
                <a:solidFill>
                  <a:srgbClr val="002060"/>
                </a:solidFill>
                <a:latin typeface="Arial"/>
              </a:rPr>
              <a:t>сөздің</a:t>
            </a:r>
            <a:r>
              <a:rPr sz="1600" dirty="0">
                <a:solidFill>
                  <a:srgbClr val="002060"/>
                </a:solidFill>
                <a:latin typeface="Arial"/>
              </a:rPr>
              <a:t> </a:t>
            </a:r>
            <a:r>
              <a:rPr sz="1600" dirty="0" err="1">
                <a:solidFill>
                  <a:srgbClr val="002060"/>
                </a:solidFill>
                <a:latin typeface="Arial"/>
              </a:rPr>
              <a:t>қолданыс</a:t>
            </a:r>
            <a:r>
              <a:rPr sz="1600" dirty="0">
                <a:solidFill>
                  <a:srgbClr val="002060"/>
                </a:solidFill>
                <a:latin typeface="Arial"/>
              </a:rPr>
              <a:t> </a:t>
            </a:r>
            <a:r>
              <a:rPr sz="1600" dirty="0" err="1">
                <a:solidFill>
                  <a:srgbClr val="002060"/>
                </a:solidFill>
                <a:latin typeface="Arial"/>
              </a:rPr>
              <a:t>аясын</a:t>
            </a:r>
            <a:r>
              <a:rPr sz="1600" dirty="0">
                <a:solidFill>
                  <a:srgbClr val="002060"/>
                </a:solidFill>
                <a:latin typeface="Arial"/>
              </a:rPr>
              <a:t> </a:t>
            </a:r>
            <a:r>
              <a:rPr sz="1600" dirty="0" err="1">
                <a:solidFill>
                  <a:srgbClr val="002060"/>
                </a:solidFill>
                <a:latin typeface="Arial"/>
              </a:rPr>
              <a:t>ажырату</a:t>
            </a:r>
            <a:r>
              <a:rPr sz="1600" dirty="0">
                <a:solidFill>
                  <a:srgbClr val="002060"/>
                </a:solidFill>
                <a:latin typeface="Arial"/>
              </a:rPr>
              <a:t>;
• </a:t>
            </a:r>
            <a:r>
              <a:rPr sz="1600" dirty="0" err="1">
                <a:solidFill>
                  <a:srgbClr val="002060"/>
                </a:solidFill>
                <a:latin typeface="Arial"/>
              </a:rPr>
              <a:t>сөздік</a:t>
            </a:r>
            <a:r>
              <a:rPr sz="1600" dirty="0">
                <a:solidFill>
                  <a:srgbClr val="002060"/>
                </a:solidFill>
                <a:latin typeface="Arial"/>
              </a:rPr>
              <a:t> </a:t>
            </a:r>
            <a:r>
              <a:rPr sz="1600" dirty="0" err="1">
                <a:solidFill>
                  <a:srgbClr val="002060"/>
                </a:solidFill>
                <a:latin typeface="Arial"/>
              </a:rPr>
              <a:t>қорды</a:t>
            </a:r>
            <a:r>
              <a:rPr sz="1600" dirty="0">
                <a:solidFill>
                  <a:srgbClr val="002060"/>
                </a:solidFill>
                <a:latin typeface="Arial"/>
              </a:rPr>
              <a:t> </a:t>
            </a:r>
            <a:r>
              <a:rPr sz="1600" dirty="0" err="1">
                <a:solidFill>
                  <a:srgbClr val="002060"/>
                </a:solidFill>
                <a:latin typeface="Arial"/>
              </a:rPr>
              <a:t>байыту</a:t>
            </a:r>
            <a:r>
              <a:rPr sz="1600" dirty="0">
                <a:solidFill>
                  <a:srgbClr val="002060"/>
                </a:solidFill>
                <a:latin typeface="Arial"/>
              </a:rPr>
              <a:t>;
• </a:t>
            </a:r>
            <a:r>
              <a:rPr sz="1600" dirty="0" err="1">
                <a:solidFill>
                  <a:srgbClr val="002060"/>
                </a:solidFill>
                <a:latin typeface="Arial"/>
              </a:rPr>
              <a:t>сөзді</a:t>
            </a:r>
            <a:r>
              <a:rPr sz="1600" dirty="0">
                <a:solidFill>
                  <a:srgbClr val="002060"/>
                </a:solidFill>
                <a:latin typeface="Arial"/>
              </a:rPr>
              <a:t> </a:t>
            </a:r>
            <a:r>
              <a:rPr sz="1600" dirty="0" err="1">
                <a:solidFill>
                  <a:srgbClr val="002060"/>
                </a:solidFill>
                <a:latin typeface="Arial"/>
              </a:rPr>
              <a:t>контексте</a:t>
            </a:r>
            <a:r>
              <a:rPr sz="1600" dirty="0">
                <a:solidFill>
                  <a:srgbClr val="002060"/>
                </a:solidFill>
                <a:latin typeface="Arial"/>
              </a:rPr>
              <a:t> </a:t>
            </a:r>
            <a:r>
              <a:rPr sz="1600" dirty="0" err="1">
                <a:solidFill>
                  <a:srgbClr val="002060"/>
                </a:solidFill>
                <a:latin typeface="Arial"/>
              </a:rPr>
              <a:t>орынды</a:t>
            </a:r>
            <a:r>
              <a:rPr sz="1600" dirty="0">
                <a:solidFill>
                  <a:srgbClr val="002060"/>
                </a:solidFill>
                <a:latin typeface="Arial"/>
              </a:rPr>
              <a:t> </a:t>
            </a:r>
            <a:r>
              <a:rPr sz="1600" dirty="0" err="1">
                <a:solidFill>
                  <a:srgbClr val="002060"/>
                </a:solidFill>
                <a:latin typeface="Arial"/>
              </a:rPr>
              <a:t>қолдану</a:t>
            </a:r>
            <a:r>
              <a:rPr sz="1600" dirty="0">
                <a:solidFill>
                  <a:srgbClr val="002060"/>
                </a:solidFill>
                <a:latin typeface="Arial"/>
              </a:rPr>
              <a:t>;
• </a:t>
            </a:r>
            <a:r>
              <a:rPr sz="1600" dirty="0" err="1">
                <a:solidFill>
                  <a:srgbClr val="002060"/>
                </a:solidFill>
                <a:latin typeface="Arial"/>
              </a:rPr>
              <a:t>тіл</a:t>
            </a:r>
            <a:r>
              <a:rPr sz="1600" dirty="0">
                <a:solidFill>
                  <a:srgbClr val="002060"/>
                </a:solidFill>
                <a:latin typeface="Arial"/>
              </a:rPr>
              <a:t> </a:t>
            </a:r>
            <a:r>
              <a:rPr sz="1600" dirty="0" err="1">
                <a:solidFill>
                  <a:srgbClr val="002060"/>
                </a:solidFill>
                <a:latin typeface="Arial"/>
              </a:rPr>
              <a:t>мәдениеті</a:t>
            </a:r>
            <a:r>
              <a:rPr sz="1600" dirty="0">
                <a:solidFill>
                  <a:srgbClr val="002060"/>
                </a:solidFill>
                <a:latin typeface="Arial"/>
              </a:rPr>
              <a:t> </a:t>
            </a:r>
            <a:r>
              <a:rPr sz="1600" dirty="0" err="1">
                <a:solidFill>
                  <a:srgbClr val="002060"/>
                </a:solidFill>
                <a:latin typeface="Arial"/>
              </a:rPr>
              <a:t>мен</a:t>
            </a:r>
            <a:r>
              <a:rPr sz="1600" dirty="0">
                <a:solidFill>
                  <a:srgbClr val="002060"/>
                </a:solidFill>
                <a:latin typeface="Arial"/>
              </a:rPr>
              <a:t> </a:t>
            </a:r>
            <a:r>
              <a:rPr sz="1600" dirty="0" err="1">
                <a:solidFill>
                  <a:srgbClr val="002060"/>
                </a:solidFill>
                <a:latin typeface="Arial"/>
              </a:rPr>
              <a:t>стилистикалық</a:t>
            </a:r>
            <a:r>
              <a:rPr sz="1600" dirty="0">
                <a:solidFill>
                  <a:srgbClr val="002060"/>
                </a:solidFill>
                <a:latin typeface="Arial"/>
              </a:rPr>
              <a:t> </a:t>
            </a:r>
            <a:r>
              <a:rPr sz="1600" dirty="0" err="1">
                <a:solidFill>
                  <a:srgbClr val="002060"/>
                </a:solidFill>
                <a:latin typeface="Arial"/>
              </a:rPr>
              <a:t>сезімді</a:t>
            </a:r>
            <a:r>
              <a:rPr sz="1600" dirty="0">
                <a:solidFill>
                  <a:srgbClr val="002060"/>
                </a:solidFill>
                <a:latin typeface="Arial"/>
              </a:rPr>
              <a:t> </a:t>
            </a:r>
            <a:r>
              <a:rPr sz="1600" dirty="0" err="1">
                <a:solidFill>
                  <a:srgbClr val="002060"/>
                </a:solidFill>
                <a:latin typeface="Arial"/>
              </a:rPr>
              <a:t>қалыптастыру</a:t>
            </a:r>
            <a:r>
              <a:rPr sz="1600" dirty="0">
                <a:solidFill>
                  <a:srgbClr val="002060"/>
                </a:solidFill>
                <a:latin typeface="Arial"/>
              </a:rPr>
              <a: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7455887" cy="477054"/>
          </a:xfrm>
          <a:prstGeom prst="rect">
            <a:avLst/>
          </a:prstGeom>
          <a:noFill/>
        </p:spPr>
        <p:txBody>
          <a:bodyPr wrap="none">
            <a:spAutoFit/>
          </a:bodyPr>
          <a:lstStyle/>
          <a:p>
            <a:r>
              <a:rPr sz="2500" b="1" dirty="0">
                <a:solidFill>
                  <a:srgbClr val="002060"/>
                </a:solidFill>
                <a:latin typeface="Arial"/>
              </a:rPr>
              <a:t>1990 </a:t>
            </a:r>
            <a:r>
              <a:rPr sz="2500" b="1" dirty="0" err="1">
                <a:solidFill>
                  <a:srgbClr val="002060"/>
                </a:solidFill>
                <a:latin typeface="Arial"/>
              </a:rPr>
              <a:t>жылдар</a:t>
            </a:r>
            <a:r>
              <a:rPr sz="2500" b="1" dirty="0">
                <a:solidFill>
                  <a:srgbClr val="002060"/>
                </a:solidFill>
                <a:latin typeface="Arial"/>
              </a:rPr>
              <a:t>: </a:t>
            </a:r>
            <a:r>
              <a:rPr sz="2500" b="1" dirty="0" err="1">
                <a:solidFill>
                  <a:srgbClr val="002060"/>
                </a:solidFill>
                <a:latin typeface="Arial"/>
              </a:rPr>
              <a:t>қатысымдық</a:t>
            </a:r>
            <a:r>
              <a:rPr sz="2500" b="1" dirty="0">
                <a:solidFill>
                  <a:srgbClr val="002060"/>
                </a:solidFill>
                <a:latin typeface="Arial"/>
              </a:rPr>
              <a:t> </a:t>
            </a:r>
            <a:r>
              <a:rPr sz="2500" b="1" dirty="0" err="1">
                <a:solidFill>
                  <a:srgbClr val="002060"/>
                </a:solidFill>
                <a:latin typeface="Arial"/>
              </a:rPr>
              <a:t>бағыттың</a:t>
            </a:r>
            <a:r>
              <a:rPr sz="2500" b="1" dirty="0">
                <a:solidFill>
                  <a:srgbClr val="002060"/>
                </a:solidFill>
                <a:latin typeface="Arial"/>
              </a:rPr>
              <a:t> </a:t>
            </a:r>
            <a:r>
              <a:rPr sz="2500" b="1" dirty="0" err="1">
                <a:solidFill>
                  <a:srgbClr val="002060"/>
                </a:solidFill>
                <a:latin typeface="Arial"/>
              </a:rPr>
              <a:t>күшеюі</a:t>
            </a:r>
            <a:endParaRPr sz="2500" b="1" dirty="0">
              <a:solidFill>
                <a:srgbClr val="002060"/>
              </a:solidFill>
              <a:latin typeface="Arial"/>
            </a:endParaRPr>
          </a:p>
        </p:txBody>
      </p:sp>
      <p:sp>
        <p:nvSpPr>
          <p:cNvPr id="4" name="Rounded Rectangle 3"/>
          <p:cNvSpPr/>
          <p:nvPr/>
        </p:nvSpPr>
        <p:spPr>
          <a:xfrm>
            <a:off x="640080" y="1325880"/>
            <a:ext cx="365760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3246120" cy="411480"/>
          </a:xfrm>
          <a:prstGeom prst="rect">
            <a:avLst/>
          </a:prstGeom>
          <a:noFill/>
        </p:spPr>
        <p:txBody>
          <a:bodyPr wrap="none">
            <a:spAutoFit/>
          </a:bodyPr>
          <a:lstStyle/>
          <a:p>
            <a:r>
              <a:rPr sz="1600" b="1">
                <a:solidFill>
                  <a:srgbClr val="094BA0"/>
                </a:solidFill>
                <a:latin typeface="Arial"/>
              </a:rPr>
              <a:t>Фаузия Оразбаева</a:t>
            </a:r>
          </a:p>
        </p:txBody>
      </p:sp>
      <p:sp>
        <p:nvSpPr>
          <p:cNvPr id="7" name="TextBox 6"/>
          <p:cNvSpPr txBox="1"/>
          <p:nvPr/>
        </p:nvSpPr>
        <p:spPr>
          <a:xfrm>
            <a:off x="868680" y="1947672"/>
            <a:ext cx="2608811" cy="3046988"/>
          </a:xfrm>
          <a:prstGeom prst="rect">
            <a:avLst/>
          </a:prstGeom>
          <a:noFill/>
        </p:spPr>
        <p:txBody>
          <a:bodyPr wrap="square">
            <a:spAutoFit/>
          </a:bodyPr>
          <a:lstStyle/>
          <a:p>
            <a:r>
              <a:rPr sz="1600" dirty="0">
                <a:solidFill>
                  <a:srgbClr val="002060"/>
                </a:solidFill>
                <a:latin typeface="Arial"/>
              </a:rPr>
              <a:t>1996 </a:t>
            </a:r>
            <a:r>
              <a:rPr sz="1600" dirty="0" err="1">
                <a:solidFill>
                  <a:srgbClr val="002060"/>
                </a:solidFill>
                <a:latin typeface="Arial"/>
              </a:rPr>
              <a:t>жылы</a:t>
            </a:r>
            <a:r>
              <a:rPr sz="1600" dirty="0">
                <a:solidFill>
                  <a:srgbClr val="002060"/>
                </a:solidFill>
                <a:latin typeface="Arial"/>
              </a:rPr>
              <a:t> «</a:t>
            </a:r>
            <a:r>
              <a:rPr sz="1600" dirty="0" err="1">
                <a:solidFill>
                  <a:srgbClr val="002060"/>
                </a:solidFill>
                <a:latin typeface="Arial"/>
              </a:rPr>
              <a:t>Тілдік</a:t>
            </a:r>
            <a:r>
              <a:rPr sz="1600" dirty="0">
                <a:solidFill>
                  <a:srgbClr val="002060"/>
                </a:solidFill>
                <a:latin typeface="Arial"/>
              </a:rPr>
              <a:t> </a:t>
            </a:r>
            <a:r>
              <a:rPr sz="1600" dirty="0" err="1">
                <a:solidFill>
                  <a:srgbClr val="002060"/>
                </a:solidFill>
                <a:latin typeface="Arial"/>
              </a:rPr>
              <a:t>коммуникация</a:t>
            </a:r>
            <a:r>
              <a:rPr sz="1600" dirty="0">
                <a:solidFill>
                  <a:srgbClr val="002060"/>
                </a:solidFill>
                <a:latin typeface="Arial"/>
              </a:rPr>
              <a:t> </a:t>
            </a:r>
            <a:r>
              <a:rPr sz="1600" dirty="0" err="1">
                <a:solidFill>
                  <a:srgbClr val="002060"/>
                </a:solidFill>
                <a:latin typeface="Arial"/>
              </a:rPr>
              <a:t>мен</a:t>
            </a:r>
            <a:r>
              <a:rPr sz="1600" dirty="0">
                <a:solidFill>
                  <a:srgbClr val="002060"/>
                </a:solidFill>
                <a:latin typeface="Arial"/>
              </a:rPr>
              <a:t> </a:t>
            </a:r>
            <a:r>
              <a:rPr sz="1600" dirty="0" err="1">
                <a:solidFill>
                  <a:srgbClr val="002060"/>
                </a:solidFill>
                <a:latin typeface="Arial"/>
              </a:rPr>
              <a:t>қатысым</a:t>
            </a:r>
            <a:r>
              <a:rPr sz="1600" dirty="0">
                <a:solidFill>
                  <a:srgbClr val="002060"/>
                </a:solidFill>
                <a:latin typeface="Arial"/>
              </a:rPr>
              <a:t> </a:t>
            </a:r>
            <a:r>
              <a:rPr sz="1600" dirty="0" err="1">
                <a:solidFill>
                  <a:srgbClr val="002060"/>
                </a:solidFill>
                <a:latin typeface="Arial"/>
              </a:rPr>
              <a:t>әдісінің</a:t>
            </a:r>
            <a:r>
              <a:rPr sz="1600" dirty="0">
                <a:solidFill>
                  <a:srgbClr val="002060"/>
                </a:solidFill>
                <a:latin typeface="Arial"/>
              </a:rPr>
              <a:t> </a:t>
            </a:r>
            <a:r>
              <a:rPr sz="1600" dirty="0" err="1">
                <a:solidFill>
                  <a:srgbClr val="002060"/>
                </a:solidFill>
                <a:latin typeface="Arial"/>
              </a:rPr>
              <a:t>ғылыми-әдістемелік</a:t>
            </a:r>
            <a:r>
              <a:rPr sz="1600" dirty="0">
                <a:solidFill>
                  <a:srgbClr val="002060"/>
                </a:solidFill>
                <a:latin typeface="Arial"/>
              </a:rPr>
              <a:t> </a:t>
            </a:r>
            <a:r>
              <a:rPr sz="1600" dirty="0" err="1">
                <a:solidFill>
                  <a:srgbClr val="002060"/>
                </a:solidFill>
                <a:latin typeface="Arial"/>
              </a:rPr>
              <a:t>негіздері</a:t>
            </a:r>
            <a:r>
              <a:rPr sz="1600" dirty="0">
                <a:solidFill>
                  <a:srgbClr val="002060"/>
                </a:solidFill>
                <a:latin typeface="Arial"/>
              </a:rPr>
              <a:t>» </a:t>
            </a:r>
            <a:r>
              <a:rPr sz="1600" dirty="0" err="1">
                <a:solidFill>
                  <a:srgbClr val="002060"/>
                </a:solidFill>
                <a:latin typeface="Arial"/>
              </a:rPr>
              <a:t>тақырыбында</a:t>
            </a:r>
            <a:r>
              <a:rPr sz="1600" dirty="0">
                <a:solidFill>
                  <a:srgbClr val="002060"/>
                </a:solidFill>
                <a:latin typeface="Arial"/>
              </a:rPr>
              <a:t> </a:t>
            </a:r>
            <a:r>
              <a:rPr sz="1600" dirty="0" err="1">
                <a:solidFill>
                  <a:srgbClr val="002060"/>
                </a:solidFill>
                <a:latin typeface="Arial"/>
              </a:rPr>
              <a:t>докторлық</a:t>
            </a:r>
            <a:r>
              <a:rPr sz="1600" dirty="0">
                <a:solidFill>
                  <a:srgbClr val="002060"/>
                </a:solidFill>
                <a:latin typeface="Arial"/>
              </a:rPr>
              <a:t> </a:t>
            </a:r>
            <a:r>
              <a:rPr sz="1600" dirty="0" err="1">
                <a:solidFill>
                  <a:srgbClr val="002060"/>
                </a:solidFill>
                <a:latin typeface="Arial"/>
              </a:rPr>
              <a:t>диссертация</a:t>
            </a:r>
            <a:r>
              <a:rPr sz="1600" dirty="0">
                <a:solidFill>
                  <a:srgbClr val="002060"/>
                </a:solidFill>
                <a:latin typeface="Arial"/>
              </a:rPr>
              <a:t> </a:t>
            </a:r>
            <a:r>
              <a:rPr sz="1600" dirty="0" err="1">
                <a:solidFill>
                  <a:srgbClr val="002060"/>
                </a:solidFill>
                <a:latin typeface="Arial"/>
              </a:rPr>
              <a:t>қорғады</a:t>
            </a:r>
            <a:r>
              <a:rPr sz="1600" dirty="0">
                <a:solidFill>
                  <a:srgbClr val="002060"/>
                </a:solidFill>
                <a:latin typeface="Arial"/>
              </a:rPr>
              <a:t>.
Қазақ </a:t>
            </a:r>
            <a:r>
              <a:rPr sz="1600" dirty="0" err="1">
                <a:solidFill>
                  <a:srgbClr val="002060"/>
                </a:solidFill>
                <a:latin typeface="Arial"/>
              </a:rPr>
              <a:t>тілін</a:t>
            </a:r>
            <a:r>
              <a:rPr sz="1600" dirty="0">
                <a:solidFill>
                  <a:srgbClr val="002060"/>
                </a:solidFill>
                <a:latin typeface="Arial"/>
              </a:rPr>
              <a:t> </a:t>
            </a:r>
            <a:r>
              <a:rPr sz="1600" dirty="0" err="1">
                <a:solidFill>
                  <a:srgbClr val="002060"/>
                </a:solidFill>
                <a:latin typeface="Arial"/>
              </a:rPr>
              <a:t>өзге</a:t>
            </a:r>
            <a:r>
              <a:rPr sz="1600" dirty="0">
                <a:solidFill>
                  <a:srgbClr val="002060"/>
                </a:solidFill>
                <a:latin typeface="Arial"/>
              </a:rPr>
              <a:t> </a:t>
            </a:r>
            <a:r>
              <a:rPr sz="1600" dirty="0" err="1">
                <a:solidFill>
                  <a:srgbClr val="002060"/>
                </a:solidFill>
                <a:latin typeface="Arial"/>
              </a:rPr>
              <a:t>ұлт</a:t>
            </a:r>
            <a:r>
              <a:rPr sz="1600" dirty="0">
                <a:solidFill>
                  <a:srgbClr val="002060"/>
                </a:solidFill>
                <a:latin typeface="Arial"/>
              </a:rPr>
              <a:t> </a:t>
            </a:r>
            <a:r>
              <a:rPr sz="1600" dirty="0" err="1">
                <a:solidFill>
                  <a:srgbClr val="002060"/>
                </a:solidFill>
                <a:latin typeface="Arial"/>
              </a:rPr>
              <a:t>өкілдеріне</a:t>
            </a:r>
            <a:r>
              <a:rPr sz="1600" dirty="0">
                <a:solidFill>
                  <a:srgbClr val="002060"/>
                </a:solidFill>
                <a:latin typeface="Arial"/>
              </a:rPr>
              <a:t> </a:t>
            </a:r>
            <a:r>
              <a:rPr sz="1600" dirty="0" err="1">
                <a:solidFill>
                  <a:srgbClr val="002060"/>
                </a:solidFill>
                <a:latin typeface="Arial"/>
              </a:rPr>
              <a:t>үйретудегі</a:t>
            </a:r>
            <a:r>
              <a:rPr sz="1600" dirty="0">
                <a:solidFill>
                  <a:srgbClr val="002060"/>
                </a:solidFill>
                <a:latin typeface="Arial"/>
              </a:rPr>
              <a:t> </a:t>
            </a:r>
            <a:r>
              <a:rPr sz="1600" dirty="0" err="1">
                <a:solidFill>
                  <a:srgbClr val="002060"/>
                </a:solidFill>
                <a:latin typeface="Arial"/>
              </a:rPr>
              <a:t>қатысымдық</a:t>
            </a:r>
            <a:r>
              <a:rPr sz="1600" dirty="0">
                <a:solidFill>
                  <a:srgbClr val="002060"/>
                </a:solidFill>
                <a:latin typeface="Arial"/>
              </a:rPr>
              <a:t> </a:t>
            </a:r>
            <a:r>
              <a:rPr sz="1600" dirty="0" err="1">
                <a:solidFill>
                  <a:srgbClr val="002060"/>
                </a:solidFill>
                <a:latin typeface="Arial"/>
              </a:rPr>
              <a:t>әдіс</a:t>
            </a:r>
            <a:r>
              <a:rPr sz="1600" dirty="0">
                <a:solidFill>
                  <a:srgbClr val="002060"/>
                </a:solidFill>
                <a:latin typeface="Arial"/>
              </a:rPr>
              <a:t> </a:t>
            </a:r>
            <a:r>
              <a:rPr sz="1600" dirty="0" err="1">
                <a:solidFill>
                  <a:srgbClr val="002060"/>
                </a:solidFill>
                <a:latin typeface="Arial"/>
              </a:rPr>
              <a:t>теориясын</a:t>
            </a:r>
            <a:r>
              <a:rPr sz="1600" dirty="0">
                <a:solidFill>
                  <a:srgbClr val="002060"/>
                </a:solidFill>
                <a:latin typeface="Arial"/>
              </a:rPr>
              <a:t> </a:t>
            </a:r>
            <a:r>
              <a:rPr sz="1600" dirty="0" err="1">
                <a:solidFill>
                  <a:srgbClr val="002060"/>
                </a:solidFill>
                <a:latin typeface="Arial"/>
              </a:rPr>
              <a:t>дамытты</a:t>
            </a:r>
            <a:r>
              <a:rPr sz="1600" dirty="0">
                <a:solidFill>
                  <a:srgbClr val="002060"/>
                </a:solidFill>
                <a:latin typeface="Arial"/>
              </a:rPr>
              <a:t>.</a:t>
            </a:r>
          </a:p>
        </p:txBody>
      </p:sp>
      <p:sp>
        <p:nvSpPr>
          <p:cNvPr id="8" name="Rounded Rectangle 7"/>
          <p:cNvSpPr/>
          <p:nvPr/>
        </p:nvSpPr>
        <p:spPr>
          <a:xfrm>
            <a:off x="4526280" y="1325880"/>
            <a:ext cx="310896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526280" y="1325880"/>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754880" y="1490472"/>
            <a:ext cx="2697479" cy="411480"/>
          </a:xfrm>
          <a:prstGeom prst="rect">
            <a:avLst/>
          </a:prstGeom>
          <a:noFill/>
        </p:spPr>
        <p:txBody>
          <a:bodyPr wrap="none">
            <a:spAutoFit/>
          </a:bodyPr>
          <a:lstStyle/>
          <a:p>
            <a:r>
              <a:rPr sz="1600" b="1">
                <a:solidFill>
                  <a:srgbClr val="FF894B"/>
                </a:solidFill>
                <a:latin typeface="Arial"/>
              </a:rPr>
              <a:t>Негізгі ұғымдар</a:t>
            </a:r>
          </a:p>
        </p:txBody>
      </p:sp>
      <p:sp>
        <p:nvSpPr>
          <p:cNvPr id="11" name="TextBox 10"/>
          <p:cNvSpPr txBox="1"/>
          <p:nvPr/>
        </p:nvSpPr>
        <p:spPr>
          <a:xfrm>
            <a:off x="4754881" y="1947672"/>
            <a:ext cx="2167884" cy="1077218"/>
          </a:xfrm>
          <a:prstGeom prst="rect">
            <a:avLst/>
          </a:prstGeom>
          <a:noFill/>
        </p:spPr>
        <p:txBody>
          <a:bodyPr wrap="square">
            <a:spAutoFit/>
          </a:bodyPr>
          <a:lstStyle/>
          <a:p>
            <a:r>
              <a:rPr sz="1600">
                <a:solidFill>
                  <a:srgbClr val="002060"/>
                </a:solidFill>
                <a:latin typeface="Arial"/>
              </a:rPr>
              <a:t>Оқылым
Тыңдалым
Айтылым
Жазылым</a:t>
            </a:r>
          </a:p>
        </p:txBody>
      </p:sp>
      <p:sp>
        <p:nvSpPr>
          <p:cNvPr id="12" name="Rounded Rectangle 11"/>
          <p:cNvSpPr/>
          <p:nvPr/>
        </p:nvSpPr>
        <p:spPr>
          <a:xfrm>
            <a:off x="7863840" y="1325880"/>
            <a:ext cx="329184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786384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092440" y="1490472"/>
            <a:ext cx="2880360" cy="411480"/>
          </a:xfrm>
          <a:prstGeom prst="rect">
            <a:avLst/>
          </a:prstGeom>
          <a:noFill/>
        </p:spPr>
        <p:txBody>
          <a:bodyPr wrap="none">
            <a:spAutoFit/>
          </a:bodyPr>
          <a:lstStyle/>
          <a:p>
            <a:r>
              <a:rPr sz="1600" b="1">
                <a:solidFill>
                  <a:srgbClr val="094BA0"/>
                </a:solidFill>
                <a:latin typeface="Arial"/>
              </a:rPr>
              <a:t>Жаңа бағдар</a:t>
            </a:r>
          </a:p>
        </p:txBody>
      </p:sp>
      <p:sp>
        <p:nvSpPr>
          <p:cNvPr id="15" name="TextBox 14"/>
          <p:cNvSpPr txBox="1"/>
          <p:nvPr/>
        </p:nvSpPr>
        <p:spPr>
          <a:xfrm>
            <a:off x="8092440" y="1947672"/>
            <a:ext cx="2314860" cy="2062103"/>
          </a:xfrm>
          <a:prstGeom prst="rect">
            <a:avLst/>
          </a:prstGeom>
          <a:noFill/>
        </p:spPr>
        <p:txBody>
          <a:bodyPr wrap="square">
            <a:spAutoFit/>
          </a:bodyPr>
          <a:lstStyle/>
          <a:p>
            <a:r>
              <a:rPr sz="1600">
                <a:solidFill>
                  <a:srgbClr val="002060"/>
                </a:solidFill>
                <a:latin typeface="Arial"/>
              </a:rPr>
              <a:t>Тілдік білім → қарым-қатынас
Ереже → әрекет
Жаттығу → коммуникативтік міндет</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9037987" cy="477054"/>
          </a:xfrm>
          <a:prstGeom prst="rect">
            <a:avLst/>
          </a:prstGeom>
          <a:noFill/>
        </p:spPr>
        <p:txBody>
          <a:bodyPr wrap="none">
            <a:spAutoFit/>
          </a:bodyPr>
          <a:lstStyle/>
          <a:p>
            <a:r>
              <a:rPr sz="2500" b="1" dirty="0">
                <a:solidFill>
                  <a:srgbClr val="002060"/>
                </a:solidFill>
                <a:latin typeface="Arial"/>
              </a:rPr>
              <a:t>2000 </a:t>
            </a:r>
            <a:r>
              <a:rPr sz="2500" b="1" dirty="0" err="1">
                <a:solidFill>
                  <a:srgbClr val="002060"/>
                </a:solidFill>
                <a:latin typeface="Arial"/>
              </a:rPr>
              <a:t>жылдан</a:t>
            </a:r>
            <a:r>
              <a:rPr sz="2500" b="1" dirty="0">
                <a:solidFill>
                  <a:srgbClr val="002060"/>
                </a:solidFill>
                <a:latin typeface="Arial"/>
              </a:rPr>
              <a:t> </a:t>
            </a:r>
            <a:r>
              <a:rPr sz="2500" b="1" dirty="0" err="1">
                <a:solidFill>
                  <a:srgbClr val="002060"/>
                </a:solidFill>
                <a:latin typeface="Arial"/>
              </a:rPr>
              <a:t>кейін</a:t>
            </a:r>
            <a:r>
              <a:rPr sz="2500" b="1" dirty="0">
                <a:solidFill>
                  <a:srgbClr val="002060"/>
                </a:solidFill>
                <a:latin typeface="Arial"/>
              </a:rPr>
              <a:t>: </a:t>
            </a:r>
            <a:r>
              <a:rPr sz="2500" b="1" dirty="0" err="1">
                <a:solidFill>
                  <a:srgbClr val="002060"/>
                </a:solidFill>
                <a:latin typeface="Arial"/>
              </a:rPr>
              <a:t>зерттеу</a:t>
            </a:r>
            <a:r>
              <a:rPr sz="2500" b="1" dirty="0">
                <a:solidFill>
                  <a:srgbClr val="002060"/>
                </a:solidFill>
                <a:latin typeface="Arial"/>
              </a:rPr>
              <a:t> </a:t>
            </a:r>
            <a:r>
              <a:rPr sz="2500" b="1" dirty="0" err="1">
                <a:solidFill>
                  <a:srgbClr val="002060"/>
                </a:solidFill>
                <a:latin typeface="Arial"/>
              </a:rPr>
              <a:t>нысандарының</a:t>
            </a:r>
            <a:r>
              <a:rPr sz="2500" b="1" dirty="0">
                <a:solidFill>
                  <a:srgbClr val="002060"/>
                </a:solidFill>
                <a:latin typeface="Arial"/>
              </a:rPr>
              <a:t> </a:t>
            </a:r>
            <a:r>
              <a:rPr sz="2500" b="1" dirty="0" err="1">
                <a:solidFill>
                  <a:srgbClr val="002060"/>
                </a:solidFill>
                <a:latin typeface="Arial"/>
              </a:rPr>
              <a:t>саралануы</a:t>
            </a:r>
            <a:endParaRPr sz="2500" b="1" dirty="0">
              <a:solidFill>
                <a:srgbClr val="002060"/>
              </a:solidFill>
              <a:latin typeface="Arial"/>
            </a:endParaRPr>
          </a:p>
        </p:txBody>
      </p:sp>
      <p:sp>
        <p:nvSpPr>
          <p:cNvPr id="4" name="Rounded Rectangle 3"/>
          <p:cNvSpPr/>
          <p:nvPr/>
        </p:nvSpPr>
        <p:spPr>
          <a:xfrm>
            <a:off x="640080" y="132588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1874519"/>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2926079" cy="411480"/>
          </a:xfrm>
          <a:prstGeom prst="rect">
            <a:avLst/>
          </a:prstGeom>
          <a:noFill/>
        </p:spPr>
        <p:txBody>
          <a:bodyPr wrap="none">
            <a:spAutoFit/>
          </a:bodyPr>
          <a:lstStyle/>
          <a:p>
            <a:r>
              <a:rPr sz="1600" b="1">
                <a:solidFill>
                  <a:srgbClr val="094BA0"/>
                </a:solidFill>
                <a:latin typeface="Arial"/>
              </a:rPr>
              <a:t>Н. Құрманова</a:t>
            </a:r>
          </a:p>
        </p:txBody>
      </p:sp>
      <p:sp>
        <p:nvSpPr>
          <p:cNvPr id="7" name="TextBox 6"/>
          <p:cNvSpPr txBox="1"/>
          <p:nvPr/>
        </p:nvSpPr>
        <p:spPr>
          <a:xfrm>
            <a:off x="868680" y="1947672"/>
            <a:ext cx="2258054" cy="584775"/>
          </a:xfrm>
          <a:prstGeom prst="rect">
            <a:avLst/>
          </a:prstGeom>
          <a:noFill/>
        </p:spPr>
        <p:txBody>
          <a:bodyPr wrap="none">
            <a:spAutoFit/>
          </a:bodyPr>
          <a:lstStyle/>
          <a:p>
            <a:r>
              <a:rPr lang="kk-KZ" sz="1600" dirty="0">
                <a:solidFill>
                  <a:srgbClr val="002060"/>
                </a:solidFill>
                <a:latin typeface="Arial"/>
              </a:rPr>
              <a:t>С</a:t>
            </a:r>
            <a:r>
              <a:rPr sz="1600" dirty="0" err="1">
                <a:solidFill>
                  <a:srgbClr val="002060"/>
                </a:solidFill>
                <a:latin typeface="Arial"/>
              </a:rPr>
              <a:t>өз</a:t>
            </a:r>
            <a:r>
              <a:rPr sz="1600" dirty="0">
                <a:solidFill>
                  <a:srgbClr val="002060"/>
                </a:solidFill>
                <a:latin typeface="Arial"/>
              </a:rPr>
              <a:t> </a:t>
            </a:r>
            <a:r>
              <a:rPr sz="1600" dirty="0" err="1">
                <a:solidFill>
                  <a:srgbClr val="002060"/>
                </a:solidFill>
                <a:latin typeface="Arial"/>
              </a:rPr>
              <a:t>тіркесі</a:t>
            </a:r>
            <a:r>
              <a:rPr sz="1600" dirty="0">
                <a:solidFill>
                  <a:srgbClr val="002060"/>
                </a:solidFill>
                <a:latin typeface="Arial"/>
              </a:rPr>
              <a:t> </a:t>
            </a:r>
            <a:r>
              <a:rPr sz="1600" dirty="0" err="1">
                <a:solidFill>
                  <a:srgbClr val="002060"/>
                </a:solidFill>
                <a:latin typeface="Arial"/>
              </a:rPr>
              <a:t>синтаксисі</a:t>
            </a:r>
            <a:r>
              <a:rPr sz="1600" dirty="0">
                <a:solidFill>
                  <a:srgbClr val="002060"/>
                </a:solidFill>
                <a:latin typeface="Arial"/>
              </a:rPr>
              <a:t>
2004</a:t>
            </a:r>
          </a:p>
        </p:txBody>
      </p:sp>
      <p:sp>
        <p:nvSpPr>
          <p:cNvPr id="8" name="Rounded Rectangle 7"/>
          <p:cNvSpPr/>
          <p:nvPr/>
        </p:nvSpPr>
        <p:spPr>
          <a:xfrm>
            <a:off x="4343400" y="132588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343400" y="1325880"/>
            <a:ext cx="82296" cy="1874519"/>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572000" y="1490472"/>
            <a:ext cx="2926079" cy="411480"/>
          </a:xfrm>
          <a:prstGeom prst="rect">
            <a:avLst/>
          </a:prstGeom>
          <a:noFill/>
        </p:spPr>
        <p:txBody>
          <a:bodyPr wrap="none">
            <a:spAutoFit/>
          </a:bodyPr>
          <a:lstStyle/>
          <a:p>
            <a:r>
              <a:rPr sz="1600" b="1">
                <a:solidFill>
                  <a:srgbClr val="FF894B"/>
                </a:solidFill>
                <a:latin typeface="Arial"/>
              </a:rPr>
              <a:t>А. Қыдыршаев</a:t>
            </a:r>
          </a:p>
        </p:txBody>
      </p:sp>
      <p:sp>
        <p:nvSpPr>
          <p:cNvPr id="11" name="TextBox 10"/>
          <p:cNvSpPr txBox="1"/>
          <p:nvPr/>
        </p:nvSpPr>
        <p:spPr>
          <a:xfrm>
            <a:off x="4572000" y="1947672"/>
            <a:ext cx="1613840" cy="584775"/>
          </a:xfrm>
          <a:prstGeom prst="rect">
            <a:avLst/>
          </a:prstGeom>
          <a:noFill/>
        </p:spPr>
        <p:txBody>
          <a:bodyPr wrap="none">
            <a:spAutoFit/>
          </a:bodyPr>
          <a:lstStyle/>
          <a:p>
            <a:r>
              <a:rPr lang="kk-KZ" sz="1600" dirty="0" err="1">
                <a:solidFill>
                  <a:srgbClr val="002060"/>
                </a:solidFill>
                <a:latin typeface="Arial"/>
              </a:rPr>
              <a:t>Ш</a:t>
            </a:r>
            <a:r>
              <a:rPr sz="1600" dirty="0" err="1">
                <a:solidFill>
                  <a:srgbClr val="002060"/>
                </a:solidFill>
                <a:latin typeface="Arial"/>
              </a:rPr>
              <a:t>ешендік</a:t>
            </a:r>
            <a:r>
              <a:rPr sz="1600" dirty="0">
                <a:solidFill>
                  <a:srgbClr val="002060"/>
                </a:solidFill>
                <a:latin typeface="Arial"/>
              </a:rPr>
              <a:t> </a:t>
            </a:r>
            <a:r>
              <a:rPr sz="1600" dirty="0" err="1">
                <a:solidFill>
                  <a:srgbClr val="002060"/>
                </a:solidFill>
                <a:latin typeface="Arial"/>
              </a:rPr>
              <a:t>тану</a:t>
            </a:r>
            <a:r>
              <a:rPr sz="1600" dirty="0">
                <a:solidFill>
                  <a:srgbClr val="002060"/>
                </a:solidFill>
                <a:latin typeface="Arial"/>
              </a:rPr>
              <a:t>
2006</a:t>
            </a:r>
          </a:p>
        </p:txBody>
      </p:sp>
      <p:sp>
        <p:nvSpPr>
          <p:cNvPr id="12" name="Rounded Rectangle 11"/>
          <p:cNvSpPr/>
          <p:nvPr/>
        </p:nvSpPr>
        <p:spPr>
          <a:xfrm>
            <a:off x="8046719" y="132588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solidFill>
                <a:srgbClr val="002060"/>
              </a:solidFill>
            </a:endParaRPr>
          </a:p>
        </p:txBody>
      </p:sp>
      <p:sp>
        <p:nvSpPr>
          <p:cNvPr id="13" name="Rectangle 12"/>
          <p:cNvSpPr/>
          <p:nvPr/>
        </p:nvSpPr>
        <p:spPr>
          <a:xfrm>
            <a:off x="8046719" y="1325880"/>
            <a:ext cx="82296" cy="1874519"/>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275319" y="1490472"/>
            <a:ext cx="2926079" cy="411480"/>
          </a:xfrm>
          <a:prstGeom prst="rect">
            <a:avLst/>
          </a:prstGeom>
          <a:noFill/>
        </p:spPr>
        <p:txBody>
          <a:bodyPr wrap="none">
            <a:spAutoFit/>
          </a:bodyPr>
          <a:lstStyle/>
          <a:p>
            <a:r>
              <a:rPr sz="1600" b="1">
                <a:solidFill>
                  <a:srgbClr val="094BA0"/>
                </a:solidFill>
                <a:latin typeface="Arial"/>
              </a:rPr>
              <a:t>Ж. Сүлейменова</a:t>
            </a:r>
          </a:p>
        </p:txBody>
      </p:sp>
      <p:sp>
        <p:nvSpPr>
          <p:cNvPr id="15" name="TextBox 14"/>
          <p:cNvSpPr txBox="1"/>
          <p:nvPr/>
        </p:nvSpPr>
        <p:spPr>
          <a:xfrm>
            <a:off x="8275319" y="1947672"/>
            <a:ext cx="2251835" cy="830997"/>
          </a:xfrm>
          <a:prstGeom prst="rect">
            <a:avLst/>
          </a:prstGeom>
          <a:noFill/>
        </p:spPr>
        <p:txBody>
          <a:bodyPr wrap="none">
            <a:spAutoFit/>
          </a:bodyPr>
          <a:lstStyle/>
          <a:p>
            <a:r>
              <a:rPr lang="kk-KZ" sz="1600" dirty="0" err="1">
                <a:solidFill>
                  <a:srgbClr val="002060"/>
                </a:solidFill>
                <a:latin typeface="Arial"/>
              </a:rPr>
              <a:t>Ж</a:t>
            </a:r>
            <a:r>
              <a:rPr sz="1600" dirty="0" err="1">
                <a:solidFill>
                  <a:srgbClr val="002060"/>
                </a:solidFill>
                <a:latin typeface="Arial"/>
              </a:rPr>
              <a:t>оғары</a:t>
            </a:r>
            <a:r>
              <a:rPr sz="1600" dirty="0">
                <a:solidFill>
                  <a:srgbClr val="002060"/>
                </a:solidFill>
                <a:latin typeface="Arial"/>
              </a:rPr>
              <a:t> </a:t>
            </a:r>
            <a:r>
              <a:rPr sz="1600" dirty="0" err="1">
                <a:solidFill>
                  <a:srgbClr val="002060"/>
                </a:solidFill>
                <a:latin typeface="Arial"/>
              </a:rPr>
              <a:t>оқу</a:t>
            </a:r>
            <a:r>
              <a:rPr sz="1600" dirty="0">
                <a:solidFill>
                  <a:srgbClr val="002060"/>
                </a:solidFill>
                <a:latin typeface="Arial"/>
              </a:rPr>
              <a:t> </a:t>
            </a:r>
            <a:r>
              <a:rPr sz="1600" dirty="0" err="1">
                <a:solidFill>
                  <a:srgbClr val="002060"/>
                </a:solidFill>
                <a:latin typeface="Arial"/>
              </a:rPr>
              <a:t>орнында</a:t>
            </a:r>
            <a:r>
              <a:rPr sz="1600" dirty="0">
                <a:solidFill>
                  <a:srgbClr val="002060"/>
                </a:solidFill>
                <a:latin typeface="Arial"/>
              </a:rPr>
              <a:t> </a:t>
            </a:r>
            <a:endParaRPr lang="kk-KZ" sz="1600" dirty="0">
              <a:solidFill>
                <a:srgbClr val="002060"/>
              </a:solidFill>
              <a:latin typeface="Arial"/>
            </a:endParaRPr>
          </a:p>
          <a:p>
            <a:r>
              <a:rPr lang="ru-RU" sz="1600" dirty="0">
                <a:solidFill>
                  <a:srgbClr val="002060"/>
                </a:solidFill>
                <a:latin typeface="Arial"/>
              </a:rPr>
              <a:t>М</a:t>
            </a:r>
            <a:r>
              <a:rPr sz="1600" dirty="0" err="1">
                <a:solidFill>
                  <a:srgbClr val="002060"/>
                </a:solidFill>
                <a:latin typeface="Arial"/>
              </a:rPr>
              <a:t>орфологи</a:t>
            </a:r>
            <a:r>
              <a:rPr lang="kk-KZ" sz="1600" dirty="0" err="1">
                <a:solidFill>
                  <a:srgbClr val="002060"/>
                </a:solidFill>
                <a:latin typeface="Arial"/>
              </a:rPr>
              <a:t>ны</a:t>
            </a:r>
            <a:r>
              <a:rPr lang="kk-KZ" sz="1600" dirty="0">
                <a:solidFill>
                  <a:srgbClr val="002060"/>
                </a:solidFill>
                <a:latin typeface="Arial"/>
              </a:rPr>
              <a:t> оқыту</a:t>
            </a:r>
            <a:r>
              <a:rPr sz="1600" dirty="0">
                <a:solidFill>
                  <a:srgbClr val="002060"/>
                </a:solidFill>
                <a:latin typeface="Arial"/>
              </a:rPr>
              <a:t>
2006</a:t>
            </a:r>
          </a:p>
        </p:txBody>
      </p:sp>
      <p:sp>
        <p:nvSpPr>
          <p:cNvPr id="16" name="Rounded Rectangle 15"/>
          <p:cNvSpPr/>
          <p:nvPr/>
        </p:nvSpPr>
        <p:spPr>
          <a:xfrm>
            <a:off x="640080" y="356616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640080" y="3566160"/>
            <a:ext cx="82296" cy="1874519"/>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68680" y="3730752"/>
            <a:ext cx="2926079" cy="411480"/>
          </a:xfrm>
          <a:prstGeom prst="rect">
            <a:avLst/>
          </a:prstGeom>
          <a:noFill/>
        </p:spPr>
        <p:txBody>
          <a:bodyPr wrap="none">
            <a:spAutoFit/>
          </a:bodyPr>
          <a:lstStyle/>
          <a:p>
            <a:r>
              <a:rPr sz="1600" b="1">
                <a:solidFill>
                  <a:srgbClr val="FF894B"/>
                </a:solidFill>
                <a:latin typeface="Arial"/>
              </a:rPr>
              <a:t>З. Бейсенбаева</a:t>
            </a:r>
          </a:p>
        </p:txBody>
      </p:sp>
      <p:sp>
        <p:nvSpPr>
          <p:cNvPr id="19" name="TextBox 18"/>
          <p:cNvSpPr txBox="1"/>
          <p:nvPr/>
        </p:nvSpPr>
        <p:spPr>
          <a:xfrm>
            <a:off x="868680" y="4187952"/>
            <a:ext cx="2034531" cy="584775"/>
          </a:xfrm>
          <a:prstGeom prst="rect">
            <a:avLst/>
          </a:prstGeom>
          <a:noFill/>
        </p:spPr>
        <p:txBody>
          <a:bodyPr wrap="none">
            <a:spAutoFit/>
          </a:bodyPr>
          <a:lstStyle/>
          <a:p>
            <a:r>
              <a:rPr lang="kk-KZ" sz="1600" dirty="0" err="1">
                <a:solidFill>
                  <a:srgbClr val="002060"/>
                </a:solidFill>
                <a:latin typeface="Arial"/>
              </a:rPr>
              <a:t>С</a:t>
            </a:r>
            <a:r>
              <a:rPr sz="1600" dirty="0" err="1">
                <a:solidFill>
                  <a:srgbClr val="002060"/>
                </a:solidFill>
                <a:latin typeface="Arial"/>
              </a:rPr>
              <a:t>өзжасамдық</a:t>
            </a:r>
            <a:r>
              <a:rPr sz="1600" dirty="0">
                <a:solidFill>
                  <a:srgbClr val="002060"/>
                </a:solidFill>
                <a:latin typeface="Arial"/>
              </a:rPr>
              <a:t> </a:t>
            </a:r>
            <a:r>
              <a:rPr sz="1600" dirty="0" err="1">
                <a:solidFill>
                  <a:srgbClr val="002060"/>
                </a:solidFill>
                <a:latin typeface="Arial"/>
              </a:rPr>
              <a:t>жүйе</a:t>
            </a:r>
            <a:r>
              <a:rPr sz="1600" dirty="0">
                <a:solidFill>
                  <a:srgbClr val="002060"/>
                </a:solidFill>
                <a:latin typeface="Arial"/>
              </a:rPr>
              <a:t>
2007</a:t>
            </a:r>
          </a:p>
        </p:txBody>
      </p:sp>
      <p:sp>
        <p:nvSpPr>
          <p:cNvPr id="20" name="Rounded Rectangle 19"/>
          <p:cNvSpPr/>
          <p:nvPr/>
        </p:nvSpPr>
        <p:spPr>
          <a:xfrm>
            <a:off x="4343400" y="356616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1" name="Rectangle 20"/>
          <p:cNvSpPr/>
          <p:nvPr/>
        </p:nvSpPr>
        <p:spPr>
          <a:xfrm>
            <a:off x="4343400" y="3566160"/>
            <a:ext cx="82296" cy="1874519"/>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2" name="TextBox 21"/>
          <p:cNvSpPr txBox="1"/>
          <p:nvPr/>
        </p:nvSpPr>
        <p:spPr>
          <a:xfrm>
            <a:off x="4572000" y="3730752"/>
            <a:ext cx="2926079" cy="411480"/>
          </a:xfrm>
          <a:prstGeom prst="rect">
            <a:avLst/>
          </a:prstGeom>
          <a:noFill/>
        </p:spPr>
        <p:txBody>
          <a:bodyPr wrap="none">
            <a:spAutoFit/>
          </a:bodyPr>
          <a:lstStyle/>
          <a:p>
            <a:r>
              <a:rPr sz="1600" b="1">
                <a:solidFill>
                  <a:srgbClr val="094BA0"/>
                </a:solidFill>
                <a:latin typeface="Arial"/>
              </a:rPr>
              <a:t>Ж. Дәулетбекова</a:t>
            </a:r>
          </a:p>
        </p:txBody>
      </p:sp>
      <p:sp>
        <p:nvSpPr>
          <p:cNvPr id="23" name="TextBox 22"/>
          <p:cNvSpPr txBox="1"/>
          <p:nvPr/>
        </p:nvSpPr>
        <p:spPr>
          <a:xfrm>
            <a:off x="4572000" y="4187952"/>
            <a:ext cx="1562864" cy="584775"/>
          </a:xfrm>
          <a:prstGeom prst="rect">
            <a:avLst/>
          </a:prstGeom>
          <a:noFill/>
        </p:spPr>
        <p:txBody>
          <a:bodyPr wrap="none">
            <a:spAutoFit/>
          </a:bodyPr>
          <a:lstStyle/>
          <a:p>
            <a:r>
              <a:rPr lang="kk-KZ" sz="1600" dirty="0" err="1">
                <a:solidFill>
                  <a:srgbClr val="002060"/>
                </a:solidFill>
                <a:latin typeface="Arial"/>
              </a:rPr>
              <a:t>С</a:t>
            </a:r>
            <a:r>
              <a:rPr sz="1600" dirty="0" err="1">
                <a:solidFill>
                  <a:srgbClr val="002060"/>
                </a:solidFill>
                <a:latin typeface="Arial"/>
              </a:rPr>
              <a:t>өз</a:t>
            </a:r>
            <a:r>
              <a:rPr sz="1600" dirty="0">
                <a:solidFill>
                  <a:srgbClr val="002060"/>
                </a:solidFill>
                <a:latin typeface="Arial"/>
              </a:rPr>
              <a:t> </a:t>
            </a:r>
            <a:r>
              <a:rPr sz="1600" dirty="0" err="1">
                <a:solidFill>
                  <a:srgbClr val="002060"/>
                </a:solidFill>
                <a:latin typeface="Arial"/>
              </a:rPr>
              <a:t>мәдениеті</a:t>
            </a:r>
            <a:r>
              <a:rPr sz="1600" dirty="0">
                <a:solidFill>
                  <a:srgbClr val="002060"/>
                </a:solidFill>
                <a:latin typeface="Arial"/>
              </a:rPr>
              <a:t>
2008</a:t>
            </a:r>
          </a:p>
        </p:txBody>
      </p:sp>
      <p:sp>
        <p:nvSpPr>
          <p:cNvPr id="24" name="Rounded Rectangle 23"/>
          <p:cNvSpPr/>
          <p:nvPr/>
        </p:nvSpPr>
        <p:spPr>
          <a:xfrm>
            <a:off x="8046719" y="3566160"/>
            <a:ext cx="3337560" cy="1874519"/>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5" name="Rectangle 24"/>
          <p:cNvSpPr/>
          <p:nvPr/>
        </p:nvSpPr>
        <p:spPr>
          <a:xfrm>
            <a:off x="8046719" y="3566160"/>
            <a:ext cx="82296" cy="1874519"/>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26" name="TextBox 25"/>
          <p:cNvSpPr txBox="1"/>
          <p:nvPr/>
        </p:nvSpPr>
        <p:spPr>
          <a:xfrm>
            <a:off x="8275319" y="3730752"/>
            <a:ext cx="2926079" cy="411480"/>
          </a:xfrm>
          <a:prstGeom prst="rect">
            <a:avLst/>
          </a:prstGeom>
          <a:noFill/>
        </p:spPr>
        <p:txBody>
          <a:bodyPr wrap="none">
            <a:spAutoFit/>
          </a:bodyPr>
          <a:lstStyle/>
          <a:p>
            <a:r>
              <a:rPr sz="1600" b="1">
                <a:solidFill>
                  <a:srgbClr val="FF894B"/>
                </a:solidFill>
                <a:latin typeface="Arial"/>
              </a:rPr>
              <a:t>Ж. Балтабаева</a:t>
            </a:r>
          </a:p>
        </p:txBody>
      </p:sp>
      <p:sp>
        <p:nvSpPr>
          <p:cNvPr id="27" name="TextBox 26"/>
          <p:cNvSpPr txBox="1"/>
          <p:nvPr/>
        </p:nvSpPr>
        <p:spPr>
          <a:xfrm>
            <a:off x="8275319" y="4187952"/>
            <a:ext cx="3070392" cy="584775"/>
          </a:xfrm>
          <a:prstGeom prst="rect">
            <a:avLst/>
          </a:prstGeom>
          <a:noFill/>
        </p:spPr>
        <p:txBody>
          <a:bodyPr wrap="none">
            <a:spAutoFit/>
          </a:bodyPr>
          <a:lstStyle/>
          <a:p>
            <a:r>
              <a:rPr lang="kk-KZ" sz="1600" dirty="0" err="1">
                <a:solidFill>
                  <a:srgbClr val="002060"/>
                </a:solidFill>
                <a:latin typeface="Arial"/>
              </a:rPr>
              <a:t>Ж</a:t>
            </a:r>
            <a:r>
              <a:rPr sz="1600" dirty="0" err="1">
                <a:solidFill>
                  <a:srgbClr val="002060"/>
                </a:solidFill>
                <a:latin typeface="Arial"/>
              </a:rPr>
              <a:t>орфологияны</a:t>
            </a:r>
            <a:r>
              <a:rPr sz="1600" dirty="0">
                <a:solidFill>
                  <a:srgbClr val="002060"/>
                </a:solidFill>
                <a:latin typeface="Arial"/>
              </a:rPr>
              <a:t> </a:t>
            </a:r>
            <a:r>
              <a:rPr sz="1600" dirty="0" err="1">
                <a:solidFill>
                  <a:srgbClr val="002060"/>
                </a:solidFill>
                <a:latin typeface="Arial"/>
              </a:rPr>
              <a:t>дамыта</a:t>
            </a:r>
            <a:r>
              <a:rPr sz="1600" dirty="0">
                <a:solidFill>
                  <a:srgbClr val="002060"/>
                </a:solidFill>
                <a:latin typeface="Arial"/>
              </a:rPr>
              <a:t> </a:t>
            </a:r>
            <a:r>
              <a:rPr sz="1600" dirty="0" err="1">
                <a:solidFill>
                  <a:srgbClr val="002060"/>
                </a:solidFill>
                <a:latin typeface="Arial"/>
              </a:rPr>
              <a:t>оқыту</a:t>
            </a:r>
            <a:r>
              <a:rPr sz="1600" dirty="0">
                <a:solidFill>
                  <a:srgbClr val="002060"/>
                </a:solidFill>
                <a:latin typeface="Arial"/>
              </a:rPr>
              <a:t>
2010</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5499904" cy="477054"/>
          </a:xfrm>
          <a:prstGeom prst="rect">
            <a:avLst/>
          </a:prstGeom>
          <a:noFill/>
        </p:spPr>
        <p:txBody>
          <a:bodyPr wrap="none">
            <a:spAutoFit/>
          </a:bodyPr>
          <a:lstStyle/>
          <a:p>
            <a:r>
              <a:rPr sz="2500" b="1">
                <a:solidFill>
                  <a:srgbClr val="002060"/>
                </a:solidFill>
                <a:latin typeface="Arial"/>
              </a:rPr>
              <a:t>Қазіргі кезеңнің басты ерекшелігі</a:t>
            </a:r>
          </a:p>
        </p:txBody>
      </p:sp>
      <p:sp>
        <p:nvSpPr>
          <p:cNvPr id="4" name="Rounded Rectangle 3"/>
          <p:cNvSpPr/>
          <p:nvPr/>
        </p:nvSpPr>
        <p:spPr>
          <a:xfrm>
            <a:off x="640080" y="1325880"/>
            <a:ext cx="324612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48056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2834639" cy="411480"/>
          </a:xfrm>
          <a:prstGeom prst="rect">
            <a:avLst/>
          </a:prstGeom>
          <a:noFill/>
        </p:spPr>
        <p:txBody>
          <a:bodyPr wrap="none">
            <a:spAutoFit/>
          </a:bodyPr>
          <a:lstStyle/>
          <a:p>
            <a:r>
              <a:rPr sz="1600" b="1">
                <a:solidFill>
                  <a:srgbClr val="094BA0"/>
                </a:solidFill>
                <a:latin typeface="Arial"/>
              </a:rPr>
              <a:t>БЕЛСЕНДІ ОҚЫТУ</a:t>
            </a:r>
          </a:p>
        </p:txBody>
      </p:sp>
      <p:sp>
        <p:nvSpPr>
          <p:cNvPr id="7" name="TextBox 6"/>
          <p:cNvSpPr txBox="1"/>
          <p:nvPr/>
        </p:nvSpPr>
        <p:spPr>
          <a:xfrm>
            <a:off x="868680" y="1947672"/>
            <a:ext cx="2507097" cy="1077218"/>
          </a:xfrm>
          <a:prstGeom prst="rect">
            <a:avLst/>
          </a:prstGeom>
          <a:noFill/>
        </p:spPr>
        <p:txBody>
          <a:bodyPr wrap="none">
            <a:spAutoFit/>
          </a:bodyPr>
          <a:lstStyle/>
          <a:p>
            <a:r>
              <a:rPr sz="1600" dirty="0" err="1">
                <a:solidFill>
                  <a:srgbClr val="002060"/>
                </a:solidFill>
                <a:latin typeface="Arial"/>
              </a:rPr>
              <a:t>Оқушы</a:t>
            </a:r>
            <a:r>
              <a:rPr sz="1600" dirty="0">
                <a:solidFill>
                  <a:srgbClr val="002060"/>
                </a:solidFill>
                <a:latin typeface="Arial"/>
              </a:rPr>
              <a:t> </a:t>
            </a:r>
            <a:r>
              <a:rPr sz="1600" dirty="0" err="1">
                <a:solidFill>
                  <a:srgbClr val="002060"/>
                </a:solidFill>
                <a:latin typeface="Arial"/>
              </a:rPr>
              <a:t>әрекеті</a:t>
            </a:r>
            <a:r>
              <a:rPr sz="1600" dirty="0">
                <a:solidFill>
                  <a:srgbClr val="002060"/>
                </a:solidFill>
                <a:latin typeface="Arial"/>
              </a:rPr>
              <a:t>
</a:t>
            </a:r>
            <a:r>
              <a:rPr sz="1600" dirty="0" err="1">
                <a:solidFill>
                  <a:srgbClr val="002060"/>
                </a:solidFill>
                <a:latin typeface="Arial"/>
              </a:rPr>
              <a:t>Проблемалық</a:t>
            </a:r>
            <a:r>
              <a:rPr sz="1600" dirty="0">
                <a:solidFill>
                  <a:srgbClr val="002060"/>
                </a:solidFill>
                <a:latin typeface="Arial"/>
              </a:rPr>
              <a:t> </a:t>
            </a:r>
            <a:r>
              <a:rPr sz="1600" dirty="0" err="1">
                <a:solidFill>
                  <a:srgbClr val="002060"/>
                </a:solidFill>
                <a:latin typeface="Arial"/>
              </a:rPr>
              <a:t>тапсырма</a:t>
            </a:r>
            <a:r>
              <a:rPr sz="1600" dirty="0">
                <a:solidFill>
                  <a:srgbClr val="002060"/>
                </a:solidFill>
                <a:latin typeface="Arial"/>
              </a:rPr>
              <a:t>
</a:t>
            </a:r>
            <a:r>
              <a:rPr sz="1600" dirty="0" err="1">
                <a:solidFill>
                  <a:srgbClr val="002060"/>
                </a:solidFill>
                <a:latin typeface="Arial"/>
              </a:rPr>
              <a:t>Шығармашылық</a:t>
            </a:r>
            <a:r>
              <a:rPr sz="1600" dirty="0">
                <a:solidFill>
                  <a:srgbClr val="002060"/>
                </a:solidFill>
                <a:latin typeface="Arial"/>
              </a:rPr>
              <a:t> </a:t>
            </a:r>
            <a:r>
              <a:rPr sz="1600" dirty="0" err="1">
                <a:solidFill>
                  <a:srgbClr val="002060"/>
                </a:solidFill>
                <a:latin typeface="Arial"/>
              </a:rPr>
              <a:t>жұмыс</a:t>
            </a:r>
            <a:r>
              <a:rPr sz="1600" dirty="0">
                <a:solidFill>
                  <a:srgbClr val="002060"/>
                </a:solidFill>
                <a:latin typeface="Arial"/>
              </a:rPr>
              <a:t>
</a:t>
            </a:r>
            <a:r>
              <a:rPr sz="1600" dirty="0" err="1">
                <a:solidFill>
                  <a:srgbClr val="002060"/>
                </a:solidFill>
                <a:latin typeface="Arial"/>
              </a:rPr>
              <a:t>Өз</a:t>
            </a:r>
            <a:r>
              <a:rPr sz="1600" dirty="0">
                <a:solidFill>
                  <a:srgbClr val="002060"/>
                </a:solidFill>
                <a:latin typeface="Arial"/>
              </a:rPr>
              <a:t> </a:t>
            </a:r>
            <a:r>
              <a:rPr sz="1600" dirty="0" err="1">
                <a:solidFill>
                  <a:srgbClr val="002060"/>
                </a:solidFill>
                <a:latin typeface="Arial"/>
              </a:rPr>
              <a:t>бетімен</a:t>
            </a:r>
            <a:r>
              <a:rPr sz="1600" dirty="0">
                <a:solidFill>
                  <a:srgbClr val="002060"/>
                </a:solidFill>
                <a:latin typeface="Arial"/>
              </a:rPr>
              <a:t> </a:t>
            </a:r>
            <a:r>
              <a:rPr sz="1600" dirty="0" err="1">
                <a:solidFill>
                  <a:srgbClr val="002060"/>
                </a:solidFill>
                <a:latin typeface="Arial"/>
              </a:rPr>
              <a:t>іздену</a:t>
            </a:r>
            <a:endParaRPr sz="1600" dirty="0">
              <a:solidFill>
                <a:srgbClr val="002060"/>
              </a:solidFill>
              <a:latin typeface="Arial"/>
            </a:endParaRPr>
          </a:p>
        </p:txBody>
      </p:sp>
      <p:sp>
        <p:nvSpPr>
          <p:cNvPr id="8" name="Rounded Rectangle 7"/>
          <p:cNvSpPr/>
          <p:nvPr/>
        </p:nvSpPr>
        <p:spPr>
          <a:xfrm>
            <a:off x="4160520" y="1325880"/>
            <a:ext cx="324612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160520" y="1325880"/>
            <a:ext cx="82296" cy="448056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389120" y="1490472"/>
            <a:ext cx="2834639" cy="411480"/>
          </a:xfrm>
          <a:prstGeom prst="rect">
            <a:avLst/>
          </a:prstGeom>
          <a:noFill/>
        </p:spPr>
        <p:txBody>
          <a:bodyPr wrap="none">
            <a:spAutoFit/>
          </a:bodyPr>
          <a:lstStyle/>
          <a:p>
            <a:r>
              <a:rPr sz="1600" b="1">
                <a:solidFill>
                  <a:srgbClr val="FF894B"/>
                </a:solidFill>
                <a:latin typeface="Arial"/>
              </a:rPr>
              <a:t>ИНТЕРАКТИВТІ ӘДІСТЕР</a:t>
            </a:r>
          </a:p>
        </p:txBody>
      </p:sp>
      <p:sp>
        <p:nvSpPr>
          <p:cNvPr id="11" name="TextBox 10"/>
          <p:cNvSpPr txBox="1"/>
          <p:nvPr/>
        </p:nvSpPr>
        <p:spPr>
          <a:xfrm>
            <a:off x="4389120" y="1947672"/>
            <a:ext cx="2329484" cy="1077218"/>
          </a:xfrm>
          <a:prstGeom prst="rect">
            <a:avLst/>
          </a:prstGeom>
          <a:noFill/>
        </p:spPr>
        <p:txBody>
          <a:bodyPr wrap="none">
            <a:spAutoFit/>
          </a:bodyPr>
          <a:lstStyle/>
          <a:p>
            <a:r>
              <a:rPr sz="1600">
                <a:solidFill>
                  <a:srgbClr val="002060"/>
                </a:solidFill>
                <a:latin typeface="Arial"/>
              </a:rPr>
              <a:t>Диалог
Топтық жұмыс
Жағдаяттық тапсырма
Коммуникация</a:t>
            </a:r>
          </a:p>
        </p:txBody>
      </p:sp>
      <p:sp>
        <p:nvSpPr>
          <p:cNvPr id="12" name="Rounded Rectangle 11"/>
          <p:cNvSpPr/>
          <p:nvPr/>
        </p:nvSpPr>
        <p:spPr>
          <a:xfrm>
            <a:off x="7680960" y="1325880"/>
            <a:ext cx="347472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7680960" y="1325880"/>
            <a:ext cx="82296" cy="448056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909560" y="1490472"/>
            <a:ext cx="3063239" cy="411480"/>
          </a:xfrm>
          <a:prstGeom prst="rect">
            <a:avLst/>
          </a:prstGeom>
          <a:noFill/>
        </p:spPr>
        <p:txBody>
          <a:bodyPr wrap="none">
            <a:spAutoFit/>
          </a:bodyPr>
          <a:lstStyle/>
          <a:p>
            <a:r>
              <a:rPr sz="1600" b="1">
                <a:solidFill>
                  <a:srgbClr val="094BA0"/>
                </a:solidFill>
                <a:latin typeface="Arial"/>
              </a:rPr>
              <a:t>АКТ</a:t>
            </a:r>
          </a:p>
        </p:txBody>
      </p:sp>
      <p:sp>
        <p:nvSpPr>
          <p:cNvPr id="15" name="TextBox 14"/>
          <p:cNvSpPr txBox="1"/>
          <p:nvPr/>
        </p:nvSpPr>
        <p:spPr>
          <a:xfrm>
            <a:off x="7909560" y="1947672"/>
            <a:ext cx="2921634" cy="1077218"/>
          </a:xfrm>
          <a:prstGeom prst="rect">
            <a:avLst/>
          </a:prstGeom>
          <a:noFill/>
        </p:spPr>
        <p:txBody>
          <a:bodyPr wrap="none">
            <a:spAutoFit/>
          </a:bodyPr>
          <a:lstStyle/>
          <a:p>
            <a:r>
              <a:rPr sz="1600">
                <a:solidFill>
                  <a:srgbClr val="002060"/>
                </a:solidFill>
                <a:latin typeface="Arial"/>
              </a:rPr>
              <a:t>Ақпараттық ресурстар
Цифрлық оқу материалдары
Мультимедиа
Онлайн коммуникация</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1998580" y="320040"/>
            <a:ext cx="7981480" cy="477054"/>
          </a:xfrm>
          <a:prstGeom prst="rect">
            <a:avLst/>
          </a:prstGeom>
          <a:noFill/>
        </p:spPr>
        <p:txBody>
          <a:bodyPr wrap="none">
            <a:spAutoFit/>
          </a:bodyPr>
          <a:lstStyle/>
          <a:p>
            <a:pPr algn="ctr"/>
            <a:r>
              <a:rPr sz="2500" b="1" dirty="0">
                <a:solidFill>
                  <a:srgbClr val="002060"/>
                </a:solidFill>
                <a:latin typeface="Arial"/>
              </a:rPr>
              <a:t>Қазақ </a:t>
            </a:r>
            <a:r>
              <a:rPr sz="2500" b="1" dirty="0" err="1">
                <a:solidFill>
                  <a:srgbClr val="002060"/>
                </a:solidFill>
                <a:latin typeface="Arial"/>
              </a:rPr>
              <a:t>тілін</a:t>
            </a:r>
            <a:r>
              <a:rPr sz="2500" b="1" dirty="0">
                <a:solidFill>
                  <a:srgbClr val="002060"/>
                </a:solidFill>
                <a:latin typeface="Arial"/>
              </a:rPr>
              <a:t> </a:t>
            </a:r>
            <a:r>
              <a:rPr sz="2500" b="1" dirty="0" err="1">
                <a:solidFill>
                  <a:srgbClr val="002060"/>
                </a:solidFill>
                <a:latin typeface="Arial"/>
              </a:rPr>
              <a:t>оқыту</a:t>
            </a:r>
            <a:r>
              <a:rPr sz="2500" b="1" dirty="0">
                <a:solidFill>
                  <a:srgbClr val="002060"/>
                </a:solidFill>
                <a:latin typeface="Arial"/>
              </a:rPr>
              <a:t> </a:t>
            </a:r>
            <a:r>
              <a:rPr sz="2500" b="1" dirty="0" err="1">
                <a:solidFill>
                  <a:srgbClr val="002060"/>
                </a:solidFill>
                <a:latin typeface="Arial"/>
              </a:rPr>
              <a:t>әдістемесінің</a:t>
            </a:r>
            <a:r>
              <a:rPr sz="2500" b="1" dirty="0">
                <a:solidFill>
                  <a:srgbClr val="002060"/>
                </a:solidFill>
                <a:latin typeface="Arial"/>
              </a:rPr>
              <a:t> </a:t>
            </a:r>
            <a:r>
              <a:rPr sz="2500" b="1" dirty="0" err="1">
                <a:solidFill>
                  <a:srgbClr val="002060"/>
                </a:solidFill>
                <a:latin typeface="Arial"/>
              </a:rPr>
              <a:t>тарихи</a:t>
            </a:r>
            <a:r>
              <a:rPr sz="2500" b="1" dirty="0">
                <a:solidFill>
                  <a:srgbClr val="002060"/>
                </a:solidFill>
                <a:latin typeface="Arial"/>
              </a:rPr>
              <a:t> </a:t>
            </a:r>
            <a:r>
              <a:rPr sz="2500" b="1" dirty="0" err="1">
                <a:solidFill>
                  <a:srgbClr val="002060"/>
                </a:solidFill>
                <a:latin typeface="Arial"/>
              </a:rPr>
              <a:t>кезеңдері</a:t>
            </a:r>
            <a:endParaRPr sz="2500" b="1" dirty="0">
              <a:solidFill>
                <a:srgbClr val="002060"/>
              </a:solidFill>
              <a:latin typeface="Arial"/>
            </a:endParaRPr>
          </a:p>
        </p:txBody>
      </p:sp>
      <p:sp>
        <p:nvSpPr>
          <p:cNvPr id="4" name="Oval 3"/>
          <p:cNvSpPr/>
          <p:nvPr/>
        </p:nvSpPr>
        <p:spPr>
          <a:xfrm>
            <a:off x="594360"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dirty="0">
                <a:solidFill>
                  <a:srgbClr val="FFFFFF"/>
                </a:solidFill>
                <a:latin typeface="Arial"/>
              </a:rPr>
              <a:t>1920–30</a:t>
            </a:r>
          </a:p>
        </p:txBody>
      </p:sp>
      <p:sp>
        <p:nvSpPr>
          <p:cNvPr id="5" name="Right Arrow 4"/>
          <p:cNvSpPr/>
          <p:nvPr/>
        </p:nvSpPr>
        <p:spPr>
          <a:xfrm>
            <a:off x="1645919" y="2176272"/>
            <a:ext cx="685800" cy="365760"/>
          </a:xfrm>
          <a:prstGeom prst="rightArrow">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236220" y="3200400"/>
            <a:ext cx="1672590" cy="1200329"/>
          </a:xfrm>
          <a:prstGeom prst="rect">
            <a:avLst/>
          </a:prstGeom>
          <a:noFill/>
        </p:spPr>
        <p:txBody>
          <a:bodyPr wrap="square">
            <a:spAutoFit/>
          </a:bodyPr>
          <a:lstStyle/>
          <a:p>
            <a:pPr algn="ctr"/>
            <a:r>
              <a:rPr dirty="0" err="1">
                <a:solidFill>
                  <a:srgbClr val="002060"/>
                </a:solidFill>
                <a:latin typeface="Arial"/>
              </a:rPr>
              <a:t>Оқулық</a:t>
            </a:r>
            <a:r>
              <a:rPr dirty="0">
                <a:solidFill>
                  <a:srgbClr val="002060"/>
                </a:solidFill>
                <a:latin typeface="Arial"/>
              </a:rPr>
              <a:t>, </a:t>
            </a:r>
            <a:r>
              <a:rPr dirty="0" err="1">
                <a:solidFill>
                  <a:srgbClr val="002060"/>
                </a:solidFill>
                <a:latin typeface="Arial"/>
              </a:rPr>
              <a:t>әліппе</a:t>
            </a:r>
            <a:r>
              <a:rPr dirty="0">
                <a:solidFill>
                  <a:srgbClr val="002060"/>
                </a:solidFill>
                <a:latin typeface="Arial"/>
              </a:rPr>
              <a:t>,
</a:t>
            </a:r>
            <a:r>
              <a:rPr dirty="0" err="1">
                <a:solidFill>
                  <a:srgbClr val="002060"/>
                </a:solidFill>
                <a:latin typeface="Arial"/>
              </a:rPr>
              <a:t>емле</a:t>
            </a:r>
            <a:r>
              <a:rPr dirty="0">
                <a:solidFill>
                  <a:srgbClr val="002060"/>
                </a:solidFill>
                <a:latin typeface="Arial"/>
              </a:rPr>
              <a:t>, </a:t>
            </a:r>
            <a:r>
              <a:rPr dirty="0" err="1">
                <a:solidFill>
                  <a:srgbClr val="002060"/>
                </a:solidFill>
                <a:latin typeface="Arial"/>
              </a:rPr>
              <a:t>оқу</a:t>
            </a:r>
            <a:r>
              <a:rPr dirty="0">
                <a:solidFill>
                  <a:srgbClr val="002060"/>
                </a:solidFill>
                <a:latin typeface="Arial"/>
              </a:rPr>
              <a:t> </a:t>
            </a:r>
            <a:r>
              <a:rPr dirty="0" err="1">
                <a:solidFill>
                  <a:srgbClr val="002060"/>
                </a:solidFill>
                <a:latin typeface="Arial"/>
              </a:rPr>
              <a:t>құралдары</a:t>
            </a:r>
            <a:endParaRPr dirty="0">
              <a:solidFill>
                <a:srgbClr val="002060"/>
              </a:solidFill>
              <a:latin typeface="Arial"/>
            </a:endParaRPr>
          </a:p>
        </p:txBody>
      </p:sp>
      <p:sp>
        <p:nvSpPr>
          <p:cNvPr id="7" name="Oval 6"/>
          <p:cNvSpPr/>
          <p:nvPr/>
        </p:nvSpPr>
        <p:spPr>
          <a:xfrm>
            <a:off x="2468879"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Arial"/>
              </a:rPr>
              <a:t>1930–40</a:t>
            </a:r>
          </a:p>
        </p:txBody>
      </p:sp>
      <p:sp>
        <p:nvSpPr>
          <p:cNvPr id="8" name="Right Arrow 7"/>
          <p:cNvSpPr/>
          <p:nvPr/>
        </p:nvSpPr>
        <p:spPr>
          <a:xfrm>
            <a:off x="3520439" y="2176272"/>
            <a:ext cx="685800" cy="365760"/>
          </a:xfrm>
          <a:prstGeom prst="rightArrow">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TextBox 8"/>
          <p:cNvSpPr txBox="1"/>
          <p:nvPr/>
        </p:nvSpPr>
        <p:spPr>
          <a:xfrm>
            <a:off x="2148839" y="3200400"/>
            <a:ext cx="1672590" cy="1200329"/>
          </a:xfrm>
          <a:prstGeom prst="rect">
            <a:avLst/>
          </a:prstGeom>
          <a:noFill/>
        </p:spPr>
        <p:txBody>
          <a:bodyPr wrap="square">
            <a:spAutoFit/>
          </a:bodyPr>
          <a:lstStyle/>
          <a:p>
            <a:pPr algn="ctr"/>
            <a:r>
              <a:rPr dirty="0" err="1">
                <a:solidFill>
                  <a:srgbClr val="002060"/>
                </a:solidFill>
                <a:latin typeface="Arial"/>
              </a:rPr>
              <a:t>Әдістемелік</a:t>
            </a:r>
            <a:r>
              <a:rPr dirty="0">
                <a:solidFill>
                  <a:srgbClr val="002060"/>
                </a:solidFill>
                <a:latin typeface="Arial"/>
              </a:rPr>
              <a:t> </a:t>
            </a:r>
            <a:r>
              <a:rPr dirty="0" err="1">
                <a:solidFill>
                  <a:srgbClr val="002060"/>
                </a:solidFill>
                <a:latin typeface="Arial"/>
              </a:rPr>
              <a:t>ойдың</a:t>
            </a:r>
            <a:r>
              <a:rPr dirty="0">
                <a:solidFill>
                  <a:srgbClr val="002060"/>
                </a:solidFill>
                <a:latin typeface="Arial"/>
              </a:rPr>
              <a:t>
</a:t>
            </a:r>
            <a:r>
              <a:rPr dirty="0" err="1">
                <a:solidFill>
                  <a:srgbClr val="002060"/>
                </a:solidFill>
                <a:latin typeface="Arial"/>
              </a:rPr>
              <a:t>ғылыми</a:t>
            </a:r>
            <a:r>
              <a:rPr dirty="0">
                <a:solidFill>
                  <a:srgbClr val="002060"/>
                </a:solidFill>
                <a:latin typeface="Arial"/>
              </a:rPr>
              <a:t> </a:t>
            </a:r>
            <a:r>
              <a:rPr dirty="0" err="1">
                <a:solidFill>
                  <a:srgbClr val="002060"/>
                </a:solidFill>
                <a:latin typeface="Arial"/>
              </a:rPr>
              <a:t>сипат</a:t>
            </a:r>
            <a:r>
              <a:rPr dirty="0">
                <a:solidFill>
                  <a:srgbClr val="002060"/>
                </a:solidFill>
                <a:latin typeface="Arial"/>
              </a:rPr>
              <a:t> </a:t>
            </a:r>
            <a:r>
              <a:rPr dirty="0" err="1">
                <a:solidFill>
                  <a:srgbClr val="002060"/>
                </a:solidFill>
                <a:latin typeface="Arial"/>
              </a:rPr>
              <a:t>алуы</a:t>
            </a:r>
            <a:endParaRPr dirty="0">
              <a:solidFill>
                <a:srgbClr val="002060"/>
              </a:solidFill>
              <a:latin typeface="Arial"/>
            </a:endParaRPr>
          </a:p>
        </p:txBody>
      </p:sp>
      <p:sp>
        <p:nvSpPr>
          <p:cNvPr id="10" name="Oval 9"/>
          <p:cNvSpPr/>
          <p:nvPr/>
        </p:nvSpPr>
        <p:spPr>
          <a:xfrm>
            <a:off x="4343400"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Arial"/>
              </a:rPr>
              <a:t>1950–60</a:t>
            </a:r>
          </a:p>
        </p:txBody>
      </p:sp>
      <p:sp>
        <p:nvSpPr>
          <p:cNvPr id="11" name="Right Arrow 10"/>
          <p:cNvSpPr/>
          <p:nvPr/>
        </p:nvSpPr>
        <p:spPr>
          <a:xfrm>
            <a:off x="5394960" y="2176272"/>
            <a:ext cx="685800" cy="365760"/>
          </a:xfrm>
          <a:prstGeom prst="rightArrow">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4042410" y="3200400"/>
            <a:ext cx="1672590" cy="1477328"/>
          </a:xfrm>
          <a:prstGeom prst="rect">
            <a:avLst/>
          </a:prstGeom>
          <a:noFill/>
        </p:spPr>
        <p:txBody>
          <a:bodyPr wrap="square">
            <a:spAutoFit/>
          </a:bodyPr>
          <a:lstStyle/>
          <a:p>
            <a:pPr algn="ctr"/>
            <a:r>
              <a:rPr dirty="0" err="1">
                <a:solidFill>
                  <a:srgbClr val="002060"/>
                </a:solidFill>
                <a:latin typeface="Arial"/>
              </a:rPr>
              <a:t>Фонетика</a:t>
            </a:r>
            <a:r>
              <a:rPr dirty="0">
                <a:solidFill>
                  <a:srgbClr val="002060"/>
                </a:solidFill>
                <a:latin typeface="Arial"/>
              </a:rPr>
              <a:t>, </a:t>
            </a:r>
            <a:r>
              <a:rPr dirty="0" err="1">
                <a:solidFill>
                  <a:srgbClr val="002060"/>
                </a:solidFill>
                <a:latin typeface="Arial"/>
              </a:rPr>
              <a:t>орфография</a:t>
            </a:r>
            <a:r>
              <a:rPr dirty="0">
                <a:solidFill>
                  <a:srgbClr val="002060"/>
                </a:solidFill>
                <a:latin typeface="Arial"/>
              </a:rPr>
              <a:t>,
</a:t>
            </a:r>
            <a:r>
              <a:rPr dirty="0" err="1">
                <a:solidFill>
                  <a:srgbClr val="002060"/>
                </a:solidFill>
                <a:latin typeface="Arial"/>
              </a:rPr>
              <a:t>морфология</a:t>
            </a:r>
            <a:r>
              <a:rPr dirty="0">
                <a:solidFill>
                  <a:srgbClr val="002060"/>
                </a:solidFill>
                <a:latin typeface="Arial"/>
              </a:rPr>
              <a:t>, </a:t>
            </a:r>
            <a:r>
              <a:rPr dirty="0" err="1">
                <a:solidFill>
                  <a:srgbClr val="002060"/>
                </a:solidFill>
                <a:latin typeface="Arial"/>
              </a:rPr>
              <a:t>синтаксис</a:t>
            </a:r>
            <a:r>
              <a:rPr lang="kk-KZ" dirty="0" err="1">
                <a:solidFill>
                  <a:srgbClr val="002060"/>
                </a:solidFill>
                <a:latin typeface="Arial"/>
              </a:rPr>
              <a:t>ті</a:t>
            </a:r>
            <a:r>
              <a:rPr lang="kk-KZ" dirty="0">
                <a:solidFill>
                  <a:srgbClr val="002060"/>
                </a:solidFill>
                <a:latin typeface="Arial"/>
              </a:rPr>
              <a:t> оқыту</a:t>
            </a:r>
            <a:endParaRPr dirty="0">
              <a:solidFill>
                <a:srgbClr val="002060"/>
              </a:solidFill>
              <a:latin typeface="Arial"/>
            </a:endParaRPr>
          </a:p>
        </p:txBody>
      </p:sp>
      <p:sp>
        <p:nvSpPr>
          <p:cNvPr id="13" name="Oval 12"/>
          <p:cNvSpPr/>
          <p:nvPr/>
        </p:nvSpPr>
        <p:spPr>
          <a:xfrm>
            <a:off x="6217920"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Arial"/>
              </a:rPr>
              <a:t>1970–80</a:t>
            </a:r>
          </a:p>
        </p:txBody>
      </p:sp>
      <p:sp>
        <p:nvSpPr>
          <p:cNvPr id="14" name="Right Arrow 13"/>
          <p:cNvSpPr/>
          <p:nvPr/>
        </p:nvSpPr>
        <p:spPr>
          <a:xfrm>
            <a:off x="7269479" y="2176272"/>
            <a:ext cx="685800" cy="365760"/>
          </a:xfrm>
          <a:prstGeom prst="rightArrow">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5" name="TextBox 14"/>
          <p:cNvSpPr txBox="1"/>
          <p:nvPr/>
        </p:nvSpPr>
        <p:spPr>
          <a:xfrm>
            <a:off x="5916930" y="3200400"/>
            <a:ext cx="1672590" cy="1200329"/>
          </a:xfrm>
          <a:prstGeom prst="rect">
            <a:avLst/>
          </a:prstGeom>
          <a:noFill/>
        </p:spPr>
        <p:txBody>
          <a:bodyPr wrap="square">
            <a:spAutoFit/>
          </a:bodyPr>
          <a:lstStyle/>
          <a:p>
            <a:pPr algn="ctr"/>
            <a:r>
              <a:rPr>
                <a:solidFill>
                  <a:srgbClr val="002060"/>
                </a:solidFill>
                <a:latin typeface="Arial"/>
              </a:rPr>
              <a:t>Лексика, тіл дамыту,
құралдар мен технология</a:t>
            </a:r>
          </a:p>
        </p:txBody>
      </p:sp>
      <p:sp>
        <p:nvSpPr>
          <p:cNvPr id="16" name="Oval 15"/>
          <p:cNvSpPr/>
          <p:nvPr/>
        </p:nvSpPr>
        <p:spPr>
          <a:xfrm>
            <a:off x="8092440"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Arial"/>
              </a:rPr>
              <a:t>1990</a:t>
            </a:r>
          </a:p>
        </p:txBody>
      </p:sp>
      <p:sp>
        <p:nvSpPr>
          <p:cNvPr id="17" name="Right Arrow 16"/>
          <p:cNvSpPr/>
          <p:nvPr/>
        </p:nvSpPr>
        <p:spPr>
          <a:xfrm>
            <a:off x="9144000" y="2176272"/>
            <a:ext cx="685800" cy="365760"/>
          </a:xfrm>
          <a:prstGeom prst="rightArrow">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7848600" y="3200400"/>
            <a:ext cx="1672590" cy="1477328"/>
          </a:xfrm>
          <a:prstGeom prst="rect">
            <a:avLst/>
          </a:prstGeom>
          <a:noFill/>
        </p:spPr>
        <p:txBody>
          <a:bodyPr wrap="square">
            <a:spAutoFit/>
          </a:bodyPr>
          <a:lstStyle/>
          <a:p>
            <a:pPr algn="ctr"/>
            <a:r>
              <a:rPr dirty="0">
                <a:solidFill>
                  <a:srgbClr val="002060"/>
                </a:solidFill>
                <a:latin typeface="Arial"/>
              </a:rPr>
              <a:t>Қатысымдық </a:t>
            </a:r>
            <a:r>
              <a:rPr dirty="0" err="1">
                <a:solidFill>
                  <a:srgbClr val="002060"/>
                </a:solidFill>
                <a:latin typeface="Arial"/>
              </a:rPr>
              <a:t>бағыт</a:t>
            </a:r>
            <a:r>
              <a:rPr dirty="0">
                <a:solidFill>
                  <a:srgbClr val="002060"/>
                </a:solidFill>
                <a:latin typeface="Arial"/>
              </a:rPr>
              <a:t>,
</a:t>
            </a:r>
            <a:r>
              <a:rPr dirty="0" err="1">
                <a:solidFill>
                  <a:srgbClr val="002060"/>
                </a:solidFill>
                <a:latin typeface="Arial"/>
              </a:rPr>
              <a:t>қазақ</a:t>
            </a:r>
            <a:r>
              <a:rPr dirty="0">
                <a:solidFill>
                  <a:srgbClr val="002060"/>
                </a:solidFill>
                <a:latin typeface="Arial"/>
              </a:rPr>
              <a:t> </a:t>
            </a:r>
            <a:r>
              <a:rPr dirty="0" err="1">
                <a:solidFill>
                  <a:srgbClr val="002060"/>
                </a:solidFill>
                <a:latin typeface="Arial"/>
              </a:rPr>
              <a:t>тілін</a:t>
            </a:r>
            <a:r>
              <a:rPr dirty="0">
                <a:solidFill>
                  <a:srgbClr val="002060"/>
                </a:solidFill>
                <a:latin typeface="Arial"/>
              </a:rPr>
              <a:t> </a:t>
            </a:r>
            <a:r>
              <a:rPr dirty="0" err="1">
                <a:solidFill>
                  <a:srgbClr val="002060"/>
                </a:solidFill>
                <a:latin typeface="Arial"/>
              </a:rPr>
              <a:t>екінші</a:t>
            </a:r>
            <a:r>
              <a:rPr dirty="0">
                <a:solidFill>
                  <a:srgbClr val="002060"/>
                </a:solidFill>
                <a:latin typeface="Arial"/>
              </a:rPr>
              <a:t> </a:t>
            </a:r>
            <a:r>
              <a:rPr dirty="0" err="1">
                <a:solidFill>
                  <a:srgbClr val="002060"/>
                </a:solidFill>
                <a:latin typeface="Arial"/>
              </a:rPr>
              <a:t>тіл</a:t>
            </a:r>
            <a:r>
              <a:rPr dirty="0">
                <a:solidFill>
                  <a:srgbClr val="002060"/>
                </a:solidFill>
                <a:latin typeface="Arial"/>
              </a:rPr>
              <a:t> </a:t>
            </a:r>
            <a:r>
              <a:rPr dirty="0" err="1">
                <a:solidFill>
                  <a:srgbClr val="002060"/>
                </a:solidFill>
                <a:latin typeface="Arial"/>
              </a:rPr>
              <a:t>ретінде</a:t>
            </a:r>
            <a:r>
              <a:rPr dirty="0">
                <a:solidFill>
                  <a:srgbClr val="002060"/>
                </a:solidFill>
                <a:latin typeface="Arial"/>
              </a:rPr>
              <a:t> </a:t>
            </a:r>
            <a:r>
              <a:rPr dirty="0" err="1">
                <a:solidFill>
                  <a:srgbClr val="002060"/>
                </a:solidFill>
                <a:latin typeface="Arial"/>
              </a:rPr>
              <a:t>оқыту</a:t>
            </a:r>
            <a:endParaRPr dirty="0">
              <a:solidFill>
                <a:srgbClr val="002060"/>
              </a:solidFill>
              <a:latin typeface="Arial"/>
            </a:endParaRPr>
          </a:p>
        </p:txBody>
      </p:sp>
      <p:sp>
        <p:nvSpPr>
          <p:cNvPr id="19" name="Oval 18"/>
          <p:cNvSpPr/>
          <p:nvPr/>
        </p:nvSpPr>
        <p:spPr>
          <a:xfrm>
            <a:off x="9966960" y="1874519"/>
            <a:ext cx="1051560" cy="1051560"/>
          </a:xfrm>
          <a:prstGeom prst="ellipse">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sz="1600" b="1">
                <a:solidFill>
                  <a:srgbClr val="FFFFFF"/>
                </a:solidFill>
                <a:latin typeface="Arial"/>
              </a:rPr>
              <a:t>2000+</a:t>
            </a:r>
          </a:p>
        </p:txBody>
      </p:sp>
      <p:sp>
        <p:nvSpPr>
          <p:cNvPr id="20" name="TextBox 19"/>
          <p:cNvSpPr txBox="1"/>
          <p:nvPr/>
        </p:nvSpPr>
        <p:spPr>
          <a:xfrm>
            <a:off x="9761220" y="3200400"/>
            <a:ext cx="1672590" cy="1477328"/>
          </a:xfrm>
          <a:prstGeom prst="rect">
            <a:avLst/>
          </a:prstGeom>
          <a:noFill/>
        </p:spPr>
        <p:txBody>
          <a:bodyPr wrap="square">
            <a:spAutoFit/>
          </a:bodyPr>
          <a:lstStyle/>
          <a:p>
            <a:pPr algn="ctr"/>
            <a:r>
              <a:rPr dirty="0" err="1">
                <a:solidFill>
                  <a:srgbClr val="002060"/>
                </a:solidFill>
                <a:latin typeface="Arial"/>
              </a:rPr>
              <a:t>Белсенді</a:t>
            </a:r>
            <a:r>
              <a:rPr dirty="0">
                <a:solidFill>
                  <a:srgbClr val="002060"/>
                </a:solidFill>
                <a:latin typeface="Arial"/>
              </a:rPr>
              <a:t>, </a:t>
            </a:r>
            <a:r>
              <a:rPr dirty="0" err="1">
                <a:solidFill>
                  <a:srgbClr val="002060"/>
                </a:solidFill>
                <a:latin typeface="Arial"/>
              </a:rPr>
              <a:t>интерактивті</a:t>
            </a:r>
            <a:r>
              <a:rPr dirty="0">
                <a:solidFill>
                  <a:srgbClr val="002060"/>
                </a:solidFill>
                <a:latin typeface="Arial"/>
              </a:rPr>
              <a:t>,
АКТ </a:t>
            </a:r>
            <a:r>
              <a:rPr dirty="0" err="1">
                <a:solidFill>
                  <a:srgbClr val="002060"/>
                </a:solidFill>
                <a:latin typeface="Arial"/>
              </a:rPr>
              <a:t>және</a:t>
            </a:r>
            <a:r>
              <a:rPr dirty="0">
                <a:solidFill>
                  <a:srgbClr val="002060"/>
                </a:solidFill>
                <a:latin typeface="Arial"/>
              </a:rPr>
              <a:t> </a:t>
            </a:r>
            <a:r>
              <a:rPr dirty="0" err="1">
                <a:solidFill>
                  <a:srgbClr val="002060"/>
                </a:solidFill>
                <a:latin typeface="Arial"/>
              </a:rPr>
              <a:t>сараланған</a:t>
            </a:r>
            <a:r>
              <a:rPr dirty="0">
                <a:solidFill>
                  <a:srgbClr val="002060"/>
                </a:solidFill>
                <a:latin typeface="Arial"/>
              </a:rPr>
              <a:t> </a:t>
            </a:r>
            <a:r>
              <a:rPr dirty="0" err="1">
                <a:solidFill>
                  <a:srgbClr val="002060"/>
                </a:solidFill>
                <a:latin typeface="Arial"/>
              </a:rPr>
              <a:t>зерттеу</a:t>
            </a:r>
            <a:endParaRPr dirty="0">
              <a:solidFill>
                <a:srgbClr val="002060"/>
              </a:solidFill>
              <a:latin typeface="Aria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8048550" cy="477054"/>
          </a:xfrm>
          <a:prstGeom prst="rect">
            <a:avLst/>
          </a:prstGeom>
          <a:noFill/>
        </p:spPr>
        <p:txBody>
          <a:bodyPr wrap="none">
            <a:spAutoFit/>
          </a:bodyPr>
          <a:lstStyle/>
          <a:p>
            <a:r>
              <a:rPr sz="2500" b="1" dirty="0">
                <a:solidFill>
                  <a:srgbClr val="002060"/>
                </a:solidFill>
                <a:latin typeface="Arial"/>
              </a:rPr>
              <a:t>Сейіл Жиенбаев: </a:t>
            </a:r>
            <a:r>
              <a:rPr sz="2500" b="1" dirty="0" err="1">
                <a:solidFill>
                  <a:srgbClr val="002060"/>
                </a:solidFill>
                <a:latin typeface="Arial"/>
              </a:rPr>
              <a:t>әдістеменің</a:t>
            </a:r>
            <a:r>
              <a:rPr sz="2500" b="1" dirty="0">
                <a:solidFill>
                  <a:srgbClr val="002060"/>
                </a:solidFill>
                <a:latin typeface="Arial"/>
              </a:rPr>
              <a:t> </a:t>
            </a:r>
            <a:r>
              <a:rPr sz="2500" b="1" dirty="0" err="1">
                <a:solidFill>
                  <a:srgbClr val="002060"/>
                </a:solidFill>
                <a:latin typeface="Arial"/>
              </a:rPr>
              <a:t>алғашқы</a:t>
            </a:r>
            <a:r>
              <a:rPr sz="2500" b="1" dirty="0">
                <a:solidFill>
                  <a:srgbClr val="002060"/>
                </a:solidFill>
                <a:latin typeface="Arial"/>
              </a:rPr>
              <a:t> </a:t>
            </a:r>
            <a:r>
              <a:rPr sz="2500" b="1" dirty="0" err="1">
                <a:solidFill>
                  <a:srgbClr val="002060"/>
                </a:solidFill>
                <a:latin typeface="Arial"/>
              </a:rPr>
              <a:t>жүйеленуі</a:t>
            </a:r>
            <a:endParaRPr sz="2500" b="1" dirty="0">
              <a:solidFill>
                <a:srgbClr val="002060"/>
              </a:solidFill>
              <a:latin typeface="Arial"/>
            </a:endParaRPr>
          </a:p>
        </p:txBody>
      </p:sp>
      <p:sp>
        <p:nvSpPr>
          <p:cNvPr id="4" name="Rounded Rectangle 3"/>
          <p:cNvSpPr/>
          <p:nvPr/>
        </p:nvSpPr>
        <p:spPr>
          <a:xfrm>
            <a:off x="640080" y="1325880"/>
            <a:ext cx="5120640" cy="42519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25196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4709159" cy="411480"/>
          </a:xfrm>
          <a:prstGeom prst="rect">
            <a:avLst/>
          </a:prstGeom>
          <a:noFill/>
        </p:spPr>
        <p:txBody>
          <a:bodyPr wrap="none">
            <a:spAutoFit/>
          </a:bodyPr>
          <a:lstStyle/>
          <a:p>
            <a:r>
              <a:rPr sz="1600" b="1">
                <a:solidFill>
                  <a:srgbClr val="094BA0"/>
                </a:solidFill>
                <a:latin typeface="Arial"/>
              </a:rPr>
              <a:t>Негізгі үлесі</a:t>
            </a:r>
          </a:p>
        </p:txBody>
      </p:sp>
      <p:sp>
        <p:nvSpPr>
          <p:cNvPr id="7" name="TextBox 6"/>
          <p:cNvSpPr txBox="1"/>
          <p:nvPr/>
        </p:nvSpPr>
        <p:spPr>
          <a:xfrm>
            <a:off x="868680" y="1947672"/>
            <a:ext cx="4146665" cy="2308324"/>
          </a:xfrm>
          <a:prstGeom prst="rect">
            <a:avLst/>
          </a:prstGeom>
          <a:noFill/>
        </p:spPr>
        <p:txBody>
          <a:bodyPr wrap="square">
            <a:spAutoFit/>
          </a:bodyPr>
          <a:lstStyle/>
          <a:p>
            <a:r>
              <a:rPr sz="1600" dirty="0">
                <a:solidFill>
                  <a:srgbClr val="002060"/>
                </a:solidFill>
                <a:latin typeface="Arial"/>
              </a:rPr>
              <a:t>• Қазақ </a:t>
            </a:r>
            <a:r>
              <a:rPr sz="1600" dirty="0" err="1">
                <a:solidFill>
                  <a:srgbClr val="002060"/>
                </a:solidFill>
                <a:latin typeface="Arial"/>
              </a:rPr>
              <a:t>тілін</a:t>
            </a:r>
            <a:r>
              <a:rPr sz="1600" dirty="0">
                <a:solidFill>
                  <a:srgbClr val="002060"/>
                </a:solidFill>
                <a:latin typeface="Arial"/>
              </a:rPr>
              <a:t> </a:t>
            </a:r>
            <a:r>
              <a:rPr sz="1600" dirty="0" err="1">
                <a:solidFill>
                  <a:srgbClr val="002060"/>
                </a:solidFill>
                <a:latin typeface="Arial"/>
              </a:rPr>
              <a:t>оқыту</a:t>
            </a:r>
            <a:r>
              <a:rPr sz="1600" dirty="0">
                <a:solidFill>
                  <a:srgbClr val="002060"/>
                </a:solidFill>
                <a:latin typeface="Arial"/>
              </a:rPr>
              <a:t> </a:t>
            </a:r>
            <a:r>
              <a:rPr sz="1600" dirty="0" err="1">
                <a:solidFill>
                  <a:srgbClr val="002060"/>
                </a:solidFill>
                <a:latin typeface="Arial"/>
              </a:rPr>
              <a:t>әдістемесін</a:t>
            </a:r>
            <a:r>
              <a:rPr sz="1600" dirty="0">
                <a:solidFill>
                  <a:srgbClr val="002060"/>
                </a:solidFill>
                <a:latin typeface="Arial"/>
              </a:rPr>
              <a:t> </a:t>
            </a:r>
            <a:r>
              <a:rPr sz="1600" dirty="0" err="1">
                <a:solidFill>
                  <a:srgbClr val="002060"/>
                </a:solidFill>
                <a:latin typeface="Arial"/>
              </a:rPr>
              <a:t>дербес</a:t>
            </a:r>
            <a:r>
              <a:rPr sz="1600" dirty="0">
                <a:solidFill>
                  <a:srgbClr val="002060"/>
                </a:solidFill>
                <a:latin typeface="Arial"/>
              </a:rPr>
              <a:t> </a:t>
            </a:r>
            <a:r>
              <a:rPr sz="1600" dirty="0" err="1">
                <a:solidFill>
                  <a:srgbClr val="002060"/>
                </a:solidFill>
                <a:latin typeface="Arial"/>
              </a:rPr>
              <a:t>пән</a:t>
            </a:r>
            <a:r>
              <a:rPr sz="1600" dirty="0">
                <a:solidFill>
                  <a:srgbClr val="002060"/>
                </a:solidFill>
                <a:latin typeface="Arial"/>
              </a:rPr>
              <a:t> </a:t>
            </a:r>
            <a:r>
              <a:rPr sz="1600" dirty="0" err="1">
                <a:solidFill>
                  <a:srgbClr val="002060"/>
                </a:solidFill>
                <a:latin typeface="Arial"/>
              </a:rPr>
              <a:t>ретінде</a:t>
            </a:r>
            <a:r>
              <a:rPr sz="1600" dirty="0">
                <a:solidFill>
                  <a:srgbClr val="002060"/>
                </a:solidFill>
                <a:latin typeface="Arial"/>
              </a:rPr>
              <a:t> </a:t>
            </a:r>
            <a:r>
              <a:rPr sz="1600" dirty="0" err="1">
                <a:solidFill>
                  <a:srgbClr val="002060"/>
                </a:solidFill>
                <a:latin typeface="Arial"/>
              </a:rPr>
              <a:t>қалыптастыруға</a:t>
            </a:r>
            <a:r>
              <a:rPr sz="1600" dirty="0">
                <a:solidFill>
                  <a:srgbClr val="002060"/>
                </a:solidFill>
                <a:latin typeface="Arial"/>
              </a:rPr>
              <a:t> </a:t>
            </a:r>
            <a:r>
              <a:rPr sz="1600" dirty="0" err="1">
                <a:solidFill>
                  <a:srgbClr val="002060"/>
                </a:solidFill>
                <a:latin typeface="Arial"/>
              </a:rPr>
              <a:t>үлес</a:t>
            </a:r>
            <a:r>
              <a:rPr sz="1600" dirty="0">
                <a:solidFill>
                  <a:srgbClr val="002060"/>
                </a:solidFill>
                <a:latin typeface="Arial"/>
              </a:rPr>
              <a:t> </a:t>
            </a:r>
            <a:r>
              <a:rPr sz="1600" dirty="0" err="1">
                <a:solidFill>
                  <a:srgbClr val="002060"/>
                </a:solidFill>
                <a:latin typeface="Arial"/>
              </a:rPr>
              <a:t>қосты</a:t>
            </a:r>
            <a:r>
              <a:rPr sz="1600" dirty="0">
                <a:solidFill>
                  <a:srgbClr val="002060"/>
                </a:solidFill>
                <a:latin typeface="Arial"/>
              </a:rPr>
              <a:t>.</a:t>
            </a:r>
            <a:endParaRPr lang="kk-KZ" sz="1600" dirty="0">
              <a:solidFill>
                <a:srgbClr val="002060"/>
              </a:solidFill>
              <a:latin typeface="Arial"/>
            </a:endParaRPr>
          </a:p>
          <a:p>
            <a:r>
              <a:rPr sz="1600" dirty="0">
                <a:solidFill>
                  <a:srgbClr val="002060"/>
                </a:solidFill>
                <a:latin typeface="Arial"/>
              </a:rPr>
              <a:t>
• Бастауыш </a:t>
            </a:r>
            <a:r>
              <a:rPr sz="1600" dirty="0" err="1">
                <a:solidFill>
                  <a:srgbClr val="002060"/>
                </a:solidFill>
                <a:latin typeface="Arial"/>
              </a:rPr>
              <a:t>және</a:t>
            </a:r>
            <a:r>
              <a:rPr sz="1600" dirty="0">
                <a:solidFill>
                  <a:srgbClr val="002060"/>
                </a:solidFill>
                <a:latin typeface="Arial"/>
              </a:rPr>
              <a:t> </a:t>
            </a:r>
            <a:r>
              <a:rPr sz="1600" dirty="0" err="1">
                <a:solidFill>
                  <a:srgbClr val="002060"/>
                </a:solidFill>
                <a:latin typeface="Arial"/>
              </a:rPr>
              <a:t>орта</a:t>
            </a:r>
            <a:r>
              <a:rPr sz="1600" dirty="0">
                <a:solidFill>
                  <a:srgbClr val="002060"/>
                </a:solidFill>
                <a:latin typeface="Arial"/>
              </a:rPr>
              <a:t> </a:t>
            </a:r>
            <a:r>
              <a:rPr sz="1600" dirty="0" err="1">
                <a:solidFill>
                  <a:srgbClr val="002060"/>
                </a:solidFill>
                <a:latin typeface="Arial"/>
              </a:rPr>
              <a:t>мектептегі</a:t>
            </a:r>
            <a:r>
              <a:rPr sz="1600" dirty="0">
                <a:solidFill>
                  <a:srgbClr val="002060"/>
                </a:solidFill>
                <a:latin typeface="Arial"/>
              </a:rPr>
              <a:t> </a:t>
            </a:r>
            <a:r>
              <a:rPr sz="1600" dirty="0" err="1">
                <a:solidFill>
                  <a:srgbClr val="002060"/>
                </a:solidFill>
                <a:latin typeface="Arial"/>
              </a:rPr>
              <a:t>тіл</a:t>
            </a:r>
            <a:r>
              <a:rPr sz="1600" dirty="0">
                <a:solidFill>
                  <a:srgbClr val="002060"/>
                </a:solidFill>
                <a:latin typeface="Arial"/>
              </a:rPr>
              <a:t> </a:t>
            </a:r>
            <a:r>
              <a:rPr sz="1600" dirty="0" err="1">
                <a:solidFill>
                  <a:srgbClr val="002060"/>
                </a:solidFill>
                <a:latin typeface="Arial"/>
              </a:rPr>
              <a:t>оқыту</a:t>
            </a:r>
            <a:r>
              <a:rPr sz="1600" dirty="0">
                <a:solidFill>
                  <a:srgbClr val="002060"/>
                </a:solidFill>
                <a:latin typeface="Arial"/>
              </a:rPr>
              <a:t>, </a:t>
            </a:r>
            <a:r>
              <a:rPr sz="1600" dirty="0" err="1">
                <a:solidFill>
                  <a:srgbClr val="002060"/>
                </a:solidFill>
                <a:latin typeface="Arial"/>
              </a:rPr>
              <a:t>кітап</a:t>
            </a:r>
            <a:r>
              <a:rPr sz="1600" dirty="0">
                <a:solidFill>
                  <a:srgbClr val="002060"/>
                </a:solidFill>
                <a:latin typeface="Arial"/>
              </a:rPr>
              <a:t> </a:t>
            </a:r>
            <a:r>
              <a:rPr sz="1600" dirty="0" err="1">
                <a:solidFill>
                  <a:srgbClr val="002060"/>
                </a:solidFill>
                <a:latin typeface="Arial"/>
              </a:rPr>
              <a:t>оқу</a:t>
            </a:r>
            <a:r>
              <a:rPr sz="1600" dirty="0">
                <a:solidFill>
                  <a:srgbClr val="002060"/>
                </a:solidFill>
                <a:latin typeface="Arial"/>
              </a:rPr>
              <a:t>, </a:t>
            </a:r>
            <a:r>
              <a:rPr sz="1600" dirty="0" err="1">
                <a:solidFill>
                  <a:srgbClr val="002060"/>
                </a:solidFill>
                <a:latin typeface="Arial"/>
              </a:rPr>
              <a:t>сауат</a:t>
            </a:r>
            <a:r>
              <a:rPr sz="1600" dirty="0">
                <a:solidFill>
                  <a:srgbClr val="002060"/>
                </a:solidFill>
                <a:latin typeface="Arial"/>
              </a:rPr>
              <a:t> </a:t>
            </a:r>
            <a:r>
              <a:rPr sz="1600" dirty="0" err="1">
                <a:solidFill>
                  <a:srgbClr val="002060"/>
                </a:solidFill>
                <a:latin typeface="Arial"/>
              </a:rPr>
              <a:t>ашу</a:t>
            </a:r>
            <a:r>
              <a:rPr sz="1600" dirty="0">
                <a:solidFill>
                  <a:srgbClr val="002060"/>
                </a:solidFill>
                <a:latin typeface="Arial"/>
              </a:rPr>
              <a:t>, </a:t>
            </a:r>
            <a:r>
              <a:rPr sz="1600" dirty="0" err="1">
                <a:solidFill>
                  <a:srgbClr val="002060"/>
                </a:solidFill>
                <a:latin typeface="Arial"/>
              </a:rPr>
              <a:t>грамматика</a:t>
            </a:r>
            <a:r>
              <a:rPr sz="1600" dirty="0">
                <a:solidFill>
                  <a:srgbClr val="002060"/>
                </a:solidFill>
                <a:latin typeface="Arial"/>
              </a:rPr>
              <a:t> </a:t>
            </a:r>
            <a:r>
              <a:rPr sz="1600" dirty="0" err="1">
                <a:solidFill>
                  <a:srgbClr val="002060"/>
                </a:solidFill>
                <a:latin typeface="Arial"/>
              </a:rPr>
              <a:t>мен</a:t>
            </a:r>
            <a:r>
              <a:rPr sz="1600" dirty="0">
                <a:solidFill>
                  <a:srgbClr val="002060"/>
                </a:solidFill>
                <a:latin typeface="Arial"/>
              </a:rPr>
              <a:t> </a:t>
            </a:r>
            <a:r>
              <a:rPr sz="1600" dirty="0" err="1">
                <a:solidFill>
                  <a:srgbClr val="002060"/>
                </a:solidFill>
                <a:latin typeface="Arial"/>
              </a:rPr>
              <a:t>тіл</a:t>
            </a:r>
            <a:r>
              <a:rPr sz="1600" dirty="0">
                <a:solidFill>
                  <a:srgbClr val="002060"/>
                </a:solidFill>
                <a:latin typeface="Arial"/>
              </a:rPr>
              <a:t> </a:t>
            </a:r>
            <a:r>
              <a:rPr sz="1600" dirty="0" err="1">
                <a:solidFill>
                  <a:srgbClr val="002060"/>
                </a:solidFill>
                <a:latin typeface="Arial"/>
              </a:rPr>
              <a:t>дамыту</a:t>
            </a:r>
            <a:r>
              <a:rPr sz="1600" dirty="0">
                <a:solidFill>
                  <a:srgbClr val="002060"/>
                </a:solidFill>
                <a:latin typeface="Arial"/>
              </a:rPr>
              <a:t> </a:t>
            </a:r>
            <a:r>
              <a:rPr sz="1600" dirty="0" err="1">
                <a:solidFill>
                  <a:srgbClr val="002060"/>
                </a:solidFill>
                <a:latin typeface="Arial"/>
              </a:rPr>
              <a:t>мәселелерін</a:t>
            </a:r>
            <a:r>
              <a:rPr sz="1600" dirty="0">
                <a:solidFill>
                  <a:srgbClr val="002060"/>
                </a:solidFill>
                <a:latin typeface="Arial"/>
              </a:rPr>
              <a:t> </a:t>
            </a:r>
            <a:r>
              <a:rPr sz="1600" dirty="0" err="1">
                <a:solidFill>
                  <a:srgbClr val="002060"/>
                </a:solidFill>
                <a:latin typeface="Arial"/>
              </a:rPr>
              <a:t>қарастырды</a:t>
            </a:r>
            <a:r>
              <a:rPr sz="1600" dirty="0">
                <a:solidFill>
                  <a:srgbClr val="002060"/>
                </a:solidFill>
                <a:latin typeface="Arial"/>
              </a:rPr>
              <a:t>.</a:t>
            </a:r>
            <a:endParaRPr lang="kk-KZ" sz="1600" dirty="0">
              <a:solidFill>
                <a:srgbClr val="002060"/>
              </a:solidFill>
              <a:latin typeface="Arial"/>
            </a:endParaRPr>
          </a:p>
          <a:p>
            <a:r>
              <a:rPr sz="1600" dirty="0">
                <a:solidFill>
                  <a:srgbClr val="002060"/>
                </a:solidFill>
                <a:latin typeface="Arial"/>
              </a:rPr>
              <a:t>
• «</a:t>
            </a:r>
            <a:r>
              <a:rPr sz="1600" dirty="0" err="1">
                <a:solidFill>
                  <a:srgbClr val="002060"/>
                </a:solidFill>
                <a:latin typeface="Arial"/>
              </a:rPr>
              <a:t>Қазақ</a:t>
            </a:r>
            <a:r>
              <a:rPr sz="1600" dirty="0">
                <a:solidFill>
                  <a:srgbClr val="002060"/>
                </a:solidFill>
                <a:latin typeface="Arial"/>
              </a:rPr>
              <a:t> </a:t>
            </a:r>
            <a:r>
              <a:rPr sz="1600" dirty="0" err="1">
                <a:solidFill>
                  <a:srgbClr val="002060"/>
                </a:solidFill>
                <a:latin typeface="Arial"/>
              </a:rPr>
              <a:t>тілінің</a:t>
            </a:r>
            <a:r>
              <a:rPr sz="1600" dirty="0">
                <a:solidFill>
                  <a:srgbClr val="002060"/>
                </a:solidFill>
                <a:latin typeface="Arial"/>
              </a:rPr>
              <a:t> </a:t>
            </a:r>
            <a:r>
              <a:rPr sz="1600" dirty="0" err="1">
                <a:solidFill>
                  <a:srgbClr val="002060"/>
                </a:solidFill>
                <a:latin typeface="Arial"/>
              </a:rPr>
              <a:t>методикасы</a:t>
            </a:r>
            <a:r>
              <a:rPr sz="1600" dirty="0">
                <a:solidFill>
                  <a:srgbClr val="002060"/>
                </a:solidFill>
                <a:latin typeface="Arial"/>
              </a:rPr>
              <a:t>» </a:t>
            </a:r>
            <a:r>
              <a:rPr sz="1600" dirty="0" err="1">
                <a:solidFill>
                  <a:srgbClr val="002060"/>
                </a:solidFill>
                <a:latin typeface="Arial"/>
              </a:rPr>
              <a:t>еңбегі</a:t>
            </a:r>
            <a:r>
              <a:rPr sz="1600" dirty="0">
                <a:solidFill>
                  <a:srgbClr val="002060"/>
                </a:solidFill>
                <a:latin typeface="Arial"/>
              </a:rPr>
              <a:t> 1941 </a:t>
            </a:r>
            <a:r>
              <a:rPr sz="1600" dirty="0" err="1">
                <a:solidFill>
                  <a:srgbClr val="002060"/>
                </a:solidFill>
                <a:latin typeface="Arial"/>
              </a:rPr>
              <a:t>жылы</a:t>
            </a:r>
            <a:r>
              <a:rPr sz="1600" dirty="0">
                <a:solidFill>
                  <a:srgbClr val="002060"/>
                </a:solidFill>
                <a:latin typeface="Arial"/>
              </a:rPr>
              <a:t> </a:t>
            </a:r>
            <a:r>
              <a:rPr sz="1600" dirty="0" err="1">
                <a:solidFill>
                  <a:srgbClr val="002060"/>
                </a:solidFill>
                <a:latin typeface="Arial"/>
              </a:rPr>
              <a:t>жарық</a:t>
            </a:r>
            <a:r>
              <a:rPr sz="1600" dirty="0">
                <a:solidFill>
                  <a:srgbClr val="002060"/>
                </a:solidFill>
                <a:latin typeface="Arial"/>
              </a:rPr>
              <a:t> </a:t>
            </a:r>
            <a:r>
              <a:rPr sz="1600" dirty="0" err="1">
                <a:solidFill>
                  <a:srgbClr val="002060"/>
                </a:solidFill>
                <a:latin typeface="Arial"/>
              </a:rPr>
              <a:t>көрді</a:t>
            </a:r>
            <a:r>
              <a:rPr sz="1600" dirty="0">
                <a:solidFill>
                  <a:srgbClr val="002060"/>
                </a:solidFill>
                <a:latin typeface="Arial"/>
              </a:rPr>
              <a:t>.</a:t>
            </a:r>
          </a:p>
        </p:txBody>
      </p:sp>
      <p:sp>
        <p:nvSpPr>
          <p:cNvPr id="9" name="Rounded Rectangle 8"/>
          <p:cNvSpPr/>
          <p:nvPr/>
        </p:nvSpPr>
        <p:spPr>
          <a:xfrm>
            <a:off x="8458200" y="1325880"/>
            <a:ext cx="2743200" cy="42519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8458200" y="1325880"/>
            <a:ext cx="82296" cy="425196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1" name="TextBox 10"/>
          <p:cNvSpPr txBox="1"/>
          <p:nvPr/>
        </p:nvSpPr>
        <p:spPr>
          <a:xfrm>
            <a:off x="8686800" y="1490472"/>
            <a:ext cx="2331720" cy="411480"/>
          </a:xfrm>
          <a:prstGeom prst="rect">
            <a:avLst/>
          </a:prstGeom>
          <a:noFill/>
        </p:spPr>
        <p:txBody>
          <a:bodyPr wrap="none">
            <a:spAutoFit/>
          </a:bodyPr>
          <a:lstStyle/>
          <a:p>
            <a:r>
              <a:rPr sz="1600" b="1">
                <a:solidFill>
                  <a:srgbClr val="FF894B"/>
                </a:solidFill>
                <a:latin typeface="Arial"/>
              </a:rPr>
              <a:t>Маңызды белгі</a:t>
            </a:r>
          </a:p>
        </p:txBody>
      </p:sp>
      <p:sp>
        <p:nvSpPr>
          <p:cNvPr id="12" name="TextBox 11"/>
          <p:cNvSpPr txBox="1"/>
          <p:nvPr/>
        </p:nvSpPr>
        <p:spPr>
          <a:xfrm>
            <a:off x="8686800" y="1947672"/>
            <a:ext cx="2240280" cy="2800767"/>
          </a:xfrm>
          <a:prstGeom prst="rect">
            <a:avLst/>
          </a:prstGeom>
          <a:noFill/>
        </p:spPr>
        <p:txBody>
          <a:bodyPr wrap="square">
            <a:spAutoFit/>
          </a:bodyPr>
          <a:lstStyle/>
          <a:p>
            <a:r>
              <a:rPr sz="1600" dirty="0">
                <a:solidFill>
                  <a:srgbClr val="002060"/>
                </a:solidFill>
                <a:latin typeface="Arial"/>
              </a:rPr>
              <a:t>Әдістемені </a:t>
            </a:r>
            <a:r>
              <a:rPr sz="1600" dirty="0" err="1">
                <a:solidFill>
                  <a:srgbClr val="002060"/>
                </a:solidFill>
                <a:latin typeface="Arial"/>
              </a:rPr>
              <a:t>дайын</a:t>
            </a:r>
            <a:r>
              <a:rPr sz="1600" dirty="0">
                <a:solidFill>
                  <a:srgbClr val="002060"/>
                </a:solidFill>
                <a:latin typeface="Arial"/>
              </a:rPr>
              <a:t> </a:t>
            </a:r>
            <a:r>
              <a:rPr sz="1600" dirty="0" err="1">
                <a:solidFill>
                  <a:srgbClr val="002060"/>
                </a:solidFill>
                <a:latin typeface="Arial"/>
              </a:rPr>
              <a:t>рецепт</a:t>
            </a:r>
            <a:r>
              <a:rPr sz="1600" dirty="0">
                <a:solidFill>
                  <a:srgbClr val="002060"/>
                </a:solidFill>
                <a:latin typeface="Arial"/>
              </a:rPr>
              <a:t> </a:t>
            </a:r>
            <a:endParaRPr lang="kk-KZ" sz="1600" dirty="0">
              <a:solidFill>
                <a:srgbClr val="002060"/>
              </a:solidFill>
              <a:latin typeface="Arial"/>
            </a:endParaRPr>
          </a:p>
          <a:p>
            <a:r>
              <a:rPr sz="1600" dirty="0" err="1">
                <a:solidFill>
                  <a:srgbClr val="002060"/>
                </a:solidFill>
                <a:latin typeface="Arial"/>
              </a:rPr>
              <a:t>емес</a:t>
            </a:r>
            <a:r>
              <a:rPr sz="1600" dirty="0">
                <a:solidFill>
                  <a:srgbClr val="002060"/>
                </a:solidFill>
                <a:latin typeface="Arial"/>
              </a:rPr>
              <a:t>, </a:t>
            </a:r>
            <a:r>
              <a:rPr sz="1600" dirty="0" err="1">
                <a:solidFill>
                  <a:srgbClr val="002060"/>
                </a:solidFill>
                <a:latin typeface="Arial"/>
              </a:rPr>
              <a:t>мұғалімнің</a:t>
            </a:r>
            <a:r>
              <a:rPr sz="1600" dirty="0">
                <a:solidFill>
                  <a:srgbClr val="002060"/>
                </a:solidFill>
                <a:latin typeface="Arial"/>
              </a:rPr>
              <a:t> </a:t>
            </a:r>
            <a:r>
              <a:rPr sz="1600" dirty="0" err="1">
                <a:solidFill>
                  <a:srgbClr val="002060"/>
                </a:solidFill>
                <a:latin typeface="Arial"/>
              </a:rPr>
              <a:t>нақты</a:t>
            </a:r>
            <a:r>
              <a:rPr sz="1600" dirty="0">
                <a:solidFill>
                  <a:srgbClr val="002060"/>
                </a:solidFill>
                <a:latin typeface="Arial"/>
              </a:rPr>
              <a:t> </a:t>
            </a:r>
            <a:endParaRPr lang="kk-KZ" sz="1600" dirty="0">
              <a:solidFill>
                <a:srgbClr val="002060"/>
              </a:solidFill>
              <a:latin typeface="Arial"/>
            </a:endParaRPr>
          </a:p>
          <a:p>
            <a:r>
              <a:rPr sz="1600" dirty="0" err="1">
                <a:solidFill>
                  <a:srgbClr val="002060"/>
                </a:solidFill>
                <a:latin typeface="Arial"/>
              </a:rPr>
              <a:t>педагогикалық</a:t>
            </a:r>
            <a:r>
              <a:rPr sz="1600" dirty="0">
                <a:solidFill>
                  <a:srgbClr val="002060"/>
                </a:solidFill>
                <a:latin typeface="Arial"/>
              </a:rPr>
              <a:t> </a:t>
            </a:r>
            <a:r>
              <a:rPr sz="1600" dirty="0" err="1">
                <a:solidFill>
                  <a:srgbClr val="002060"/>
                </a:solidFill>
                <a:latin typeface="Arial"/>
              </a:rPr>
              <a:t>әрекетін</a:t>
            </a:r>
            <a:r>
              <a:rPr sz="1600" dirty="0">
                <a:solidFill>
                  <a:srgbClr val="002060"/>
                </a:solidFill>
                <a:latin typeface="Arial"/>
              </a:rPr>
              <a:t> </a:t>
            </a:r>
            <a:endParaRPr lang="kk-KZ" sz="1600" dirty="0">
              <a:solidFill>
                <a:srgbClr val="002060"/>
              </a:solidFill>
              <a:latin typeface="Arial"/>
            </a:endParaRPr>
          </a:p>
          <a:p>
            <a:r>
              <a:rPr sz="1600" dirty="0" err="1">
                <a:solidFill>
                  <a:srgbClr val="002060"/>
                </a:solidFill>
                <a:latin typeface="Arial"/>
              </a:rPr>
              <a:t>бағыттайтын</a:t>
            </a:r>
            <a:r>
              <a:rPr sz="1600" dirty="0">
                <a:solidFill>
                  <a:srgbClr val="002060"/>
                </a:solidFill>
                <a:latin typeface="Arial"/>
              </a:rPr>
              <a:t> </a:t>
            </a:r>
            <a:r>
              <a:rPr sz="1600" dirty="0" err="1">
                <a:solidFill>
                  <a:srgbClr val="002060"/>
                </a:solidFill>
                <a:latin typeface="Arial"/>
              </a:rPr>
              <a:t>жүйе</a:t>
            </a:r>
            <a:r>
              <a:rPr sz="1600" dirty="0">
                <a:solidFill>
                  <a:srgbClr val="002060"/>
                </a:solidFill>
                <a:latin typeface="Arial"/>
              </a:rPr>
              <a:t> </a:t>
            </a:r>
            <a:r>
              <a:rPr sz="1600" dirty="0" err="1">
                <a:solidFill>
                  <a:srgbClr val="002060"/>
                </a:solidFill>
                <a:latin typeface="Arial"/>
              </a:rPr>
              <a:t>ретінде</a:t>
            </a:r>
            <a:r>
              <a:rPr sz="1600" dirty="0">
                <a:solidFill>
                  <a:srgbClr val="002060"/>
                </a:solidFill>
                <a:latin typeface="Arial"/>
              </a:rPr>
              <a:t> </a:t>
            </a:r>
            <a:endParaRPr lang="kk-KZ" sz="1600" dirty="0">
              <a:solidFill>
                <a:srgbClr val="002060"/>
              </a:solidFill>
              <a:latin typeface="Arial"/>
            </a:endParaRPr>
          </a:p>
          <a:p>
            <a:r>
              <a:rPr sz="1600" dirty="0" err="1">
                <a:solidFill>
                  <a:srgbClr val="002060"/>
                </a:solidFill>
                <a:latin typeface="Arial"/>
              </a:rPr>
              <a:t>қарастыру</a:t>
            </a:r>
            <a:r>
              <a:rPr sz="1600" dirty="0">
                <a:solidFill>
                  <a:srgbClr val="002060"/>
                </a:solidFill>
                <a:latin typeface="Arial"/>
              </a:rPr>
              <a:t> </a:t>
            </a:r>
            <a:r>
              <a:rPr sz="1600" dirty="0" err="1">
                <a:solidFill>
                  <a:srgbClr val="002060"/>
                </a:solidFill>
                <a:latin typeface="Arial"/>
              </a:rPr>
              <a:t>дәстүрі</a:t>
            </a:r>
            <a:r>
              <a:rPr sz="1600" dirty="0">
                <a:solidFill>
                  <a:srgbClr val="002060"/>
                </a:solidFill>
                <a:latin typeface="Arial"/>
              </a:rPr>
              <a:t> </a:t>
            </a:r>
            <a:endParaRPr lang="kk-KZ" sz="1600" dirty="0">
              <a:solidFill>
                <a:srgbClr val="002060"/>
              </a:solidFill>
              <a:latin typeface="Arial"/>
            </a:endParaRPr>
          </a:p>
          <a:p>
            <a:r>
              <a:rPr sz="1600" dirty="0" err="1">
                <a:solidFill>
                  <a:srgbClr val="002060"/>
                </a:solidFill>
                <a:latin typeface="Arial"/>
              </a:rPr>
              <a:t>осы</a:t>
            </a:r>
            <a:r>
              <a:rPr sz="1600" dirty="0">
                <a:solidFill>
                  <a:srgbClr val="002060"/>
                </a:solidFill>
                <a:latin typeface="Arial"/>
              </a:rPr>
              <a:t> </a:t>
            </a:r>
            <a:r>
              <a:rPr sz="1600" dirty="0" err="1">
                <a:solidFill>
                  <a:srgbClr val="002060"/>
                </a:solidFill>
                <a:latin typeface="Arial"/>
              </a:rPr>
              <a:t>кезеңде</a:t>
            </a:r>
            <a:r>
              <a:rPr sz="1600" dirty="0">
                <a:solidFill>
                  <a:srgbClr val="002060"/>
                </a:solidFill>
                <a:latin typeface="Arial"/>
              </a:rPr>
              <a:t> </a:t>
            </a:r>
            <a:r>
              <a:rPr sz="1600" dirty="0" err="1">
                <a:solidFill>
                  <a:srgbClr val="002060"/>
                </a:solidFill>
                <a:latin typeface="Arial"/>
              </a:rPr>
              <a:t>айқындала</a:t>
            </a:r>
            <a:r>
              <a:rPr sz="1600" dirty="0">
                <a:solidFill>
                  <a:srgbClr val="002060"/>
                </a:solidFill>
                <a:latin typeface="Arial"/>
              </a:rPr>
              <a:t> </a:t>
            </a:r>
            <a:r>
              <a:rPr sz="1600" dirty="0" err="1">
                <a:solidFill>
                  <a:srgbClr val="002060"/>
                </a:solidFill>
                <a:latin typeface="Arial"/>
              </a:rPr>
              <a:t>түсті</a:t>
            </a:r>
            <a:r>
              <a:rPr sz="1600" dirty="0">
                <a:solidFill>
                  <a:srgbClr val="002060"/>
                </a:solidFill>
                <a:latin typeface="Arial"/>
              </a:rPr>
              <a: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8096319" cy="477054"/>
          </a:xfrm>
          <a:prstGeom prst="rect">
            <a:avLst/>
          </a:prstGeom>
          <a:noFill/>
        </p:spPr>
        <p:txBody>
          <a:bodyPr wrap="none">
            <a:spAutoFit/>
          </a:bodyPr>
          <a:lstStyle/>
          <a:p>
            <a:r>
              <a:rPr sz="2500" b="1" dirty="0">
                <a:solidFill>
                  <a:srgbClr val="002060"/>
                </a:solidFill>
                <a:latin typeface="Arial"/>
              </a:rPr>
              <a:t>1939: </a:t>
            </a:r>
            <a:r>
              <a:rPr sz="2500" b="1" dirty="0" err="1">
                <a:solidFill>
                  <a:srgbClr val="002060"/>
                </a:solidFill>
                <a:latin typeface="Arial"/>
              </a:rPr>
              <a:t>қазақ</a:t>
            </a:r>
            <a:r>
              <a:rPr sz="2500" b="1" dirty="0">
                <a:solidFill>
                  <a:srgbClr val="002060"/>
                </a:solidFill>
                <a:latin typeface="Arial"/>
              </a:rPr>
              <a:t> </a:t>
            </a:r>
            <a:r>
              <a:rPr sz="2500" b="1" dirty="0" err="1">
                <a:solidFill>
                  <a:srgbClr val="002060"/>
                </a:solidFill>
                <a:latin typeface="Arial"/>
              </a:rPr>
              <a:t>синтаксисін</a:t>
            </a:r>
            <a:r>
              <a:rPr sz="2500" b="1" dirty="0">
                <a:solidFill>
                  <a:srgbClr val="002060"/>
                </a:solidFill>
                <a:latin typeface="Arial"/>
              </a:rPr>
              <a:t> </a:t>
            </a:r>
            <a:r>
              <a:rPr sz="2500" b="1" dirty="0" err="1">
                <a:solidFill>
                  <a:srgbClr val="002060"/>
                </a:solidFill>
                <a:latin typeface="Arial"/>
              </a:rPr>
              <a:t>жүйелі</a:t>
            </a:r>
            <a:r>
              <a:rPr sz="2500" b="1" dirty="0">
                <a:solidFill>
                  <a:srgbClr val="002060"/>
                </a:solidFill>
                <a:latin typeface="Arial"/>
              </a:rPr>
              <a:t> </a:t>
            </a:r>
            <a:r>
              <a:rPr sz="2500" b="1" dirty="0" err="1">
                <a:solidFill>
                  <a:srgbClr val="002060"/>
                </a:solidFill>
                <a:latin typeface="Arial"/>
              </a:rPr>
              <a:t>оқытуға</a:t>
            </a:r>
            <a:r>
              <a:rPr sz="2500" b="1" dirty="0">
                <a:solidFill>
                  <a:srgbClr val="002060"/>
                </a:solidFill>
                <a:latin typeface="Arial"/>
              </a:rPr>
              <a:t> </a:t>
            </a:r>
            <a:r>
              <a:rPr sz="2500" b="1" dirty="0" err="1">
                <a:solidFill>
                  <a:srgbClr val="002060"/>
                </a:solidFill>
                <a:latin typeface="Arial"/>
              </a:rPr>
              <a:t>бетбұрыс</a:t>
            </a:r>
            <a:endParaRPr sz="2500" b="1" dirty="0">
              <a:solidFill>
                <a:srgbClr val="002060"/>
              </a:solidFill>
              <a:latin typeface="Arial"/>
            </a:endParaRPr>
          </a:p>
        </p:txBody>
      </p:sp>
      <p:sp>
        <p:nvSpPr>
          <p:cNvPr id="6" name="Rounded Rectangle 5"/>
          <p:cNvSpPr/>
          <p:nvPr/>
        </p:nvSpPr>
        <p:spPr>
          <a:xfrm>
            <a:off x="640080" y="1325880"/>
            <a:ext cx="5212080" cy="434340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7" name="Rectangle 6"/>
          <p:cNvSpPr/>
          <p:nvPr/>
        </p:nvSpPr>
        <p:spPr>
          <a:xfrm>
            <a:off x="640080" y="1325880"/>
            <a:ext cx="82296" cy="434340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8" name="TextBox 7"/>
          <p:cNvSpPr txBox="1"/>
          <p:nvPr/>
        </p:nvSpPr>
        <p:spPr>
          <a:xfrm>
            <a:off x="868680" y="1490472"/>
            <a:ext cx="4800600" cy="411480"/>
          </a:xfrm>
          <a:prstGeom prst="rect">
            <a:avLst/>
          </a:prstGeom>
          <a:noFill/>
        </p:spPr>
        <p:txBody>
          <a:bodyPr wrap="none">
            <a:spAutoFit/>
          </a:bodyPr>
          <a:lstStyle/>
          <a:p>
            <a:r>
              <a:rPr sz="1600" b="1">
                <a:solidFill>
                  <a:srgbClr val="094BA0"/>
                </a:solidFill>
                <a:latin typeface="Arial"/>
              </a:rPr>
              <a:t>С. Аманжолов пен Н. Сауранбаев</a:t>
            </a:r>
          </a:p>
        </p:txBody>
      </p:sp>
      <p:sp>
        <p:nvSpPr>
          <p:cNvPr id="9" name="TextBox 8"/>
          <p:cNvSpPr txBox="1"/>
          <p:nvPr/>
        </p:nvSpPr>
        <p:spPr>
          <a:xfrm>
            <a:off x="1207008" y="2151727"/>
            <a:ext cx="3814156" cy="2554545"/>
          </a:xfrm>
          <a:prstGeom prst="rect">
            <a:avLst/>
          </a:prstGeom>
          <a:noFill/>
        </p:spPr>
        <p:txBody>
          <a:bodyPr wrap="square">
            <a:spAutoFit/>
          </a:bodyPr>
          <a:lstStyle/>
          <a:p>
            <a:pPr algn="just"/>
            <a:r>
              <a:rPr sz="1600" dirty="0">
                <a:solidFill>
                  <a:srgbClr val="192028"/>
                </a:solidFill>
                <a:latin typeface="Arial"/>
              </a:rPr>
              <a:t>1939 </a:t>
            </a:r>
            <a:r>
              <a:rPr sz="1600" dirty="0" err="1">
                <a:solidFill>
                  <a:srgbClr val="192028"/>
                </a:solidFill>
                <a:latin typeface="Arial"/>
              </a:rPr>
              <a:t>жылы</a:t>
            </a:r>
            <a:r>
              <a:rPr sz="1600" dirty="0">
                <a:solidFill>
                  <a:srgbClr val="192028"/>
                </a:solidFill>
                <a:latin typeface="Arial"/>
              </a:rPr>
              <a:t> </a:t>
            </a:r>
            <a:r>
              <a:rPr sz="1600" dirty="0" err="1">
                <a:solidFill>
                  <a:srgbClr val="192028"/>
                </a:solidFill>
                <a:latin typeface="Arial"/>
              </a:rPr>
              <a:t>олардың</a:t>
            </a:r>
            <a:r>
              <a:rPr sz="1600" dirty="0">
                <a:solidFill>
                  <a:srgbClr val="192028"/>
                </a:solidFill>
                <a:latin typeface="Arial"/>
              </a:rPr>
              <a:t> </a:t>
            </a:r>
            <a:r>
              <a:rPr sz="1600" dirty="0" err="1">
                <a:solidFill>
                  <a:srgbClr val="192028"/>
                </a:solidFill>
                <a:latin typeface="Arial"/>
              </a:rPr>
              <a:t>авторлығымен</a:t>
            </a:r>
            <a:r>
              <a:rPr sz="1600" dirty="0">
                <a:solidFill>
                  <a:srgbClr val="192028"/>
                </a:solidFill>
                <a:latin typeface="Arial"/>
              </a:rPr>
              <a:t> </a:t>
            </a:r>
            <a:r>
              <a:rPr sz="1600" dirty="0" err="1">
                <a:solidFill>
                  <a:srgbClr val="192028"/>
                </a:solidFill>
                <a:latin typeface="Arial"/>
              </a:rPr>
              <a:t>қазақ</a:t>
            </a:r>
            <a:r>
              <a:rPr sz="1600" dirty="0">
                <a:solidFill>
                  <a:srgbClr val="192028"/>
                </a:solidFill>
                <a:latin typeface="Arial"/>
              </a:rPr>
              <a:t> </a:t>
            </a:r>
            <a:r>
              <a:rPr sz="1600" dirty="0" err="1">
                <a:solidFill>
                  <a:srgbClr val="192028"/>
                </a:solidFill>
                <a:latin typeface="Arial"/>
              </a:rPr>
              <a:t>тілінің</a:t>
            </a:r>
            <a:r>
              <a:rPr sz="1600" dirty="0">
                <a:solidFill>
                  <a:srgbClr val="192028"/>
                </a:solidFill>
                <a:latin typeface="Arial"/>
              </a:rPr>
              <a:t> </a:t>
            </a:r>
            <a:r>
              <a:rPr sz="1600" dirty="0" err="1">
                <a:solidFill>
                  <a:srgbClr val="192028"/>
                </a:solidFill>
                <a:latin typeface="Arial"/>
              </a:rPr>
              <a:t>грамматикасы</a:t>
            </a:r>
            <a:r>
              <a:rPr sz="1600" dirty="0">
                <a:solidFill>
                  <a:srgbClr val="192028"/>
                </a:solidFill>
                <a:latin typeface="Arial"/>
              </a:rPr>
              <a:t>, </a:t>
            </a:r>
            <a:r>
              <a:rPr sz="1600" dirty="0" err="1">
                <a:solidFill>
                  <a:srgbClr val="192028"/>
                </a:solidFill>
                <a:latin typeface="Arial"/>
              </a:rPr>
              <a:t>оның</a:t>
            </a:r>
            <a:r>
              <a:rPr sz="1600" dirty="0">
                <a:solidFill>
                  <a:srgbClr val="192028"/>
                </a:solidFill>
                <a:latin typeface="Arial"/>
              </a:rPr>
              <a:t> </a:t>
            </a:r>
            <a:r>
              <a:rPr sz="1600" dirty="0" err="1">
                <a:solidFill>
                  <a:srgbClr val="192028"/>
                </a:solidFill>
                <a:latin typeface="Arial"/>
              </a:rPr>
              <a:t>ішінде</a:t>
            </a:r>
            <a:r>
              <a:rPr sz="1600" dirty="0">
                <a:solidFill>
                  <a:srgbClr val="192028"/>
                </a:solidFill>
                <a:latin typeface="Arial"/>
              </a:rPr>
              <a:t> </a:t>
            </a:r>
            <a:r>
              <a:rPr sz="1600" dirty="0" err="1">
                <a:solidFill>
                  <a:srgbClr val="192028"/>
                </a:solidFill>
                <a:latin typeface="Arial"/>
              </a:rPr>
              <a:t>синтаксис</a:t>
            </a:r>
            <a:r>
              <a:rPr sz="1600" dirty="0">
                <a:solidFill>
                  <a:srgbClr val="192028"/>
                </a:solidFill>
                <a:latin typeface="Arial"/>
              </a:rPr>
              <a:t> </a:t>
            </a:r>
            <a:r>
              <a:rPr sz="1600" dirty="0" err="1">
                <a:solidFill>
                  <a:srgbClr val="192028"/>
                </a:solidFill>
                <a:latin typeface="Arial"/>
              </a:rPr>
              <a:t>бөлімі</a:t>
            </a:r>
            <a:r>
              <a:rPr sz="1600" dirty="0">
                <a:solidFill>
                  <a:srgbClr val="192028"/>
                </a:solidFill>
                <a:latin typeface="Arial"/>
              </a:rPr>
              <a:t> </a:t>
            </a:r>
            <a:r>
              <a:rPr sz="1600" dirty="0" err="1">
                <a:solidFill>
                  <a:srgbClr val="192028"/>
                </a:solidFill>
                <a:latin typeface="Arial"/>
              </a:rPr>
              <a:t>мектеп</a:t>
            </a:r>
            <a:r>
              <a:rPr sz="1600" dirty="0">
                <a:solidFill>
                  <a:srgbClr val="192028"/>
                </a:solidFill>
                <a:latin typeface="Arial"/>
              </a:rPr>
              <a:t> </a:t>
            </a:r>
            <a:r>
              <a:rPr sz="1600" dirty="0" err="1">
                <a:solidFill>
                  <a:srgbClr val="192028"/>
                </a:solidFill>
                <a:latin typeface="Arial"/>
              </a:rPr>
              <a:t>оқулығы</a:t>
            </a:r>
            <a:r>
              <a:rPr sz="1600" dirty="0">
                <a:solidFill>
                  <a:srgbClr val="192028"/>
                </a:solidFill>
                <a:latin typeface="Arial"/>
              </a:rPr>
              <a:t> </a:t>
            </a:r>
            <a:r>
              <a:rPr sz="1600" dirty="0" err="1">
                <a:solidFill>
                  <a:srgbClr val="192028"/>
                </a:solidFill>
                <a:latin typeface="Arial"/>
              </a:rPr>
              <a:t>ретінде</a:t>
            </a:r>
            <a:r>
              <a:rPr sz="1600" dirty="0">
                <a:solidFill>
                  <a:srgbClr val="192028"/>
                </a:solidFill>
                <a:latin typeface="Arial"/>
              </a:rPr>
              <a:t> </a:t>
            </a:r>
            <a:r>
              <a:rPr sz="1600" dirty="0" err="1">
                <a:solidFill>
                  <a:srgbClr val="192028"/>
                </a:solidFill>
                <a:latin typeface="Arial"/>
              </a:rPr>
              <a:t>жарық</a:t>
            </a:r>
            <a:r>
              <a:rPr sz="1600" dirty="0">
                <a:solidFill>
                  <a:srgbClr val="192028"/>
                </a:solidFill>
                <a:latin typeface="Arial"/>
              </a:rPr>
              <a:t> </a:t>
            </a:r>
            <a:r>
              <a:rPr sz="1600" dirty="0" err="1">
                <a:solidFill>
                  <a:srgbClr val="192028"/>
                </a:solidFill>
                <a:latin typeface="Arial"/>
              </a:rPr>
              <a:t>көрді</a:t>
            </a:r>
            <a:r>
              <a:rPr sz="1600" dirty="0">
                <a:solidFill>
                  <a:srgbClr val="192028"/>
                </a:solidFill>
                <a:latin typeface="Arial"/>
              </a:rPr>
              <a:t>.
Бұл </a:t>
            </a:r>
            <a:r>
              <a:rPr sz="1600" dirty="0" err="1">
                <a:solidFill>
                  <a:srgbClr val="192028"/>
                </a:solidFill>
                <a:latin typeface="Arial"/>
              </a:rPr>
              <a:t>еңбек</a:t>
            </a:r>
            <a:r>
              <a:rPr sz="1600" dirty="0">
                <a:solidFill>
                  <a:srgbClr val="192028"/>
                </a:solidFill>
                <a:latin typeface="Arial"/>
              </a:rPr>
              <a:t> </a:t>
            </a:r>
            <a:r>
              <a:rPr sz="1600" dirty="0" err="1">
                <a:solidFill>
                  <a:srgbClr val="192028"/>
                </a:solidFill>
                <a:latin typeface="Arial"/>
              </a:rPr>
              <a:t>синтаксисті</a:t>
            </a:r>
            <a:r>
              <a:rPr sz="1600" dirty="0">
                <a:solidFill>
                  <a:srgbClr val="192028"/>
                </a:solidFill>
                <a:latin typeface="Arial"/>
              </a:rPr>
              <a:t> </a:t>
            </a:r>
            <a:r>
              <a:rPr sz="1600" dirty="0" err="1">
                <a:solidFill>
                  <a:srgbClr val="192028"/>
                </a:solidFill>
                <a:latin typeface="Arial"/>
              </a:rPr>
              <a:t>оқыту</a:t>
            </a:r>
            <a:r>
              <a:rPr sz="1600" dirty="0">
                <a:solidFill>
                  <a:srgbClr val="192028"/>
                </a:solidFill>
                <a:latin typeface="Arial"/>
              </a:rPr>
              <a:t> </a:t>
            </a:r>
            <a:r>
              <a:rPr sz="1600" dirty="0" err="1">
                <a:solidFill>
                  <a:srgbClr val="192028"/>
                </a:solidFill>
                <a:latin typeface="Arial"/>
              </a:rPr>
              <a:t>мәселелерінің</a:t>
            </a:r>
            <a:r>
              <a:rPr sz="1600" dirty="0">
                <a:solidFill>
                  <a:srgbClr val="192028"/>
                </a:solidFill>
                <a:latin typeface="Arial"/>
              </a:rPr>
              <a:t> </a:t>
            </a:r>
            <a:r>
              <a:rPr sz="1600" dirty="0" err="1">
                <a:solidFill>
                  <a:srgbClr val="192028"/>
                </a:solidFill>
                <a:latin typeface="Arial"/>
              </a:rPr>
              <a:t>кейін</a:t>
            </a:r>
            <a:r>
              <a:rPr sz="1600" dirty="0">
                <a:solidFill>
                  <a:srgbClr val="192028"/>
                </a:solidFill>
                <a:latin typeface="Arial"/>
              </a:rPr>
              <a:t> </a:t>
            </a:r>
            <a:r>
              <a:rPr sz="1600" dirty="0" err="1">
                <a:solidFill>
                  <a:srgbClr val="192028"/>
                </a:solidFill>
                <a:latin typeface="Arial"/>
              </a:rPr>
              <a:t>арнайы</a:t>
            </a:r>
            <a:r>
              <a:rPr sz="1600" dirty="0">
                <a:solidFill>
                  <a:srgbClr val="192028"/>
                </a:solidFill>
                <a:latin typeface="Arial"/>
              </a:rPr>
              <a:t> </a:t>
            </a:r>
            <a:r>
              <a:rPr sz="1600" dirty="0" err="1">
                <a:solidFill>
                  <a:srgbClr val="192028"/>
                </a:solidFill>
                <a:latin typeface="Arial"/>
              </a:rPr>
              <a:t>мақалаларда</a:t>
            </a:r>
            <a:r>
              <a:rPr sz="1600" dirty="0">
                <a:solidFill>
                  <a:srgbClr val="192028"/>
                </a:solidFill>
                <a:latin typeface="Arial"/>
              </a:rPr>
              <a:t>, </a:t>
            </a:r>
            <a:r>
              <a:rPr sz="1600" dirty="0" err="1">
                <a:solidFill>
                  <a:srgbClr val="002060"/>
                </a:solidFill>
                <a:latin typeface="Arial"/>
              </a:rPr>
              <a:t>кітапшаларда</a:t>
            </a:r>
            <a:r>
              <a:rPr sz="1600" dirty="0">
                <a:solidFill>
                  <a:srgbClr val="192028"/>
                </a:solidFill>
                <a:latin typeface="Arial"/>
              </a:rPr>
              <a:t> </a:t>
            </a:r>
            <a:r>
              <a:rPr sz="1600" dirty="0" err="1">
                <a:solidFill>
                  <a:srgbClr val="192028"/>
                </a:solidFill>
                <a:latin typeface="Arial"/>
              </a:rPr>
              <a:t>және</a:t>
            </a:r>
            <a:r>
              <a:rPr sz="1600" dirty="0">
                <a:solidFill>
                  <a:srgbClr val="192028"/>
                </a:solidFill>
                <a:latin typeface="Arial"/>
              </a:rPr>
              <a:t> </a:t>
            </a:r>
            <a:r>
              <a:rPr sz="1600" dirty="0" err="1">
                <a:solidFill>
                  <a:srgbClr val="192028"/>
                </a:solidFill>
                <a:latin typeface="Arial"/>
              </a:rPr>
              <a:t>әдістемелік</a:t>
            </a:r>
            <a:r>
              <a:rPr sz="1600" dirty="0">
                <a:solidFill>
                  <a:srgbClr val="192028"/>
                </a:solidFill>
                <a:latin typeface="Arial"/>
              </a:rPr>
              <a:t> </a:t>
            </a:r>
            <a:r>
              <a:rPr sz="1600" dirty="0" err="1">
                <a:solidFill>
                  <a:srgbClr val="192028"/>
                </a:solidFill>
                <a:latin typeface="Arial"/>
              </a:rPr>
              <a:t>еңбектерде</a:t>
            </a:r>
            <a:r>
              <a:rPr sz="1600" dirty="0">
                <a:solidFill>
                  <a:srgbClr val="192028"/>
                </a:solidFill>
                <a:latin typeface="Arial"/>
              </a:rPr>
              <a:t> </a:t>
            </a:r>
            <a:r>
              <a:rPr sz="1600" dirty="0" err="1">
                <a:solidFill>
                  <a:srgbClr val="192028"/>
                </a:solidFill>
                <a:latin typeface="Arial"/>
              </a:rPr>
              <a:t>тереңдетілуіне</a:t>
            </a:r>
            <a:r>
              <a:rPr sz="1600" dirty="0">
                <a:solidFill>
                  <a:srgbClr val="192028"/>
                </a:solidFill>
                <a:latin typeface="Arial"/>
              </a:rPr>
              <a:t> </a:t>
            </a:r>
            <a:r>
              <a:rPr sz="1600" dirty="0" err="1">
                <a:solidFill>
                  <a:srgbClr val="192028"/>
                </a:solidFill>
                <a:latin typeface="Arial"/>
              </a:rPr>
              <a:t>негіз</a:t>
            </a:r>
            <a:r>
              <a:rPr sz="1600" dirty="0">
                <a:solidFill>
                  <a:srgbClr val="192028"/>
                </a:solidFill>
                <a:latin typeface="Arial"/>
              </a:rPr>
              <a:t> </a:t>
            </a:r>
            <a:r>
              <a:rPr sz="1600" dirty="0" err="1">
                <a:solidFill>
                  <a:srgbClr val="192028"/>
                </a:solidFill>
                <a:latin typeface="Arial"/>
              </a:rPr>
              <a:t>болды</a:t>
            </a:r>
            <a:r>
              <a:rPr sz="1600" dirty="0">
                <a:solidFill>
                  <a:srgbClr val="192028"/>
                </a:solidFill>
                <a:latin typeface="Arial"/>
              </a:rPr>
              <a:t>.</a:t>
            </a:r>
          </a:p>
        </p:txBody>
      </p:sp>
      <p:pic>
        <p:nvPicPr>
          <p:cNvPr id="12" name="Рисунок 11">
            <a:extLst>
              <a:ext uri="{FF2B5EF4-FFF2-40B4-BE49-F238E27FC236}">
                <a16:creationId xmlns:a16="http://schemas.microsoft.com/office/drawing/2014/main" id="{DBB73523-E435-1513-2688-A8A1790EEF2E}"/>
              </a:ext>
            </a:extLst>
          </p:cNvPr>
          <p:cNvPicPr>
            <a:picLocks noChangeAspect="1"/>
          </p:cNvPicPr>
          <p:nvPr/>
        </p:nvPicPr>
        <p:blipFill>
          <a:blip r:embed="rId2"/>
          <a:srcRect l="53098" t="13612" r="8579" b="11732"/>
          <a:stretch>
            <a:fillRect/>
          </a:stretch>
        </p:blipFill>
        <p:spPr>
          <a:xfrm>
            <a:off x="7365492" y="1370885"/>
            <a:ext cx="3486912" cy="4394043"/>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9322617" cy="477054"/>
          </a:xfrm>
          <a:prstGeom prst="rect">
            <a:avLst/>
          </a:prstGeom>
          <a:noFill/>
        </p:spPr>
        <p:txBody>
          <a:bodyPr wrap="none">
            <a:spAutoFit/>
          </a:bodyPr>
          <a:lstStyle/>
          <a:p>
            <a:r>
              <a:rPr sz="2500" b="1" dirty="0">
                <a:solidFill>
                  <a:srgbClr val="002060"/>
                </a:solidFill>
                <a:latin typeface="Arial"/>
              </a:rPr>
              <a:t>1950–1960 </a:t>
            </a:r>
            <a:r>
              <a:rPr sz="2500" b="1" dirty="0" err="1">
                <a:solidFill>
                  <a:srgbClr val="002060"/>
                </a:solidFill>
                <a:latin typeface="Arial"/>
              </a:rPr>
              <a:t>жылдар</a:t>
            </a:r>
            <a:r>
              <a:rPr sz="2500" b="1" dirty="0">
                <a:solidFill>
                  <a:srgbClr val="002060"/>
                </a:solidFill>
                <a:latin typeface="Arial"/>
              </a:rPr>
              <a:t>: </a:t>
            </a:r>
            <a:r>
              <a:rPr sz="2500" b="1" dirty="0" err="1">
                <a:solidFill>
                  <a:srgbClr val="002060"/>
                </a:solidFill>
                <a:latin typeface="Arial"/>
              </a:rPr>
              <a:t>жеке</a:t>
            </a:r>
            <a:r>
              <a:rPr sz="2500" b="1" dirty="0">
                <a:solidFill>
                  <a:srgbClr val="002060"/>
                </a:solidFill>
                <a:latin typeface="Arial"/>
              </a:rPr>
              <a:t> </a:t>
            </a:r>
            <a:r>
              <a:rPr sz="2500" b="1" dirty="0" err="1">
                <a:solidFill>
                  <a:srgbClr val="002060"/>
                </a:solidFill>
                <a:latin typeface="Arial"/>
              </a:rPr>
              <a:t>тіл</a:t>
            </a:r>
            <a:r>
              <a:rPr sz="2500" b="1" dirty="0">
                <a:solidFill>
                  <a:srgbClr val="002060"/>
                </a:solidFill>
                <a:latin typeface="Arial"/>
              </a:rPr>
              <a:t> </a:t>
            </a:r>
            <a:r>
              <a:rPr sz="2500" b="1" dirty="0" err="1">
                <a:solidFill>
                  <a:srgbClr val="002060"/>
                </a:solidFill>
                <a:latin typeface="Arial"/>
              </a:rPr>
              <a:t>салаларын</a:t>
            </a:r>
            <a:r>
              <a:rPr sz="2500" b="1" dirty="0">
                <a:solidFill>
                  <a:srgbClr val="002060"/>
                </a:solidFill>
                <a:latin typeface="Arial"/>
              </a:rPr>
              <a:t> </a:t>
            </a:r>
            <a:r>
              <a:rPr sz="2500" b="1" dirty="0" err="1">
                <a:solidFill>
                  <a:srgbClr val="002060"/>
                </a:solidFill>
                <a:latin typeface="Arial"/>
              </a:rPr>
              <a:t>оқыту</a:t>
            </a:r>
            <a:r>
              <a:rPr sz="2500" b="1" dirty="0">
                <a:solidFill>
                  <a:srgbClr val="002060"/>
                </a:solidFill>
                <a:latin typeface="Arial"/>
              </a:rPr>
              <a:t> </a:t>
            </a:r>
            <a:r>
              <a:rPr sz="2500" b="1" dirty="0" err="1">
                <a:solidFill>
                  <a:srgbClr val="002060"/>
                </a:solidFill>
                <a:latin typeface="Arial"/>
              </a:rPr>
              <a:t>әдістемесі</a:t>
            </a:r>
            <a:endParaRPr sz="2500" b="1" dirty="0">
              <a:solidFill>
                <a:srgbClr val="002060"/>
              </a:solidFill>
              <a:latin typeface="Arial"/>
            </a:endParaRPr>
          </a:p>
        </p:txBody>
      </p:sp>
      <p:sp>
        <p:nvSpPr>
          <p:cNvPr id="4" name="Rounded Rectangle 3"/>
          <p:cNvSpPr/>
          <p:nvPr/>
        </p:nvSpPr>
        <p:spPr>
          <a:xfrm>
            <a:off x="640080" y="1325880"/>
            <a:ext cx="246888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2057400" cy="411480"/>
          </a:xfrm>
          <a:prstGeom prst="rect">
            <a:avLst/>
          </a:prstGeom>
          <a:noFill/>
        </p:spPr>
        <p:txBody>
          <a:bodyPr wrap="none">
            <a:spAutoFit/>
          </a:bodyPr>
          <a:lstStyle/>
          <a:p>
            <a:r>
              <a:rPr sz="1600" b="1">
                <a:solidFill>
                  <a:srgbClr val="094BA0"/>
                </a:solidFill>
                <a:latin typeface="Arial"/>
              </a:rPr>
              <a:t>ФОНЕТИКА</a:t>
            </a:r>
          </a:p>
        </p:txBody>
      </p:sp>
      <p:sp>
        <p:nvSpPr>
          <p:cNvPr id="7" name="TextBox 6"/>
          <p:cNvSpPr txBox="1"/>
          <p:nvPr/>
        </p:nvSpPr>
        <p:spPr>
          <a:xfrm>
            <a:off x="868680" y="1947672"/>
            <a:ext cx="1885970" cy="1815882"/>
          </a:xfrm>
          <a:prstGeom prst="rect">
            <a:avLst/>
          </a:prstGeom>
          <a:noFill/>
        </p:spPr>
        <p:txBody>
          <a:bodyPr wrap="square">
            <a:spAutoFit/>
          </a:bodyPr>
          <a:lstStyle/>
          <a:p>
            <a:r>
              <a:rPr sz="1600" dirty="0" err="1">
                <a:solidFill>
                  <a:srgbClr val="002060"/>
                </a:solidFill>
                <a:latin typeface="Arial"/>
              </a:rPr>
              <a:t>Дыбыстарды</a:t>
            </a:r>
            <a:r>
              <a:rPr sz="1600" dirty="0">
                <a:solidFill>
                  <a:srgbClr val="002060"/>
                </a:solidFill>
                <a:latin typeface="Arial"/>
              </a:rPr>
              <a:t> </a:t>
            </a:r>
            <a:r>
              <a:rPr sz="1600" dirty="0" err="1">
                <a:solidFill>
                  <a:srgbClr val="002060"/>
                </a:solidFill>
                <a:latin typeface="Arial"/>
              </a:rPr>
              <a:t>оқыту</a:t>
            </a:r>
            <a:r>
              <a:rPr sz="1600" dirty="0">
                <a:solidFill>
                  <a:srgbClr val="002060"/>
                </a:solidFill>
                <a:latin typeface="Arial"/>
              </a:rPr>
              <a:t>
</a:t>
            </a:r>
            <a:r>
              <a:rPr sz="1600" dirty="0" err="1">
                <a:solidFill>
                  <a:srgbClr val="002060"/>
                </a:solidFill>
                <a:latin typeface="Arial"/>
              </a:rPr>
              <a:t>Дыбыстау</a:t>
            </a:r>
            <a:r>
              <a:rPr sz="1600" dirty="0">
                <a:solidFill>
                  <a:srgbClr val="002060"/>
                </a:solidFill>
                <a:latin typeface="Arial"/>
              </a:rPr>
              <a:t> </a:t>
            </a:r>
            <a:r>
              <a:rPr sz="1600" dirty="0" err="1">
                <a:solidFill>
                  <a:srgbClr val="002060"/>
                </a:solidFill>
                <a:latin typeface="Arial"/>
              </a:rPr>
              <a:t>мүшелері</a:t>
            </a:r>
            <a:r>
              <a:rPr sz="1600" dirty="0">
                <a:solidFill>
                  <a:srgbClr val="002060"/>
                </a:solidFill>
                <a:latin typeface="Arial"/>
              </a:rPr>
              <a:t>
</a:t>
            </a:r>
            <a:r>
              <a:rPr sz="1600" dirty="0" err="1">
                <a:solidFill>
                  <a:srgbClr val="002060"/>
                </a:solidFill>
                <a:latin typeface="Arial"/>
              </a:rPr>
              <a:t>Дауысты</a:t>
            </a:r>
            <a:r>
              <a:rPr sz="1600" dirty="0">
                <a:solidFill>
                  <a:srgbClr val="002060"/>
                </a:solidFill>
                <a:latin typeface="Arial"/>
              </a:rPr>
              <a:t>/</a:t>
            </a:r>
            <a:r>
              <a:rPr sz="1600" dirty="0" err="1">
                <a:solidFill>
                  <a:srgbClr val="002060"/>
                </a:solidFill>
                <a:latin typeface="Arial"/>
              </a:rPr>
              <a:t>дауыссыз</a:t>
            </a:r>
            <a:r>
              <a:rPr sz="1600" dirty="0">
                <a:solidFill>
                  <a:srgbClr val="002060"/>
                </a:solidFill>
                <a:latin typeface="Arial"/>
              </a:rPr>
              <a:t>
</a:t>
            </a:r>
            <a:r>
              <a:rPr sz="1600" dirty="0" err="1">
                <a:solidFill>
                  <a:srgbClr val="002060"/>
                </a:solidFill>
                <a:latin typeface="Arial"/>
              </a:rPr>
              <a:t>Үндестік</a:t>
            </a:r>
            <a:endParaRPr sz="1600" dirty="0">
              <a:solidFill>
                <a:srgbClr val="002060"/>
              </a:solidFill>
              <a:latin typeface="Arial"/>
            </a:endParaRPr>
          </a:p>
        </p:txBody>
      </p:sp>
      <p:sp>
        <p:nvSpPr>
          <p:cNvPr id="8" name="Rounded Rectangle 7"/>
          <p:cNvSpPr/>
          <p:nvPr/>
        </p:nvSpPr>
        <p:spPr>
          <a:xfrm>
            <a:off x="3337560" y="1325880"/>
            <a:ext cx="246888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337560" y="1325880"/>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3566160" y="1490472"/>
            <a:ext cx="2057400" cy="411480"/>
          </a:xfrm>
          <a:prstGeom prst="rect">
            <a:avLst/>
          </a:prstGeom>
          <a:noFill/>
        </p:spPr>
        <p:txBody>
          <a:bodyPr wrap="none">
            <a:spAutoFit/>
          </a:bodyPr>
          <a:lstStyle/>
          <a:p>
            <a:r>
              <a:rPr sz="1600" b="1">
                <a:solidFill>
                  <a:srgbClr val="FF894B"/>
                </a:solidFill>
                <a:latin typeface="Arial"/>
              </a:rPr>
              <a:t>ОРФОГРАФИЯ</a:t>
            </a:r>
          </a:p>
        </p:txBody>
      </p:sp>
      <p:sp>
        <p:nvSpPr>
          <p:cNvPr id="11" name="TextBox 10"/>
          <p:cNvSpPr txBox="1"/>
          <p:nvPr/>
        </p:nvSpPr>
        <p:spPr>
          <a:xfrm>
            <a:off x="3566161" y="1947672"/>
            <a:ext cx="2057400" cy="1569660"/>
          </a:xfrm>
          <a:prstGeom prst="rect">
            <a:avLst/>
          </a:prstGeom>
          <a:noFill/>
        </p:spPr>
        <p:txBody>
          <a:bodyPr wrap="square">
            <a:spAutoFit/>
          </a:bodyPr>
          <a:lstStyle/>
          <a:p>
            <a:r>
              <a:rPr sz="1600">
                <a:solidFill>
                  <a:srgbClr val="002060"/>
                </a:solidFill>
                <a:latin typeface="Arial"/>
              </a:rPr>
              <a:t>Емле принциптері
Буын және тасымал
Бақылау диктанты
Қателердің алдын алу</a:t>
            </a:r>
          </a:p>
        </p:txBody>
      </p:sp>
      <p:sp>
        <p:nvSpPr>
          <p:cNvPr id="12" name="Rounded Rectangle 11"/>
          <p:cNvSpPr/>
          <p:nvPr/>
        </p:nvSpPr>
        <p:spPr>
          <a:xfrm>
            <a:off x="6035040" y="1325880"/>
            <a:ext cx="246888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603504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6263640" y="1490472"/>
            <a:ext cx="2057400" cy="411480"/>
          </a:xfrm>
          <a:prstGeom prst="rect">
            <a:avLst/>
          </a:prstGeom>
          <a:noFill/>
        </p:spPr>
        <p:txBody>
          <a:bodyPr wrap="none">
            <a:spAutoFit/>
          </a:bodyPr>
          <a:lstStyle/>
          <a:p>
            <a:r>
              <a:rPr sz="1600" b="1">
                <a:solidFill>
                  <a:srgbClr val="094BA0"/>
                </a:solidFill>
                <a:latin typeface="Arial"/>
              </a:rPr>
              <a:t>МОРФОЛОГИЯ</a:t>
            </a:r>
          </a:p>
        </p:txBody>
      </p:sp>
      <p:sp>
        <p:nvSpPr>
          <p:cNvPr id="15" name="TextBox 14"/>
          <p:cNvSpPr txBox="1"/>
          <p:nvPr/>
        </p:nvSpPr>
        <p:spPr>
          <a:xfrm>
            <a:off x="6263640" y="1947672"/>
            <a:ext cx="2140910" cy="1569660"/>
          </a:xfrm>
          <a:prstGeom prst="rect">
            <a:avLst/>
          </a:prstGeom>
          <a:noFill/>
        </p:spPr>
        <p:txBody>
          <a:bodyPr wrap="square">
            <a:spAutoFit/>
          </a:bodyPr>
          <a:lstStyle/>
          <a:p>
            <a:r>
              <a:rPr sz="1600">
                <a:solidFill>
                  <a:srgbClr val="002060"/>
                </a:solidFill>
                <a:latin typeface="Arial"/>
              </a:rPr>
              <a:t>Сөз таптары
Етістік категориялары
Грамматикалық талдау
Жаттығу жүйесі</a:t>
            </a:r>
          </a:p>
        </p:txBody>
      </p:sp>
      <p:sp>
        <p:nvSpPr>
          <p:cNvPr id="16" name="Rounded Rectangle 15"/>
          <p:cNvSpPr/>
          <p:nvPr/>
        </p:nvSpPr>
        <p:spPr>
          <a:xfrm>
            <a:off x="8732520" y="1325880"/>
            <a:ext cx="246888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7" name="Rectangle 16"/>
          <p:cNvSpPr/>
          <p:nvPr/>
        </p:nvSpPr>
        <p:spPr>
          <a:xfrm>
            <a:off x="8732520" y="1325880"/>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8" name="TextBox 17"/>
          <p:cNvSpPr txBox="1"/>
          <p:nvPr/>
        </p:nvSpPr>
        <p:spPr>
          <a:xfrm>
            <a:off x="8961120" y="1490472"/>
            <a:ext cx="2057400" cy="411480"/>
          </a:xfrm>
          <a:prstGeom prst="rect">
            <a:avLst/>
          </a:prstGeom>
          <a:noFill/>
        </p:spPr>
        <p:txBody>
          <a:bodyPr wrap="none">
            <a:spAutoFit/>
          </a:bodyPr>
          <a:lstStyle/>
          <a:p>
            <a:r>
              <a:rPr sz="1600" b="1">
                <a:solidFill>
                  <a:srgbClr val="FF894B"/>
                </a:solidFill>
                <a:latin typeface="Arial"/>
              </a:rPr>
              <a:t>СИНТАКСИС</a:t>
            </a:r>
          </a:p>
        </p:txBody>
      </p:sp>
      <p:sp>
        <p:nvSpPr>
          <p:cNvPr id="19" name="TextBox 18"/>
          <p:cNvSpPr txBox="1"/>
          <p:nvPr/>
        </p:nvSpPr>
        <p:spPr>
          <a:xfrm>
            <a:off x="8961120" y="1947672"/>
            <a:ext cx="1677079" cy="1323439"/>
          </a:xfrm>
          <a:prstGeom prst="rect">
            <a:avLst/>
          </a:prstGeom>
          <a:noFill/>
        </p:spPr>
        <p:txBody>
          <a:bodyPr wrap="square">
            <a:spAutoFit/>
          </a:bodyPr>
          <a:lstStyle/>
          <a:p>
            <a:r>
              <a:rPr sz="1600">
                <a:solidFill>
                  <a:srgbClr val="002060"/>
                </a:solidFill>
                <a:latin typeface="Arial"/>
              </a:rPr>
              <a:t>Жай сөйлем
Құрмалас сөйлем
Пунктуация
Көрнекілік</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9481442" cy="477054"/>
          </a:xfrm>
          <a:prstGeom prst="rect">
            <a:avLst/>
          </a:prstGeom>
          <a:noFill/>
        </p:spPr>
        <p:txBody>
          <a:bodyPr wrap="none">
            <a:spAutoFit/>
          </a:bodyPr>
          <a:lstStyle/>
          <a:p>
            <a:r>
              <a:rPr sz="2500" b="1" dirty="0">
                <a:solidFill>
                  <a:srgbClr val="002060"/>
                </a:solidFill>
                <a:latin typeface="Arial"/>
              </a:rPr>
              <a:t>Шамғали Сарыбаев: </a:t>
            </a:r>
            <a:r>
              <a:rPr sz="2500" b="1" dirty="0" err="1">
                <a:solidFill>
                  <a:srgbClr val="002060"/>
                </a:solidFill>
                <a:latin typeface="Arial"/>
              </a:rPr>
              <a:t>фонетика</a:t>
            </a:r>
            <a:r>
              <a:rPr sz="2500" b="1" dirty="0">
                <a:solidFill>
                  <a:srgbClr val="002060"/>
                </a:solidFill>
                <a:latin typeface="Arial"/>
              </a:rPr>
              <a:t>, </a:t>
            </a:r>
            <a:r>
              <a:rPr sz="2500" b="1" dirty="0" err="1">
                <a:solidFill>
                  <a:srgbClr val="002060"/>
                </a:solidFill>
                <a:latin typeface="Arial"/>
              </a:rPr>
              <a:t>морфология</a:t>
            </a:r>
            <a:r>
              <a:rPr sz="2500" b="1" dirty="0">
                <a:solidFill>
                  <a:srgbClr val="002060"/>
                </a:solidFill>
                <a:latin typeface="Arial"/>
              </a:rPr>
              <a:t>, </a:t>
            </a:r>
            <a:r>
              <a:rPr sz="2500" b="1" dirty="0" err="1">
                <a:solidFill>
                  <a:srgbClr val="002060"/>
                </a:solidFill>
                <a:latin typeface="Arial"/>
              </a:rPr>
              <a:t>орфография</a:t>
            </a:r>
            <a:endParaRPr sz="2500" b="1" dirty="0">
              <a:solidFill>
                <a:srgbClr val="002060"/>
              </a:solidFill>
              <a:latin typeface="Arial"/>
            </a:endParaRPr>
          </a:p>
        </p:txBody>
      </p:sp>
      <p:sp>
        <p:nvSpPr>
          <p:cNvPr id="4" name="Rounded Rectangle 3"/>
          <p:cNvSpPr/>
          <p:nvPr/>
        </p:nvSpPr>
        <p:spPr>
          <a:xfrm>
            <a:off x="640080" y="1325880"/>
            <a:ext cx="516636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4754880" cy="411480"/>
          </a:xfrm>
          <a:prstGeom prst="rect">
            <a:avLst/>
          </a:prstGeom>
          <a:noFill/>
        </p:spPr>
        <p:txBody>
          <a:bodyPr wrap="none">
            <a:spAutoFit/>
          </a:bodyPr>
          <a:lstStyle/>
          <a:p>
            <a:r>
              <a:rPr sz="1600" b="1">
                <a:solidFill>
                  <a:srgbClr val="094BA0"/>
                </a:solidFill>
                <a:latin typeface="Arial"/>
              </a:rPr>
              <a:t>«Қазақ тілі методикасының кейбір мәселелері»</a:t>
            </a:r>
          </a:p>
        </p:txBody>
      </p:sp>
      <p:sp>
        <p:nvSpPr>
          <p:cNvPr id="7" name="TextBox 6"/>
          <p:cNvSpPr txBox="1"/>
          <p:nvPr/>
        </p:nvSpPr>
        <p:spPr>
          <a:xfrm>
            <a:off x="1481328" y="1996946"/>
            <a:ext cx="3855720" cy="3046988"/>
          </a:xfrm>
          <a:prstGeom prst="rect">
            <a:avLst/>
          </a:prstGeom>
          <a:noFill/>
        </p:spPr>
        <p:txBody>
          <a:bodyPr wrap="square">
            <a:spAutoFit/>
          </a:bodyPr>
          <a:lstStyle/>
          <a:p>
            <a:r>
              <a:rPr sz="1600" dirty="0">
                <a:solidFill>
                  <a:srgbClr val="002060"/>
                </a:solidFill>
                <a:latin typeface="Arial"/>
              </a:rPr>
              <a:t>1956 </a:t>
            </a:r>
            <a:r>
              <a:rPr sz="1600" dirty="0" err="1">
                <a:solidFill>
                  <a:srgbClr val="002060"/>
                </a:solidFill>
                <a:latin typeface="Arial"/>
              </a:rPr>
              <a:t>жылғы</a:t>
            </a:r>
            <a:r>
              <a:rPr sz="1600" dirty="0">
                <a:solidFill>
                  <a:srgbClr val="002060"/>
                </a:solidFill>
                <a:latin typeface="Arial"/>
              </a:rPr>
              <a:t> </a:t>
            </a:r>
            <a:r>
              <a:rPr sz="1600" dirty="0" err="1">
                <a:solidFill>
                  <a:srgbClr val="002060"/>
                </a:solidFill>
                <a:latin typeface="Arial"/>
              </a:rPr>
              <a:t>бөлімінде</a:t>
            </a:r>
            <a:r>
              <a:rPr sz="1600" dirty="0">
                <a:solidFill>
                  <a:srgbClr val="002060"/>
                </a:solidFill>
                <a:latin typeface="Arial"/>
              </a:rPr>
              <a:t> </a:t>
            </a:r>
            <a:r>
              <a:rPr sz="1600" dirty="0" err="1">
                <a:solidFill>
                  <a:srgbClr val="002060"/>
                </a:solidFill>
                <a:latin typeface="Arial"/>
              </a:rPr>
              <a:t>фонетика</a:t>
            </a:r>
            <a:r>
              <a:rPr sz="1600" dirty="0">
                <a:solidFill>
                  <a:srgbClr val="002060"/>
                </a:solidFill>
                <a:latin typeface="Arial"/>
              </a:rPr>
              <a:t> </a:t>
            </a:r>
            <a:r>
              <a:rPr sz="1600" dirty="0" err="1">
                <a:solidFill>
                  <a:srgbClr val="002060"/>
                </a:solidFill>
                <a:latin typeface="Arial"/>
              </a:rPr>
              <a:t>мен</a:t>
            </a:r>
            <a:r>
              <a:rPr sz="1600" dirty="0">
                <a:solidFill>
                  <a:srgbClr val="002060"/>
                </a:solidFill>
                <a:latin typeface="Arial"/>
              </a:rPr>
              <a:t> </a:t>
            </a:r>
            <a:r>
              <a:rPr sz="1600" dirty="0" err="1">
                <a:solidFill>
                  <a:srgbClr val="002060"/>
                </a:solidFill>
                <a:latin typeface="Arial"/>
              </a:rPr>
              <a:t>морфологияға</a:t>
            </a:r>
            <a:r>
              <a:rPr sz="1600" dirty="0">
                <a:solidFill>
                  <a:srgbClr val="002060"/>
                </a:solidFill>
                <a:latin typeface="Arial"/>
              </a:rPr>
              <a:t>, </a:t>
            </a:r>
            <a:r>
              <a:rPr sz="1600" dirty="0" err="1">
                <a:solidFill>
                  <a:srgbClr val="002060"/>
                </a:solidFill>
                <a:latin typeface="Arial"/>
              </a:rPr>
              <a:t>кейінгі</a:t>
            </a:r>
            <a:r>
              <a:rPr sz="1600" dirty="0">
                <a:solidFill>
                  <a:srgbClr val="002060"/>
                </a:solidFill>
                <a:latin typeface="Arial"/>
              </a:rPr>
              <a:t> </a:t>
            </a:r>
            <a:r>
              <a:rPr sz="1600" dirty="0" err="1">
                <a:solidFill>
                  <a:srgbClr val="002060"/>
                </a:solidFill>
                <a:latin typeface="Arial"/>
              </a:rPr>
              <a:t>бөлімінде</a:t>
            </a:r>
            <a:r>
              <a:rPr sz="1600" dirty="0">
                <a:solidFill>
                  <a:srgbClr val="002060"/>
                </a:solidFill>
                <a:latin typeface="Arial"/>
              </a:rPr>
              <a:t> </a:t>
            </a:r>
            <a:r>
              <a:rPr sz="1600" dirty="0" err="1">
                <a:solidFill>
                  <a:srgbClr val="002060"/>
                </a:solidFill>
                <a:latin typeface="Arial"/>
              </a:rPr>
              <a:t>орфография</a:t>
            </a:r>
            <a:r>
              <a:rPr sz="1600" dirty="0">
                <a:solidFill>
                  <a:srgbClr val="002060"/>
                </a:solidFill>
                <a:latin typeface="Arial"/>
              </a:rPr>
              <a:t> </a:t>
            </a:r>
            <a:r>
              <a:rPr sz="1600" dirty="0" err="1">
                <a:solidFill>
                  <a:srgbClr val="002060"/>
                </a:solidFill>
                <a:latin typeface="Arial"/>
              </a:rPr>
              <a:t>мен</a:t>
            </a:r>
            <a:r>
              <a:rPr sz="1600" dirty="0">
                <a:solidFill>
                  <a:srgbClr val="002060"/>
                </a:solidFill>
                <a:latin typeface="Arial"/>
              </a:rPr>
              <a:t> </a:t>
            </a:r>
            <a:r>
              <a:rPr sz="1600" dirty="0" err="1">
                <a:solidFill>
                  <a:srgbClr val="002060"/>
                </a:solidFill>
                <a:latin typeface="Arial"/>
              </a:rPr>
              <a:t>сөз</a:t>
            </a:r>
            <a:r>
              <a:rPr sz="1600" dirty="0">
                <a:solidFill>
                  <a:srgbClr val="002060"/>
                </a:solidFill>
                <a:latin typeface="Arial"/>
              </a:rPr>
              <a:t> </a:t>
            </a:r>
            <a:r>
              <a:rPr sz="1600" dirty="0" err="1">
                <a:solidFill>
                  <a:srgbClr val="002060"/>
                </a:solidFill>
                <a:latin typeface="Arial"/>
              </a:rPr>
              <a:t>таптарына</a:t>
            </a:r>
            <a:r>
              <a:rPr sz="1600" dirty="0">
                <a:solidFill>
                  <a:srgbClr val="002060"/>
                </a:solidFill>
                <a:latin typeface="Arial"/>
              </a:rPr>
              <a:t> </a:t>
            </a:r>
            <a:r>
              <a:rPr sz="1600" dirty="0" err="1">
                <a:solidFill>
                  <a:srgbClr val="002060"/>
                </a:solidFill>
                <a:latin typeface="Arial"/>
              </a:rPr>
              <a:t>қатысты</a:t>
            </a:r>
            <a:r>
              <a:rPr sz="1600" dirty="0">
                <a:solidFill>
                  <a:srgbClr val="002060"/>
                </a:solidFill>
                <a:latin typeface="Arial"/>
              </a:rPr>
              <a:t> </a:t>
            </a:r>
            <a:r>
              <a:rPr sz="1600" dirty="0" err="1">
                <a:solidFill>
                  <a:srgbClr val="002060"/>
                </a:solidFill>
                <a:latin typeface="Arial"/>
              </a:rPr>
              <a:t>мәселелер</a:t>
            </a:r>
            <a:r>
              <a:rPr sz="1600" dirty="0">
                <a:solidFill>
                  <a:srgbClr val="002060"/>
                </a:solidFill>
                <a:latin typeface="Arial"/>
              </a:rPr>
              <a:t> </a:t>
            </a:r>
            <a:r>
              <a:rPr sz="1600" dirty="0" err="1">
                <a:solidFill>
                  <a:srgbClr val="002060"/>
                </a:solidFill>
                <a:latin typeface="Arial"/>
              </a:rPr>
              <a:t>қарастырылды</a:t>
            </a:r>
            <a:r>
              <a:rPr sz="1600" dirty="0">
                <a:solidFill>
                  <a:srgbClr val="002060"/>
                </a:solidFill>
                <a:latin typeface="Arial"/>
              </a:rPr>
              <a:t>.
Негізгі </a:t>
            </a:r>
            <a:r>
              <a:rPr sz="1600" dirty="0" err="1">
                <a:solidFill>
                  <a:srgbClr val="002060"/>
                </a:solidFill>
                <a:latin typeface="Arial"/>
              </a:rPr>
              <a:t>ұстанымдары</a:t>
            </a:r>
            <a:r>
              <a:rPr sz="1600" dirty="0">
                <a:solidFill>
                  <a:srgbClr val="002060"/>
                </a:solidFill>
                <a:latin typeface="Arial"/>
              </a:rPr>
              <a:t>:
• </a:t>
            </a:r>
            <a:r>
              <a:rPr sz="1600" dirty="0" err="1">
                <a:solidFill>
                  <a:srgbClr val="002060"/>
                </a:solidFill>
                <a:latin typeface="Arial"/>
              </a:rPr>
              <a:t>теорияны</a:t>
            </a:r>
            <a:r>
              <a:rPr sz="1600" dirty="0">
                <a:solidFill>
                  <a:srgbClr val="002060"/>
                </a:solidFill>
                <a:latin typeface="Arial"/>
              </a:rPr>
              <a:t> </a:t>
            </a:r>
            <a:r>
              <a:rPr sz="1600" dirty="0" err="1">
                <a:solidFill>
                  <a:srgbClr val="002060"/>
                </a:solidFill>
                <a:latin typeface="Arial"/>
              </a:rPr>
              <a:t>сөйлеу</a:t>
            </a:r>
            <a:r>
              <a:rPr sz="1600" dirty="0">
                <a:solidFill>
                  <a:srgbClr val="002060"/>
                </a:solidFill>
                <a:latin typeface="Arial"/>
              </a:rPr>
              <a:t> </a:t>
            </a:r>
            <a:r>
              <a:rPr sz="1600" dirty="0" err="1">
                <a:solidFill>
                  <a:srgbClr val="002060"/>
                </a:solidFill>
                <a:latin typeface="Arial"/>
              </a:rPr>
              <a:t>тілі</a:t>
            </a:r>
            <a:r>
              <a:rPr sz="1600" dirty="0">
                <a:solidFill>
                  <a:srgbClr val="002060"/>
                </a:solidFill>
                <a:latin typeface="Arial"/>
              </a:rPr>
              <a:t> </a:t>
            </a:r>
            <a:r>
              <a:rPr sz="1600" dirty="0" err="1">
                <a:solidFill>
                  <a:srgbClr val="002060"/>
                </a:solidFill>
                <a:latin typeface="Arial"/>
              </a:rPr>
              <a:t>арқылы</a:t>
            </a:r>
            <a:r>
              <a:rPr sz="1600" dirty="0">
                <a:solidFill>
                  <a:srgbClr val="002060"/>
                </a:solidFill>
                <a:latin typeface="Arial"/>
              </a:rPr>
              <a:t> </a:t>
            </a:r>
            <a:r>
              <a:rPr sz="1600" dirty="0" err="1">
                <a:solidFill>
                  <a:srgbClr val="002060"/>
                </a:solidFill>
                <a:latin typeface="Arial"/>
              </a:rPr>
              <a:t>түсіндіру</a:t>
            </a:r>
            <a:r>
              <a:rPr sz="1600" dirty="0">
                <a:solidFill>
                  <a:srgbClr val="002060"/>
                </a:solidFill>
                <a:latin typeface="Arial"/>
              </a:rPr>
              <a:t>;
• </a:t>
            </a:r>
            <a:r>
              <a:rPr sz="1600" dirty="0" err="1">
                <a:solidFill>
                  <a:srgbClr val="002060"/>
                </a:solidFill>
                <a:latin typeface="Arial"/>
              </a:rPr>
              <a:t>жеңілден</a:t>
            </a:r>
            <a:r>
              <a:rPr sz="1600" dirty="0">
                <a:solidFill>
                  <a:srgbClr val="002060"/>
                </a:solidFill>
                <a:latin typeface="Arial"/>
              </a:rPr>
              <a:t> </a:t>
            </a:r>
            <a:r>
              <a:rPr sz="1600" dirty="0" err="1">
                <a:solidFill>
                  <a:srgbClr val="002060"/>
                </a:solidFill>
                <a:latin typeface="Arial"/>
              </a:rPr>
              <a:t>ауырға</a:t>
            </a:r>
            <a:r>
              <a:rPr sz="1600" dirty="0">
                <a:solidFill>
                  <a:srgbClr val="002060"/>
                </a:solidFill>
                <a:latin typeface="Arial"/>
              </a:rPr>
              <a:t> </a:t>
            </a:r>
            <a:r>
              <a:rPr sz="1600" dirty="0" err="1">
                <a:solidFill>
                  <a:srgbClr val="002060"/>
                </a:solidFill>
                <a:latin typeface="Arial"/>
              </a:rPr>
              <a:t>қарай</a:t>
            </a:r>
            <a:r>
              <a:rPr sz="1600" dirty="0">
                <a:solidFill>
                  <a:srgbClr val="002060"/>
                </a:solidFill>
                <a:latin typeface="Arial"/>
              </a:rPr>
              <a:t> </a:t>
            </a:r>
            <a:r>
              <a:rPr sz="1600" dirty="0" err="1">
                <a:solidFill>
                  <a:srgbClr val="002060"/>
                </a:solidFill>
                <a:latin typeface="Arial"/>
              </a:rPr>
              <a:t>ілгерілеу</a:t>
            </a:r>
            <a:r>
              <a:rPr sz="1600" dirty="0">
                <a:solidFill>
                  <a:srgbClr val="002060"/>
                </a:solidFill>
                <a:latin typeface="Arial"/>
              </a:rPr>
              <a:t>;
• </a:t>
            </a:r>
            <a:r>
              <a:rPr sz="1600" dirty="0" err="1">
                <a:solidFill>
                  <a:srgbClr val="002060"/>
                </a:solidFill>
                <a:latin typeface="Arial"/>
              </a:rPr>
              <a:t>қайталауды</a:t>
            </a:r>
            <a:r>
              <a:rPr sz="1600" dirty="0">
                <a:solidFill>
                  <a:srgbClr val="002060"/>
                </a:solidFill>
                <a:latin typeface="Arial"/>
              </a:rPr>
              <a:t> </a:t>
            </a:r>
            <a:r>
              <a:rPr sz="1600" dirty="0" err="1">
                <a:solidFill>
                  <a:srgbClr val="002060"/>
                </a:solidFill>
                <a:latin typeface="Arial"/>
              </a:rPr>
              <a:t>түрлендіру</a:t>
            </a:r>
            <a:r>
              <a:rPr sz="1600" dirty="0">
                <a:solidFill>
                  <a:srgbClr val="002060"/>
                </a:solidFill>
                <a:latin typeface="Arial"/>
              </a:rPr>
              <a:t>;
• </a:t>
            </a:r>
            <a:r>
              <a:rPr sz="1600" dirty="0" err="1">
                <a:solidFill>
                  <a:srgbClr val="002060"/>
                </a:solidFill>
                <a:latin typeface="Arial"/>
              </a:rPr>
              <a:t>теориялық</a:t>
            </a:r>
            <a:r>
              <a:rPr sz="1600" dirty="0">
                <a:solidFill>
                  <a:srgbClr val="002060"/>
                </a:solidFill>
                <a:latin typeface="Arial"/>
              </a:rPr>
              <a:t> </a:t>
            </a:r>
            <a:r>
              <a:rPr sz="1600" dirty="0" err="1">
                <a:solidFill>
                  <a:srgbClr val="002060"/>
                </a:solidFill>
                <a:latin typeface="Arial"/>
              </a:rPr>
              <a:t>білімді</a:t>
            </a:r>
            <a:r>
              <a:rPr sz="1600" dirty="0">
                <a:solidFill>
                  <a:srgbClr val="002060"/>
                </a:solidFill>
                <a:latin typeface="Arial"/>
              </a:rPr>
              <a:t> </a:t>
            </a:r>
            <a:r>
              <a:rPr sz="1600" dirty="0" err="1">
                <a:solidFill>
                  <a:srgbClr val="002060"/>
                </a:solidFill>
                <a:latin typeface="Arial"/>
              </a:rPr>
              <a:t>практикалық</a:t>
            </a:r>
            <a:r>
              <a:rPr sz="1600" dirty="0">
                <a:solidFill>
                  <a:srgbClr val="002060"/>
                </a:solidFill>
                <a:latin typeface="Arial"/>
              </a:rPr>
              <a:t> </a:t>
            </a:r>
            <a:r>
              <a:rPr sz="1600" dirty="0" err="1">
                <a:solidFill>
                  <a:srgbClr val="002060"/>
                </a:solidFill>
                <a:latin typeface="Arial"/>
              </a:rPr>
              <a:t>дағдымен</a:t>
            </a:r>
            <a:r>
              <a:rPr sz="1600" dirty="0">
                <a:solidFill>
                  <a:srgbClr val="002060"/>
                </a:solidFill>
                <a:latin typeface="Arial"/>
              </a:rPr>
              <a:t> </a:t>
            </a:r>
            <a:r>
              <a:rPr sz="1600" dirty="0" err="1">
                <a:solidFill>
                  <a:srgbClr val="002060"/>
                </a:solidFill>
                <a:latin typeface="Arial"/>
              </a:rPr>
              <a:t>ұштастыру</a:t>
            </a:r>
            <a:r>
              <a:rPr sz="1600" dirty="0">
                <a:solidFill>
                  <a:srgbClr val="002060"/>
                </a:solidFill>
                <a:latin typeface="Arial"/>
              </a:rPr>
              <a:t>.</a:t>
            </a:r>
          </a:p>
        </p:txBody>
      </p:sp>
      <p:sp>
        <p:nvSpPr>
          <p:cNvPr id="9" name="Rounded Rectangle 8"/>
          <p:cNvSpPr/>
          <p:nvPr/>
        </p:nvSpPr>
        <p:spPr>
          <a:xfrm>
            <a:off x="6746195" y="1293274"/>
            <a:ext cx="4683805"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Rectangle 9"/>
          <p:cNvSpPr/>
          <p:nvPr/>
        </p:nvSpPr>
        <p:spPr>
          <a:xfrm>
            <a:off x="6254496" y="1490472"/>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2" name="TextBox 11"/>
          <p:cNvSpPr txBox="1"/>
          <p:nvPr/>
        </p:nvSpPr>
        <p:spPr>
          <a:xfrm>
            <a:off x="6995160" y="1388524"/>
            <a:ext cx="4251960" cy="4247317"/>
          </a:xfrm>
          <a:prstGeom prst="rect">
            <a:avLst/>
          </a:prstGeom>
          <a:noFill/>
        </p:spPr>
        <p:txBody>
          <a:bodyPr wrap="square">
            <a:spAutoFit/>
          </a:bodyPr>
          <a:lstStyle/>
          <a:p>
            <a:r>
              <a:rPr lang="ru-KZ" dirty="0">
                <a:solidFill>
                  <a:srgbClr val="002060"/>
                </a:solidFill>
              </a:rPr>
              <a:t>Ш.X. Сарыбаевтың екі бөлімнен тұратын</a:t>
            </a:r>
          </a:p>
          <a:p>
            <a:r>
              <a:rPr lang="ru-KZ" dirty="0">
                <a:solidFill>
                  <a:srgbClr val="002060"/>
                </a:solidFill>
              </a:rPr>
              <a:t>бұл еңбегінде</a:t>
            </a:r>
          </a:p>
          <a:p>
            <a:r>
              <a:rPr lang="ru-KZ" dirty="0">
                <a:solidFill>
                  <a:srgbClr val="002060"/>
                </a:solidFill>
              </a:rPr>
              <a:t>❑ дыбыстау мүшелерін, дыбыстарды,</a:t>
            </a:r>
          </a:p>
          <a:p>
            <a:r>
              <a:rPr lang="ru-KZ" dirty="0">
                <a:solidFill>
                  <a:srgbClr val="002060"/>
                </a:solidFill>
              </a:rPr>
              <a:t>дауысты жəне дауыссыздарды,</a:t>
            </a:r>
          </a:p>
          <a:p>
            <a:r>
              <a:rPr lang="ru-KZ" dirty="0">
                <a:solidFill>
                  <a:srgbClr val="002060"/>
                </a:solidFill>
              </a:rPr>
              <a:t>дыбыстардың классификациясын</a:t>
            </a:r>
          </a:p>
          <a:p>
            <a:r>
              <a:rPr lang="ru-KZ" dirty="0">
                <a:solidFill>
                  <a:srgbClr val="002060"/>
                </a:solidFill>
              </a:rPr>
              <a:t>(жіктелуін) оқыту жолдарына,</a:t>
            </a:r>
          </a:p>
          <a:p>
            <a:r>
              <a:rPr lang="ru-KZ" dirty="0">
                <a:solidFill>
                  <a:srgbClr val="002060"/>
                </a:solidFill>
              </a:rPr>
              <a:t>❑ орфографиялық принциптерге,</a:t>
            </a:r>
          </a:p>
          <a:p>
            <a:r>
              <a:rPr lang="ru-KZ" dirty="0">
                <a:solidFill>
                  <a:srgbClr val="002060"/>
                </a:solidFill>
              </a:rPr>
              <a:t>❑ осы принциппен жазылған сөздердің</a:t>
            </a:r>
          </a:p>
          <a:p>
            <a:r>
              <a:rPr lang="ru-KZ" dirty="0">
                <a:solidFill>
                  <a:srgbClr val="002060"/>
                </a:solidFill>
              </a:rPr>
              <a:t>емлесін үйретуге,</a:t>
            </a:r>
          </a:p>
          <a:p>
            <a:r>
              <a:rPr lang="ru-KZ" dirty="0">
                <a:solidFill>
                  <a:srgbClr val="002060"/>
                </a:solidFill>
              </a:rPr>
              <a:t>❑ емле түрлеріне,</a:t>
            </a:r>
          </a:p>
          <a:p>
            <a:r>
              <a:rPr lang="ru-KZ" dirty="0">
                <a:solidFill>
                  <a:srgbClr val="002060"/>
                </a:solidFill>
              </a:rPr>
              <a:t>❑ кейбір емлелік тақырыптарды</a:t>
            </a:r>
          </a:p>
          <a:p>
            <a:r>
              <a:rPr lang="ru-KZ" dirty="0">
                <a:solidFill>
                  <a:srgbClr val="002060"/>
                </a:solidFill>
              </a:rPr>
              <a:t>үйретудің əдістемесіне,</a:t>
            </a:r>
          </a:p>
          <a:p>
            <a:r>
              <a:rPr lang="ru-KZ" dirty="0">
                <a:solidFill>
                  <a:srgbClr val="002060"/>
                </a:solidFill>
              </a:rPr>
              <a:t>❑ буын мен тасымалдың жазылуына,</a:t>
            </a:r>
          </a:p>
          <a:p>
            <a:r>
              <a:rPr lang="ru-KZ" dirty="0">
                <a:solidFill>
                  <a:srgbClr val="002060"/>
                </a:solidFill>
              </a:rPr>
              <a:t>❑ бақылау диктантының мəтініне</a:t>
            </a:r>
          </a:p>
          <a:p>
            <a:r>
              <a:rPr lang="ru-KZ" dirty="0">
                <a:solidFill>
                  <a:srgbClr val="002060"/>
                </a:solidFill>
              </a:rPr>
              <a:t>қатысты пікір айтып, талдау жасайды</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8665706" cy="477054"/>
          </a:xfrm>
          <a:prstGeom prst="rect">
            <a:avLst/>
          </a:prstGeom>
          <a:noFill/>
        </p:spPr>
        <p:txBody>
          <a:bodyPr wrap="none">
            <a:spAutoFit/>
          </a:bodyPr>
          <a:lstStyle/>
          <a:p>
            <a:r>
              <a:rPr sz="2500" b="1">
                <a:solidFill>
                  <a:srgbClr val="002060"/>
                </a:solidFill>
                <a:latin typeface="Arial"/>
              </a:rPr>
              <a:t>Фонетиканы оқыту: теориядан практикалық дағдыға</a:t>
            </a:r>
          </a:p>
        </p:txBody>
      </p:sp>
      <p:sp>
        <p:nvSpPr>
          <p:cNvPr id="4" name="Rounded Rectangle 3"/>
          <p:cNvSpPr/>
          <p:nvPr/>
        </p:nvSpPr>
        <p:spPr>
          <a:xfrm>
            <a:off x="640080" y="1325880"/>
            <a:ext cx="333756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48056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2926079" cy="411480"/>
          </a:xfrm>
          <a:prstGeom prst="rect">
            <a:avLst/>
          </a:prstGeom>
          <a:noFill/>
        </p:spPr>
        <p:txBody>
          <a:bodyPr wrap="none">
            <a:spAutoFit/>
          </a:bodyPr>
          <a:lstStyle/>
          <a:p>
            <a:r>
              <a:rPr sz="1600" b="1">
                <a:solidFill>
                  <a:srgbClr val="094BA0"/>
                </a:solidFill>
                <a:latin typeface="Arial"/>
              </a:rPr>
              <a:t>Әбдірахман Исабаев</a:t>
            </a:r>
          </a:p>
        </p:txBody>
      </p:sp>
      <p:sp>
        <p:nvSpPr>
          <p:cNvPr id="7" name="TextBox 6"/>
          <p:cNvSpPr txBox="1"/>
          <p:nvPr/>
        </p:nvSpPr>
        <p:spPr>
          <a:xfrm>
            <a:off x="868680" y="1947672"/>
            <a:ext cx="2852928" cy="2800767"/>
          </a:xfrm>
          <a:prstGeom prst="rect">
            <a:avLst/>
          </a:prstGeom>
          <a:noFill/>
        </p:spPr>
        <p:txBody>
          <a:bodyPr wrap="square">
            <a:spAutoFit/>
          </a:bodyPr>
          <a:lstStyle/>
          <a:p>
            <a:r>
              <a:rPr sz="1600" dirty="0">
                <a:solidFill>
                  <a:srgbClr val="192028"/>
                </a:solidFill>
                <a:latin typeface="Arial"/>
              </a:rPr>
              <a:t>«</a:t>
            </a:r>
            <a:r>
              <a:rPr sz="1600" dirty="0" err="1">
                <a:solidFill>
                  <a:srgbClr val="192028"/>
                </a:solidFill>
                <a:latin typeface="Arial"/>
              </a:rPr>
              <a:t>Фонетиканы</a:t>
            </a:r>
            <a:r>
              <a:rPr sz="1600" dirty="0">
                <a:solidFill>
                  <a:srgbClr val="192028"/>
                </a:solidFill>
                <a:latin typeface="Arial"/>
              </a:rPr>
              <a:t> </a:t>
            </a:r>
            <a:r>
              <a:rPr sz="1600" dirty="0" err="1">
                <a:solidFill>
                  <a:srgbClr val="192028"/>
                </a:solidFill>
                <a:latin typeface="Arial"/>
              </a:rPr>
              <a:t>оқыту</a:t>
            </a:r>
            <a:r>
              <a:rPr sz="1600" dirty="0">
                <a:solidFill>
                  <a:srgbClr val="192028"/>
                </a:solidFill>
                <a:latin typeface="Arial"/>
              </a:rPr>
              <a:t> </a:t>
            </a:r>
            <a:r>
              <a:rPr sz="1600" dirty="0" err="1">
                <a:solidFill>
                  <a:srgbClr val="192028"/>
                </a:solidFill>
                <a:latin typeface="Arial"/>
              </a:rPr>
              <a:t>методикасы</a:t>
            </a:r>
            <a:r>
              <a:rPr sz="1600" dirty="0">
                <a:solidFill>
                  <a:srgbClr val="192028"/>
                </a:solidFill>
                <a:latin typeface="Arial"/>
              </a:rPr>
              <a:t>» (1965) </a:t>
            </a:r>
            <a:r>
              <a:rPr sz="1600" dirty="0" err="1">
                <a:solidFill>
                  <a:srgbClr val="192028"/>
                </a:solidFill>
                <a:latin typeface="Arial"/>
              </a:rPr>
              <a:t>және</a:t>
            </a:r>
            <a:r>
              <a:rPr sz="1600" dirty="0">
                <a:solidFill>
                  <a:srgbClr val="192028"/>
                </a:solidFill>
                <a:latin typeface="Arial"/>
              </a:rPr>
              <a:t> «</a:t>
            </a:r>
            <a:r>
              <a:rPr sz="1600" dirty="0" err="1">
                <a:solidFill>
                  <a:srgbClr val="192028"/>
                </a:solidFill>
                <a:latin typeface="Arial"/>
              </a:rPr>
              <a:t>Қазақ</a:t>
            </a:r>
            <a:r>
              <a:rPr sz="1600" dirty="0">
                <a:solidFill>
                  <a:srgbClr val="192028"/>
                </a:solidFill>
                <a:latin typeface="Arial"/>
              </a:rPr>
              <a:t> </a:t>
            </a:r>
            <a:r>
              <a:rPr sz="1600" dirty="0" err="1">
                <a:solidFill>
                  <a:srgbClr val="192028"/>
                </a:solidFill>
                <a:latin typeface="Arial"/>
              </a:rPr>
              <a:t>тілі</a:t>
            </a:r>
            <a:r>
              <a:rPr sz="1600" dirty="0">
                <a:solidFill>
                  <a:srgbClr val="192028"/>
                </a:solidFill>
                <a:latin typeface="Arial"/>
              </a:rPr>
              <a:t> </a:t>
            </a:r>
            <a:r>
              <a:rPr sz="1600" dirty="0" err="1">
                <a:solidFill>
                  <a:srgbClr val="192028"/>
                </a:solidFill>
                <a:latin typeface="Arial"/>
              </a:rPr>
              <a:t>дыбыс</a:t>
            </a:r>
            <a:r>
              <a:rPr sz="1600" dirty="0">
                <a:solidFill>
                  <a:srgbClr val="192028"/>
                </a:solidFill>
                <a:latin typeface="Arial"/>
              </a:rPr>
              <a:t> </a:t>
            </a:r>
            <a:r>
              <a:rPr sz="1600" dirty="0" err="1">
                <a:solidFill>
                  <a:srgbClr val="192028"/>
                </a:solidFill>
                <a:latin typeface="Arial"/>
              </a:rPr>
              <a:t>жүйесі</a:t>
            </a:r>
            <a:r>
              <a:rPr sz="1600" dirty="0">
                <a:solidFill>
                  <a:srgbClr val="192028"/>
                </a:solidFill>
                <a:latin typeface="Arial"/>
              </a:rPr>
              <a:t> </a:t>
            </a:r>
            <a:r>
              <a:rPr sz="1600" dirty="0" err="1">
                <a:solidFill>
                  <a:srgbClr val="192028"/>
                </a:solidFill>
                <a:latin typeface="Arial"/>
              </a:rPr>
              <a:t>методикасының</a:t>
            </a:r>
            <a:r>
              <a:rPr sz="1600" dirty="0">
                <a:solidFill>
                  <a:srgbClr val="192028"/>
                </a:solidFill>
                <a:latin typeface="Arial"/>
              </a:rPr>
              <a:t> </a:t>
            </a:r>
            <a:r>
              <a:rPr sz="1600" dirty="0" err="1">
                <a:solidFill>
                  <a:srgbClr val="192028"/>
                </a:solidFill>
                <a:latin typeface="Arial"/>
              </a:rPr>
              <a:t>теориялық</a:t>
            </a:r>
            <a:r>
              <a:rPr sz="1600" dirty="0">
                <a:solidFill>
                  <a:srgbClr val="192028"/>
                </a:solidFill>
                <a:latin typeface="Arial"/>
              </a:rPr>
              <a:t> </a:t>
            </a:r>
            <a:r>
              <a:rPr sz="1600" dirty="0" err="1">
                <a:solidFill>
                  <a:srgbClr val="192028"/>
                </a:solidFill>
                <a:latin typeface="Arial"/>
              </a:rPr>
              <a:t>негіздері</a:t>
            </a:r>
            <a:r>
              <a:rPr sz="1600" dirty="0">
                <a:solidFill>
                  <a:srgbClr val="192028"/>
                </a:solidFill>
                <a:latin typeface="Arial"/>
              </a:rPr>
              <a:t>» (1994) </a:t>
            </a:r>
            <a:r>
              <a:rPr sz="1600" dirty="0" err="1">
                <a:solidFill>
                  <a:srgbClr val="192028"/>
                </a:solidFill>
                <a:latin typeface="Arial"/>
              </a:rPr>
              <a:t>зерттеулері</a:t>
            </a:r>
            <a:r>
              <a:rPr sz="1600" dirty="0">
                <a:solidFill>
                  <a:srgbClr val="192028"/>
                </a:solidFill>
                <a:latin typeface="Arial"/>
              </a:rPr>
              <a:t>.
</a:t>
            </a:r>
            <a:r>
              <a:rPr sz="1600" dirty="0" err="1">
                <a:solidFill>
                  <a:srgbClr val="192028"/>
                </a:solidFill>
                <a:latin typeface="Arial"/>
              </a:rPr>
              <a:t>Дыбыс</a:t>
            </a:r>
            <a:r>
              <a:rPr sz="1600" dirty="0">
                <a:solidFill>
                  <a:srgbClr val="192028"/>
                </a:solidFill>
                <a:latin typeface="Arial"/>
              </a:rPr>
              <a:t>, </a:t>
            </a:r>
            <a:r>
              <a:rPr sz="1600" dirty="0" err="1">
                <a:solidFill>
                  <a:srgbClr val="192028"/>
                </a:solidFill>
                <a:latin typeface="Arial"/>
              </a:rPr>
              <a:t>әріп</a:t>
            </a:r>
            <a:r>
              <a:rPr sz="1600" dirty="0">
                <a:solidFill>
                  <a:srgbClr val="192028"/>
                </a:solidFill>
                <a:latin typeface="Arial"/>
              </a:rPr>
              <a:t>, </a:t>
            </a:r>
            <a:r>
              <a:rPr sz="1600" dirty="0" err="1">
                <a:solidFill>
                  <a:srgbClr val="192028"/>
                </a:solidFill>
                <a:latin typeface="Arial"/>
              </a:rPr>
              <a:t>фонема</a:t>
            </a:r>
            <a:r>
              <a:rPr sz="1600" dirty="0">
                <a:solidFill>
                  <a:srgbClr val="192028"/>
                </a:solidFill>
                <a:latin typeface="Arial"/>
              </a:rPr>
              <a:t>, </a:t>
            </a:r>
            <a:r>
              <a:rPr sz="1600" dirty="0" err="1">
                <a:solidFill>
                  <a:srgbClr val="192028"/>
                </a:solidFill>
                <a:latin typeface="Arial"/>
              </a:rPr>
              <a:t>екпін</a:t>
            </a:r>
            <a:r>
              <a:rPr sz="1600" dirty="0">
                <a:solidFill>
                  <a:srgbClr val="192028"/>
                </a:solidFill>
                <a:latin typeface="Arial"/>
              </a:rPr>
              <a:t>, </a:t>
            </a:r>
            <a:r>
              <a:rPr sz="1600" dirty="0" err="1">
                <a:solidFill>
                  <a:srgbClr val="192028"/>
                </a:solidFill>
                <a:latin typeface="Arial"/>
              </a:rPr>
              <a:t>үндестік</a:t>
            </a:r>
            <a:r>
              <a:rPr sz="1600" dirty="0">
                <a:solidFill>
                  <a:srgbClr val="192028"/>
                </a:solidFill>
                <a:latin typeface="Arial"/>
              </a:rPr>
              <a:t> </a:t>
            </a:r>
            <a:r>
              <a:rPr sz="1600" dirty="0" err="1">
                <a:solidFill>
                  <a:srgbClr val="192028"/>
                </a:solidFill>
                <a:latin typeface="Arial"/>
              </a:rPr>
              <a:t>заңы</a:t>
            </a:r>
            <a:r>
              <a:rPr sz="1600" dirty="0">
                <a:solidFill>
                  <a:srgbClr val="192028"/>
                </a:solidFill>
                <a:latin typeface="Arial"/>
              </a:rPr>
              <a:t> </a:t>
            </a:r>
            <a:r>
              <a:rPr sz="1600" dirty="0" err="1">
                <a:solidFill>
                  <a:srgbClr val="192028"/>
                </a:solidFill>
                <a:latin typeface="Arial"/>
              </a:rPr>
              <a:t>және</a:t>
            </a:r>
            <a:r>
              <a:rPr sz="1600" dirty="0">
                <a:solidFill>
                  <a:srgbClr val="192028"/>
                </a:solidFill>
                <a:latin typeface="Arial"/>
              </a:rPr>
              <a:t> </a:t>
            </a:r>
            <a:r>
              <a:rPr sz="1600" dirty="0" err="1">
                <a:solidFill>
                  <a:srgbClr val="192028"/>
                </a:solidFill>
                <a:latin typeface="Arial"/>
              </a:rPr>
              <a:t>практикалық</a:t>
            </a:r>
            <a:r>
              <a:rPr sz="1600" dirty="0">
                <a:solidFill>
                  <a:srgbClr val="192028"/>
                </a:solidFill>
                <a:latin typeface="Arial"/>
              </a:rPr>
              <a:t> </a:t>
            </a:r>
            <a:r>
              <a:rPr sz="1600" dirty="0" err="1">
                <a:solidFill>
                  <a:srgbClr val="192028"/>
                </a:solidFill>
                <a:latin typeface="Arial"/>
              </a:rPr>
              <a:t>дағды</a:t>
            </a:r>
            <a:r>
              <a:rPr sz="1600" dirty="0">
                <a:solidFill>
                  <a:srgbClr val="192028"/>
                </a:solidFill>
                <a:latin typeface="Arial"/>
              </a:rPr>
              <a:t> </a:t>
            </a:r>
            <a:r>
              <a:rPr sz="1600" dirty="0" err="1">
                <a:solidFill>
                  <a:srgbClr val="192028"/>
                </a:solidFill>
                <a:latin typeface="Arial"/>
              </a:rPr>
              <a:t>мәселелерін</a:t>
            </a:r>
            <a:r>
              <a:rPr sz="1600" dirty="0">
                <a:solidFill>
                  <a:srgbClr val="192028"/>
                </a:solidFill>
                <a:latin typeface="Arial"/>
              </a:rPr>
              <a:t> </a:t>
            </a:r>
            <a:r>
              <a:rPr sz="1600" dirty="0" err="1">
                <a:solidFill>
                  <a:srgbClr val="192028"/>
                </a:solidFill>
                <a:latin typeface="Arial"/>
              </a:rPr>
              <a:t>қарастырды</a:t>
            </a:r>
            <a:r>
              <a:rPr sz="1600" dirty="0">
                <a:solidFill>
                  <a:srgbClr val="192028"/>
                </a:solidFill>
                <a:latin typeface="Arial"/>
              </a:rPr>
              <a:t>.</a:t>
            </a:r>
          </a:p>
        </p:txBody>
      </p:sp>
      <p:sp>
        <p:nvSpPr>
          <p:cNvPr id="8" name="Rounded Rectangle 7"/>
          <p:cNvSpPr/>
          <p:nvPr/>
        </p:nvSpPr>
        <p:spPr>
          <a:xfrm>
            <a:off x="4251960" y="1325880"/>
            <a:ext cx="333756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4251960" y="1325880"/>
            <a:ext cx="82296" cy="448056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480560" y="1490472"/>
            <a:ext cx="2926079" cy="411480"/>
          </a:xfrm>
          <a:prstGeom prst="rect">
            <a:avLst/>
          </a:prstGeom>
          <a:noFill/>
        </p:spPr>
        <p:txBody>
          <a:bodyPr wrap="none">
            <a:spAutoFit/>
          </a:bodyPr>
          <a:lstStyle/>
          <a:p>
            <a:r>
              <a:rPr sz="1600" b="1">
                <a:solidFill>
                  <a:srgbClr val="FF894B"/>
                </a:solidFill>
                <a:latin typeface="Arial"/>
              </a:rPr>
              <a:t>Көшен Жолымбетов</a:t>
            </a:r>
          </a:p>
        </p:txBody>
      </p:sp>
      <p:sp>
        <p:nvSpPr>
          <p:cNvPr id="11" name="TextBox 10"/>
          <p:cNvSpPr txBox="1"/>
          <p:nvPr/>
        </p:nvSpPr>
        <p:spPr>
          <a:xfrm>
            <a:off x="4480560" y="1947672"/>
            <a:ext cx="2624328" cy="2554545"/>
          </a:xfrm>
          <a:prstGeom prst="rect">
            <a:avLst/>
          </a:prstGeom>
          <a:noFill/>
        </p:spPr>
        <p:txBody>
          <a:bodyPr wrap="square">
            <a:spAutoFit/>
          </a:bodyPr>
          <a:lstStyle/>
          <a:p>
            <a:r>
              <a:rPr sz="1600" dirty="0">
                <a:solidFill>
                  <a:srgbClr val="192028"/>
                </a:solidFill>
                <a:latin typeface="Arial"/>
              </a:rPr>
              <a:t>Орфографияны </a:t>
            </a:r>
            <a:r>
              <a:rPr sz="1600" dirty="0" err="1">
                <a:solidFill>
                  <a:srgbClr val="192028"/>
                </a:solidFill>
                <a:latin typeface="Arial"/>
              </a:rPr>
              <a:t>оқытудың</a:t>
            </a:r>
            <a:r>
              <a:rPr sz="1600" dirty="0">
                <a:solidFill>
                  <a:srgbClr val="192028"/>
                </a:solidFill>
                <a:latin typeface="Arial"/>
              </a:rPr>
              <a:t> </a:t>
            </a:r>
            <a:r>
              <a:rPr sz="1600" dirty="0" err="1">
                <a:solidFill>
                  <a:srgbClr val="192028"/>
                </a:solidFill>
                <a:latin typeface="Arial"/>
              </a:rPr>
              <a:t>дидактикалық</a:t>
            </a:r>
            <a:r>
              <a:rPr sz="1600" dirty="0">
                <a:solidFill>
                  <a:srgbClr val="192028"/>
                </a:solidFill>
                <a:latin typeface="Arial"/>
              </a:rPr>
              <a:t> </a:t>
            </a:r>
            <a:r>
              <a:rPr sz="1600" dirty="0" err="1">
                <a:solidFill>
                  <a:srgbClr val="192028"/>
                </a:solidFill>
                <a:latin typeface="Arial"/>
              </a:rPr>
              <a:t>принциптері</a:t>
            </a:r>
            <a:r>
              <a:rPr sz="1600" dirty="0">
                <a:solidFill>
                  <a:srgbClr val="192028"/>
                </a:solidFill>
                <a:latin typeface="Arial"/>
              </a:rPr>
              <a:t>, </a:t>
            </a:r>
            <a:r>
              <a:rPr sz="1600" dirty="0" err="1">
                <a:solidFill>
                  <a:srgbClr val="192028"/>
                </a:solidFill>
                <a:latin typeface="Arial"/>
              </a:rPr>
              <a:t>әдістері</a:t>
            </a:r>
            <a:r>
              <a:rPr sz="1600" dirty="0">
                <a:solidFill>
                  <a:srgbClr val="192028"/>
                </a:solidFill>
                <a:latin typeface="Arial"/>
              </a:rPr>
              <a:t>, </a:t>
            </a:r>
            <a:r>
              <a:rPr sz="1600" dirty="0" err="1">
                <a:solidFill>
                  <a:srgbClr val="192028"/>
                </a:solidFill>
                <a:latin typeface="Arial"/>
              </a:rPr>
              <a:t>тіл</a:t>
            </a:r>
            <a:r>
              <a:rPr sz="1600" dirty="0">
                <a:solidFill>
                  <a:srgbClr val="192028"/>
                </a:solidFill>
                <a:latin typeface="Arial"/>
              </a:rPr>
              <a:t> </a:t>
            </a:r>
            <a:r>
              <a:rPr sz="1600" dirty="0" err="1">
                <a:solidFill>
                  <a:srgbClr val="192028"/>
                </a:solidFill>
                <a:latin typeface="Arial"/>
              </a:rPr>
              <a:t>дамыту</a:t>
            </a:r>
            <a:r>
              <a:rPr sz="1600" dirty="0">
                <a:solidFill>
                  <a:srgbClr val="192028"/>
                </a:solidFill>
                <a:latin typeface="Arial"/>
              </a:rPr>
              <a:t> </a:t>
            </a:r>
            <a:r>
              <a:rPr sz="1600" dirty="0" err="1">
                <a:solidFill>
                  <a:srgbClr val="192028"/>
                </a:solidFill>
                <a:latin typeface="Arial"/>
              </a:rPr>
              <a:t>және</a:t>
            </a:r>
            <a:r>
              <a:rPr sz="1600" dirty="0">
                <a:solidFill>
                  <a:srgbClr val="192028"/>
                </a:solidFill>
                <a:latin typeface="Arial"/>
              </a:rPr>
              <a:t> </a:t>
            </a:r>
            <a:r>
              <a:rPr sz="1600" dirty="0" err="1">
                <a:solidFill>
                  <a:srgbClr val="192028"/>
                </a:solidFill>
                <a:latin typeface="Arial"/>
              </a:rPr>
              <a:t>дағды</a:t>
            </a:r>
            <a:r>
              <a:rPr sz="1600" dirty="0">
                <a:solidFill>
                  <a:srgbClr val="192028"/>
                </a:solidFill>
                <a:latin typeface="Arial"/>
              </a:rPr>
              <a:t> </a:t>
            </a:r>
            <a:r>
              <a:rPr sz="1600" dirty="0" err="1">
                <a:solidFill>
                  <a:srgbClr val="192028"/>
                </a:solidFill>
                <a:latin typeface="Arial"/>
              </a:rPr>
              <a:t>қалыптастыру</a:t>
            </a:r>
            <a:r>
              <a:rPr sz="1600" dirty="0">
                <a:solidFill>
                  <a:srgbClr val="192028"/>
                </a:solidFill>
                <a:latin typeface="Arial"/>
              </a:rPr>
              <a:t> </a:t>
            </a:r>
            <a:r>
              <a:rPr sz="1600" dirty="0" err="1">
                <a:solidFill>
                  <a:srgbClr val="192028"/>
                </a:solidFill>
                <a:latin typeface="Arial"/>
              </a:rPr>
              <a:t>жолдарын</a:t>
            </a:r>
            <a:r>
              <a:rPr sz="1600" dirty="0">
                <a:solidFill>
                  <a:srgbClr val="192028"/>
                </a:solidFill>
                <a:latin typeface="Arial"/>
              </a:rPr>
              <a:t> </a:t>
            </a:r>
            <a:r>
              <a:rPr sz="1600" dirty="0" err="1">
                <a:solidFill>
                  <a:srgbClr val="192028"/>
                </a:solidFill>
                <a:latin typeface="Arial"/>
              </a:rPr>
              <a:t>зерттеді</a:t>
            </a:r>
            <a:r>
              <a:rPr sz="1600" dirty="0">
                <a:solidFill>
                  <a:srgbClr val="192028"/>
                </a:solidFill>
                <a:latin typeface="Arial"/>
              </a:rPr>
              <a:t>.
«</a:t>
            </a:r>
            <a:r>
              <a:rPr sz="1600" dirty="0" err="1">
                <a:solidFill>
                  <a:srgbClr val="192028"/>
                </a:solidFill>
                <a:latin typeface="Arial"/>
              </a:rPr>
              <a:t>Қазақ</a:t>
            </a:r>
            <a:r>
              <a:rPr sz="1600" dirty="0">
                <a:solidFill>
                  <a:srgbClr val="192028"/>
                </a:solidFill>
                <a:latin typeface="Arial"/>
              </a:rPr>
              <a:t> </a:t>
            </a:r>
            <a:r>
              <a:rPr sz="1600" dirty="0" err="1">
                <a:solidFill>
                  <a:srgbClr val="192028"/>
                </a:solidFill>
                <a:latin typeface="Arial"/>
              </a:rPr>
              <a:t>орфографиясын</a:t>
            </a:r>
            <a:r>
              <a:rPr sz="1600" dirty="0">
                <a:solidFill>
                  <a:srgbClr val="192028"/>
                </a:solidFill>
                <a:latin typeface="Arial"/>
              </a:rPr>
              <a:t> </a:t>
            </a:r>
            <a:r>
              <a:rPr sz="1600" dirty="0" err="1">
                <a:solidFill>
                  <a:srgbClr val="192028"/>
                </a:solidFill>
                <a:latin typeface="Arial"/>
              </a:rPr>
              <a:t>игерудің</a:t>
            </a:r>
            <a:r>
              <a:rPr sz="1600" dirty="0">
                <a:solidFill>
                  <a:srgbClr val="192028"/>
                </a:solidFill>
                <a:latin typeface="Arial"/>
              </a:rPr>
              <a:t> </a:t>
            </a:r>
            <a:r>
              <a:rPr sz="1600" dirty="0" err="1">
                <a:solidFill>
                  <a:srgbClr val="192028"/>
                </a:solidFill>
                <a:latin typeface="Arial"/>
              </a:rPr>
              <a:t>негіздері</a:t>
            </a:r>
            <a:r>
              <a:rPr sz="1600" dirty="0">
                <a:solidFill>
                  <a:srgbClr val="192028"/>
                </a:solidFill>
                <a:latin typeface="Arial"/>
              </a:rPr>
              <a:t>» (1975).</a:t>
            </a:r>
          </a:p>
        </p:txBody>
      </p:sp>
      <p:sp>
        <p:nvSpPr>
          <p:cNvPr id="12" name="Rounded Rectangle 11"/>
          <p:cNvSpPr/>
          <p:nvPr/>
        </p:nvSpPr>
        <p:spPr>
          <a:xfrm>
            <a:off x="7863840" y="1325880"/>
            <a:ext cx="3337560" cy="448056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7863840" y="1325880"/>
            <a:ext cx="82296" cy="448056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8092440" y="1490472"/>
            <a:ext cx="2926079" cy="411480"/>
          </a:xfrm>
          <a:prstGeom prst="rect">
            <a:avLst/>
          </a:prstGeom>
          <a:noFill/>
        </p:spPr>
        <p:txBody>
          <a:bodyPr wrap="none">
            <a:spAutoFit/>
          </a:bodyPr>
          <a:lstStyle/>
          <a:p>
            <a:r>
              <a:rPr sz="1600" b="1">
                <a:solidFill>
                  <a:srgbClr val="094BA0"/>
                </a:solidFill>
                <a:latin typeface="Arial"/>
              </a:rPr>
              <a:t>Нәтиже</a:t>
            </a:r>
          </a:p>
        </p:txBody>
      </p:sp>
      <p:sp>
        <p:nvSpPr>
          <p:cNvPr id="15" name="TextBox 14"/>
          <p:cNvSpPr txBox="1"/>
          <p:nvPr/>
        </p:nvSpPr>
        <p:spPr>
          <a:xfrm>
            <a:off x="8092440" y="1947672"/>
            <a:ext cx="2008355" cy="2308324"/>
          </a:xfrm>
          <a:prstGeom prst="rect">
            <a:avLst/>
          </a:prstGeom>
          <a:noFill/>
        </p:spPr>
        <p:txBody>
          <a:bodyPr wrap="square">
            <a:spAutoFit/>
          </a:bodyPr>
          <a:lstStyle/>
          <a:p>
            <a:r>
              <a:rPr sz="1600" dirty="0">
                <a:solidFill>
                  <a:srgbClr val="192028"/>
                </a:solidFill>
                <a:latin typeface="Arial"/>
              </a:rPr>
              <a:t>Фонетиканы </a:t>
            </a:r>
            <a:r>
              <a:rPr sz="1600" dirty="0" err="1">
                <a:solidFill>
                  <a:srgbClr val="192028"/>
                </a:solidFill>
                <a:latin typeface="Arial"/>
              </a:rPr>
              <a:t>оқыту</a:t>
            </a:r>
            <a:r>
              <a:rPr sz="1600" dirty="0">
                <a:solidFill>
                  <a:srgbClr val="192028"/>
                </a:solidFill>
                <a:latin typeface="Arial"/>
              </a:rPr>
              <a:t>:
→ </a:t>
            </a:r>
            <a:r>
              <a:rPr sz="1600" dirty="0" err="1">
                <a:solidFill>
                  <a:srgbClr val="192028"/>
                </a:solidFill>
                <a:latin typeface="Arial"/>
              </a:rPr>
              <a:t>дыбыстық</a:t>
            </a:r>
            <a:r>
              <a:rPr sz="1600" dirty="0">
                <a:solidFill>
                  <a:srgbClr val="192028"/>
                </a:solidFill>
                <a:latin typeface="Arial"/>
              </a:rPr>
              <a:t> </a:t>
            </a:r>
            <a:r>
              <a:rPr sz="1600" dirty="0" err="1">
                <a:solidFill>
                  <a:srgbClr val="192028"/>
                </a:solidFill>
                <a:latin typeface="Arial"/>
              </a:rPr>
              <a:t>құбылысты</a:t>
            </a:r>
            <a:r>
              <a:rPr sz="1600" dirty="0">
                <a:solidFill>
                  <a:srgbClr val="192028"/>
                </a:solidFill>
                <a:latin typeface="Arial"/>
              </a:rPr>
              <a:t> </a:t>
            </a:r>
            <a:r>
              <a:rPr sz="1600" dirty="0" err="1">
                <a:solidFill>
                  <a:srgbClr val="192028"/>
                </a:solidFill>
                <a:latin typeface="Arial"/>
              </a:rPr>
              <a:t>түсіну</a:t>
            </a:r>
            <a:r>
              <a:rPr sz="1600" dirty="0">
                <a:solidFill>
                  <a:srgbClr val="192028"/>
                </a:solidFill>
                <a:latin typeface="Arial"/>
              </a:rPr>
              <a:t>
→ </a:t>
            </a:r>
            <a:r>
              <a:rPr sz="1600" dirty="0" err="1">
                <a:solidFill>
                  <a:srgbClr val="192028"/>
                </a:solidFill>
                <a:latin typeface="Arial"/>
              </a:rPr>
              <a:t>дұрыс</a:t>
            </a:r>
            <a:r>
              <a:rPr sz="1600" dirty="0">
                <a:solidFill>
                  <a:srgbClr val="192028"/>
                </a:solidFill>
                <a:latin typeface="Arial"/>
              </a:rPr>
              <a:t> </a:t>
            </a:r>
            <a:r>
              <a:rPr sz="1600" dirty="0" err="1">
                <a:solidFill>
                  <a:srgbClr val="192028"/>
                </a:solidFill>
                <a:latin typeface="Arial"/>
              </a:rPr>
              <a:t>айту</a:t>
            </a:r>
            <a:r>
              <a:rPr sz="1600" dirty="0">
                <a:solidFill>
                  <a:srgbClr val="192028"/>
                </a:solidFill>
                <a:latin typeface="Arial"/>
              </a:rPr>
              <a:t>
→ </a:t>
            </a:r>
            <a:r>
              <a:rPr sz="1600" dirty="0" err="1">
                <a:solidFill>
                  <a:srgbClr val="192028"/>
                </a:solidFill>
                <a:latin typeface="Arial"/>
              </a:rPr>
              <a:t>дұрыс</a:t>
            </a:r>
            <a:r>
              <a:rPr sz="1600" dirty="0">
                <a:solidFill>
                  <a:srgbClr val="192028"/>
                </a:solidFill>
                <a:latin typeface="Arial"/>
              </a:rPr>
              <a:t> </a:t>
            </a:r>
            <a:r>
              <a:rPr sz="1600" dirty="0" err="1">
                <a:solidFill>
                  <a:srgbClr val="192028"/>
                </a:solidFill>
                <a:latin typeface="Arial"/>
              </a:rPr>
              <a:t>жазу</a:t>
            </a:r>
            <a:r>
              <a:rPr sz="1600" dirty="0">
                <a:solidFill>
                  <a:srgbClr val="192028"/>
                </a:solidFill>
                <a:latin typeface="Arial"/>
              </a:rPr>
              <a:t>
→ </a:t>
            </a:r>
            <a:r>
              <a:rPr sz="1600" dirty="0" err="1">
                <a:solidFill>
                  <a:srgbClr val="192028"/>
                </a:solidFill>
                <a:latin typeface="Arial"/>
              </a:rPr>
              <a:t>орфографиялық</a:t>
            </a:r>
            <a:r>
              <a:rPr sz="1600" dirty="0">
                <a:solidFill>
                  <a:srgbClr val="192028"/>
                </a:solidFill>
                <a:latin typeface="Arial"/>
              </a:rPr>
              <a:t> </a:t>
            </a:r>
            <a:r>
              <a:rPr sz="1600" dirty="0" err="1">
                <a:solidFill>
                  <a:srgbClr val="192028"/>
                </a:solidFill>
                <a:latin typeface="Arial"/>
              </a:rPr>
              <a:t>дағды</a:t>
            </a:r>
            <a:r>
              <a:rPr sz="1600" dirty="0">
                <a:solidFill>
                  <a:srgbClr val="192028"/>
                </a:solidFill>
                <a:latin typeface="Arial"/>
              </a:rPr>
              <a:t>
→ </a:t>
            </a:r>
            <a:r>
              <a:rPr sz="1600" dirty="0" err="1">
                <a:solidFill>
                  <a:srgbClr val="192028"/>
                </a:solidFill>
                <a:latin typeface="Arial"/>
              </a:rPr>
              <a:t>тілдік</a:t>
            </a:r>
            <a:r>
              <a:rPr sz="1600" dirty="0">
                <a:solidFill>
                  <a:srgbClr val="192028"/>
                </a:solidFill>
                <a:latin typeface="Arial"/>
              </a:rPr>
              <a:t> </a:t>
            </a:r>
            <a:r>
              <a:rPr sz="1600" dirty="0" err="1">
                <a:solidFill>
                  <a:srgbClr val="192028"/>
                </a:solidFill>
                <a:latin typeface="Arial"/>
              </a:rPr>
              <a:t>сананы</a:t>
            </a:r>
            <a:r>
              <a:rPr sz="1600" dirty="0">
                <a:solidFill>
                  <a:srgbClr val="192028"/>
                </a:solidFill>
                <a:latin typeface="Arial"/>
              </a:rPr>
              <a:t> </a:t>
            </a:r>
            <a:r>
              <a:rPr sz="1600" dirty="0" err="1">
                <a:solidFill>
                  <a:srgbClr val="192028"/>
                </a:solidFill>
                <a:latin typeface="Arial"/>
              </a:rPr>
              <a:t>қалыптастыру</a:t>
            </a:r>
            <a:endParaRPr sz="1600" dirty="0">
              <a:solidFill>
                <a:srgbClr val="192028"/>
              </a:solidFill>
              <a:latin typeface="Aria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969916" y="498872"/>
            <a:ext cx="7133363" cy="477054"/>
          </a:xfrm>
          <a:prstGeom prst="rect">
            <a:avLst/>
          </a:prstGeom>
          <a:noFill/>
        </p:spPr>
        <p:txBody>
          <a:bodyPr wrap="none">
            <a:spAutoFit/>
          </a:bodyPr>
          <a:lstStyle/>
          <a:p>
            <a:r>
              <a:rPr sz="2500" b="1" dirty="0">
                <a:solidFill>
                  <a:srgbClr val="002060"/>
                </a:solidFill>
                <a:latin typeface="Arial"/>
              </a:rPr>
              <a:t>Морфологияны </a:t>
            </a:r>
            <a:r>
              <a:rPr sz="2500" b="1" dirty="0" err="1">
                <a:solidFill>
                  <a:srgbClr val="002060"/>
                </a:solidFill>
                <a:latin typeface="Arial"/>
              </a:rPr>
              <a:t>оқыту</a:t>
            </a:r>
            <a:r>
              <a:rPr sz="2500" b="1" dirty="0">
                <a:solidFill>
                  <a:srgbClr val="002060"/>
                </a:solidFill>
                <a:latin typeface="Arial"/>
              </a:rPr>
              <a:t> </a:t>
            </a:r>
            <a:r>
              <a:rPr sz="2500" b="1" dirty="0" err="1">
                <a:solidFill>
                  <a:srgbClr val="002060"/>
                </a:solidFill>
                <a:latin typeface="Arial"/>
              </a:rPr>
              <a:t>әдістемесінің</a:t>
            </a:r>
            <a:r>
              <a:rPr sz="2500" b="1" dirty="0">
                <a:solidFill>
                  <a:srgbClr val="002060"/>
                </a:solidFill>
                <a:latin typeface="Arial"/>
              </a:rPr>
              <a:t> </a:t>
            </a:r>
            <a:r>
              <a:rPr sz="2500" b="1" dirty="0" err="1">
                <a:solidFill>
                  <a:srgbClr val="002060"/>
                </a:solidFill>
                <a:latin typeface="Arial"/>
              </a:rPr>
              <a:t>дамуы</a:t>
            </a:r>
            <a:endParaRPr sz="2500" b="1" dirty="0">
              <a:solidFill>
                <a:srgbClr val="002060"/>
              </a:solidFill>
              <a:latin typeface="Arial"/>
            </a:endParaRPr>
          </a:p>
        </p:txBody>
      </p:sp>
      <p:sp>
        <p:nvSpPr>
          <p:cNvPr id="4" name="TextBox 3"/>
          <p:cNvSpPr txBox="1"/>
          <p:nvPr/>
        </p:nvSpPr>
        <p:spPr>
          <a:xfrm>
            <a:off x="969916" y="1430338"/>
            <a:ext cx="10439400" cy="1954381"/>
          </a:xfrm>
          <a:prstGeom prst="rect">
            <a:avLst/>
          </a:prstGeom>
          <a:noFill/>
        </p:spPr>
        <p:txBody>
          <a:bodyPr wrap="square">
            <a:spAutoFit/>
          </a:bodyPr>
          <a:lstStyle/>
          <a:p>
            <a:pPr>
              <a:spcAft>
                <a:spcPts val="1000"/>
              </a:spcAft>
              <a:defRPr sz="1600">
                <a:solidFill>
                  <a:srgbClr val="192028"/>
                </a:solidFill>
                <a:latin typeface="Arial"/>
              </a:defRPr>
            </a:pPr>
            <a:r>
              <a:rPr dirty="0" err="1">
                <a:solidFill>
                  <a:srgbClr val="002060"/>
                </a:solidFill>
              </a:rPr>
              <a:t>Ш</a:t>
            </a:r>
            <a:r>
              <a:rPr dirty="0">
                <a:solidFill>
                  <a:srgbClr val="002060"/>
                </a:solidFill>
              </a:rPr>
              <a:t>. </a:t>
            </a:r>
            <a:r>
              <a:rPr dirty="0" err="1">
                <a:solidFill>
                  <a:srgbClr val="002060"/>
                </a:solidFill>
              </a:rPr>
              <a:t>Сарыбаев</a:t>
            </a:r>
            <a:r>
              <a:rPr dirty="0">
                <a:solidFill>
                  <a:srgbClr val="002060"/>
                </a:solidFill>
              </a:rPr>
              <a:t> — </a:t>
            </a:r>
            <a:r>
              <a:rPr dirty="0" err="1">
                <a:solidFill>
                  <a:srgbClr val="002060"/>
                </a:solidFill>
              </a:rPr>
              <a:t>сөз</a:t>
            </a:r>
            <a:r>
              <a:rPr dirty="0">
                <a:solidFill>
                  <a:srgbClr val="002060"/>
                </a:solidFill>
              </a:rPr>
              <a:t> </a:t>
            </a:r>
            <a:r>
              <a:rPr dirty="0" err="1">
                <a:solidFill>
                  <a:srgbClr val="002060"/>
                </a:solidFill>
              </a:rPr>
              <a:t>таптарын</a:t>
            </a:r>
            <a:r>
              <a:rPr dirty="0">
                <a:solidFill>
                  <a:srgbClr val="002060"/>
                </a:solidFill>
              </a:rPr>
              <a:t>, </a:t>
            </a:r>
            <a:r>
              <a:rPr dirty="0" err="1">
                <a:solidFill>
                  <a:srgbClr val="002060"/>
                </a:solidFill>
              </a:rPr>
              <a:t>әсіресе</a:t>
            </a:r>
            <a:r>
              <a:rPr dirty="0">
                <a:solidFill>
                  <a:srgbClr val="002060"/>
                </a:solidFill>
              </a:rPr>
              <a:t> </a:t>
            </a:r>
            <a:r>
              <a:rPr dirty="0" err="1">
                <a:solidFill>
                  <a:srgbClr val="002060"/>
                </a:solidFill>
              </a:rPr>
              <a:t>етістік</a:t>
            </a:r>
            <a:r>
              <a:rPr dirty="0">
                <a:solidFill>
                  <a:srgbClr val="002060"/>
                </a:solidFill>
              </a:rPr>
              <a:t> </a:t>
            </a:r>
            <a:r>
              <a:rPr dirty="0" err="1">
                <a:solidFill>
                  <a:srgbClr val="002060"/>
                </a:solidFill>
              </a:rPr>
              <a:t>пен</a:t>
            </a:r>
            <a:r>
              <a:rPr dirty="0">
                <a:solidFill>
                  <a:srgbClr val="002060"/>
                </a:solidFill>
              </a:rPr>
              <a:t> </a:t>
            </a:r>
            <a:r>
              <a:rPr dirty="0" err="1">
                <a:solidFill>
                  <a:srgbClr val="002060"/>
                </a:solidFill>
              </a:rPr>
              <a:t>оның</a:t>
            </a:r>
            <a:r>
              <a:rPr dirty="0">
                <a:solidFill>
                  <a:srgbClr val="002060"/>
                </a:solidFill>
              </a:rPr>
              <a:t> </a:t>
            </a:r>
            <a:r>
              <a:rPr dirty="0" err="1">
                <a:solidFill>
                  <a:srgbClr val="002060"/>
                </a:solidFill>
              </a:rPr>
              <a:t>категорияларын</a:t>
            </a:r>
            <a:r>
              <a:rPr dirty="0">
                <a:solidFill>
                  <a:srgbClr val="002060"/>
                </a:solidFill>
              </a:rPr>
              <a:t> </a:t>
            </a:r>
            <a:r>
              <a:rPr dirty="0" err="1">
                <a:solidFill>
                  <a:srgbClr val="002060"/>
                </a:solidFill>
              </a:rPr>
              <a:t>оқыту</a:t>
            </a:r>
            <a:r>
              <a:rPr dirty="0">
                <a:solidFill>
                  <a:srgbClr val="002060"/>
                </a:solidFill>
              </a:rPr>
              <a:t> </a:t>
            </a:r>
            <a:r>
              <a:rPr dirty="0" err="1">
                <a:solidFill>
                  <a:srgbClr val="002060"/>
                </a:solidFill>
              </a:rPr>
              <a:t>мәселелерін</a:t>
            </a:r>
            <a:r>
              <a:rPr dirty="0">
                <a:solidFill>
                  <a:srgbClr val="002060"/>
                </a:solidFill>
              </a:rPr>
              <a:t> </a:t>
            </a:r>
            <a:r>
              <a:rPr dirty="0" err="1">
                <a:solidFill>
                  <a:srgbClr val="002060"/>
                </a:solidFill>
              </a:rPr>
              <a:t>зерттеді</a:t>
            </a:r>
            <a:r>
              <a:rPr dirty="0">
                <a:solidFill>
                  <a:srgbClr val="002060"/>
                </a:solidFill>
              </a:rPr>
              <a:t>.</a:t>
            </a:r>
          </a:p>
          <a:p>
            <a:pPr>
              <a:spcAft>
                <a:spcPts val="1000"/>
              </a:spcAft>
              <a:defRPr sz="1600">
                <a:solidFill>
                  <a:srgbClr val="192028"/>
                </a:solidFill>
                <a:latin typeface="Arial"/>
              </a:defRPr>
            </a:pPr>
            <a:r>
              <a:rPr dirty="0" err="1">
                <a:solidFill>
                  <a:srgbClr val="002060"/>
                </a:solidFill>
              </a:rPr>
              <a:t>И</a:t>
            </a:r>
            <a:r>
              <a:rPr dirty="0">
                <a:solidFill>
                  <a:srgbClr val="002060"/>
                </a:solidFill>
              </a:rPr>
              <a:t>. </a:t>
            </a:r>
            <a:r>
              <a:rPr dirty="0" err="1">
                <a:solidFill>
                  <a:srgbClr val="002060"/>
                </a:solidFill>
              </a:rPr>
              <a:t>Ұйықбаев</a:t>
            </a:r>
            <a:r>
              <a:rPr dirty="0">
                <a:solidFill>
                  <a:srgbClr val="002060"/>
                </a:solidFill>
              </a:rPr>
              <a:t> — </a:t>
            </a:r>
            <a:r>
              <a:rPr dirty="0" err="1">
                <a:solidFill>
                  <a:srgbClr val="002060"/>
                </a:solidFill>
              </a:rPr>
              <a:t>түсіндірмелі</a:t>
            </a:r>
            <a:r>
              <a:rPr dirty="0">
                <a:solidFill>
                  <a:srgbClr val="002060"/>
                </a:solidFill>
              </a:rPr>
              <a:t>, </a:t>
            </a:r>
            <a:r>
              <a:rPr dirty="0" err="1">
                <a:solidFill>
                  <a:srgbClr val="002060"/>
                </a:solidFill>
              </a:rPr>
              <a:t>терме</a:t>
            </a:r>
            <a:r>
              <a:rPr dirty="0">
                <a:solidFill>
                  <a:srgbClr val="002060"/>
                </a:solidFill>
              </a:rPr>
              <a:t> </a:t>
            </a:r>
            <a:r>
              <a:rPr dirty="0" err="1">
                <a:solidFill>
                  <a:srgbClr val="002060"/>
                </a:solidFill>
              </a:rPr>
              <a:t>және</a:t>
            </a:r>
            <a:r>
              <a:rPr dirty="0">
                <a:solidFill>
                  <a:srgbClr val="002060"/>
                </a:solidFill>
              </a:rPr>
              <a:t> </a:t>
            </a:r>
            <a:r>
              <a:rPr dirty="0" err="1">
                <a:solidFill>
                  <a:srgbClr val="002060"/>
                </a:solidFill>
              </a:rPr>
              <a:t>шығармашылық</a:t>
            </a:r>
            <a:r>
              <a:rPr dirty="0">
                <a:solidFill>
                  <a:srgbClr val="002060"/>
                </a:solidFill>
              </a:rPr>
              <a:t> </a:t>
            </a:r>
            <a:r>
              <a:rPr dirty="0" err="1">
                <a:solidFill>
                  <a:srgbClr val="002060"/>
                </a:solidFill>
              </a:rPr>
              <a:t>диктант</a:t>
            </a:r>
            <a:r>
              <a:rPr dirty="0">
                <a:solidFill>
                  <a:srgbClr val="002060"/>
                </a:solidFill>
              </a:rPr>
              <a:t> </a:t>
            </a:r>
            <a:r>
              <a:rPr dirty="0" err="1">
                <a:solidFill>
                  <a:srgbClr val="002060"/>
                </a:solidFill>
              </a:rPr>
              <a:t>сияқты</a:t>
            </a:r>
            <a:r>
              <a:rPr dirty="0">
                <a:solidFill>
                  <a:srgbClr val="002060"/>
                </a:solidFill>
              </a:rPr>
              <a:t> </a:t>
            </a:r>
            <a:r>
              <a:rPr dirty="0" err="1">
                <a:solidFill>
                  <a:srgbClr val="002060"/>
                </a:solidFill>
              </a:rPr>
              <a:t>жұмыс</a:t>
            </a:r>
            <a:r>
              <a:rPr dirty="0">
                <a:solidFill>
                  <a:srgbClr val="002060"/>
                </a:solidFill>
              </a:rPr>
              <a:t> </a:t>
            </a:r>
            <a:r>
              <a:rPr dirty="0" err="1">
                <a:solidFill>
                  <a:srgbClr val="002060"/>
                </a:solidFill>
              </a:rPr>
              <a:t>түрлерін</a:t>
            </a:r>
            <a:r>
              <a:rPr dirty="0">
                <a:solidFill>
                  <a:srgbClr val="002060"/>
                </a:solidFill>
              </a:rPr>
              <a:t> </a:t>
            </a:r>
            <a:r>
              <a:rPr dirty="0" err="1">
                <a:solidFill>
                  <a:srgbClr val="002060"/>
                </a:solidFill>
              </a:rPr>
              <a:t>ұсынды</a:t>
            </a:r>
            <a:r>
              <a:rPr dirty="0">
                <a:solidFill>
                  <a:srgbClr val="002060"/>
                </a:solidFill>
              </a:rPr>
              <a:t>.</a:t>
            </a:r>
          </a:p>
          <a:p>
            <a:pPr>
              <a:spcAft>
                <a:spcPts val="1000"/>
              </a:spcAft>
              <a:defRPr sz="1600">
                <a:solidFill>
                  <a:srgbClr val="192028"/>
                </a:solidFill>
                <a:latin typeface="Arial"/>
              </a:defRPr>
            </a:pPr>
            <a:r>
              <a:rPr dirty="0" err="1">
                <a:solidFill>
                  <a:srgbClr val="002060"/>
                </a:solidFill>
              </a:rPr>
              <a:t>Б</a:t>
            </a:r>
            <a:r>
              <a:rPr dirty="0">
                <a:solidFill>
                  <a:srgbClr val="002060"/>
                </a:solidFill>
              </a:rPr>
              <a:t>. </a:t>
            </a:r>
            <a:r>
              <a:rPr dirty="0" err="1">
                <a:solidFill>
                  <a:srgbClr val="002060"/>
                </a:solidFill>
              </a:rPr>
              <a:t>Құлмағамбетова</a:t>
            </a:r>
            <a:r>
              <a:rPr dirty="0">
                <a:solidFill>
                  <a:srgbClr val="002060"/>
                </a:solidFill>
              </a:rPr>
              <a:t> — </a:t>
            </a:r>
            <a:r>
              <a:rPr dirty="0" err="1">
                <a:solidFill>
                  <a:srgbClr val="002060"/>
                </a:solidFill>
              </a:rPr>
              <a:t>етістік</a:t>
            </a:r>
            <a:r>
              <a:rPr dirty="0">
                <a:solidFill>
                  <a:srgbClr val="002060"/>
                </a:solidFill>
              </a:rPr>
              <a:t> </a:t>
            </a:r>
            <a:r>
              <a:rPr dirty="0" err="1">
                <a:solidFill>
                  <a:srgbClr val="002060"/>
                </a:solidFill>
              </a:rPr>
              <a:t>категориясы</a:t>
            </a:r>
            <a:r>
              <a:rPr dirty="0">
                <a:solidFill>
                  <a:srgbClr val="002060"/>
                </a:solidFill>
              </a:rPr>
              <a:t>, </a:t>
            </a:r>
            <a:r>
              <a:rPr dirty="0" err="1">
                <a:solidFill>
                  <a:srgbClr val="002060"/>
                </a:solidFill>
              </a:rPr>
              <a:t>құрмалас</a:t>
            </a:r>
            <a:r>
              <a:rPr dirty="0">
                <a:solidFill>
                  <a:srgbClr val="002060"/>
                </a:solidFill>
              </a:rPr>
              <a:t> </a:t>
            </a:r>
            <a:r>
              <a:rPr dirty="0" err="1">
                <a:solidFill>
                  <a:srgbClr val="002060"/>
                </a:solidFill>
              </a:rPr>
              <a:t>сөйлем</a:t>
            </a:r>
            <a:r>
              <a:rPr dirty="0">
                <a:solidFill>
                  <a:srgbClr val="002060"/>
                </a:solidFill>
              </a:rPr>
              <a:t>, </a:t>
            </a:r>
            <a:r>
              <a:rPr dirty="0" err="1">
                <a:solidFill>
                  <a:srgbClr val="002060"/>
                </a:solidFill>
              </a:rPr>
              <a:t>тіл</a:t>
            </a:r>
            <a:r>
              <a:rPr dirty="0">
                <a:solidFill>
                  <a:srgbClr val="002060"/>
                </a:solidFill>
              </a:rPr>
              <a:t> </a:t>
            </a:r>
            <a:r>
              <a:rPr dirty="0" err="1">
                <a:solidFill>
                  <a:srgbClr val="002060"/>
                </a:solidFill>
              </a:rPr>
              <a:t>дамыту</a:t>
            </a:r>
            <a:r>
              <a:rPr dirty="0">
                <a:solidFill>
                  <a:srgbClr val="002060"/>
                </a:solidFill>
              </a:rPr>
              <a:t> </a:t>
            </a:r>
            <a:r>
              <a:rPr dirty="0" err="1">
                <a:solidFill>
                  <a:srgbClr val="002060"/>
                </a:solidFill>
              </a:rPr>
              <a:t>және</a:t>
            </a:r>
            <a:r>
              <a:rPr dirty="0">
                <a:solidFill>
                  <a:srgbClr val="002060"/>
                </a:solidFill>
              </a:rPr>
              <a:t> </a:t>
            </a:r>
            <a:r>
              <a:rPr dirty="0" err="1">
                <a:solidFill>
                  <a:srgbClr val="002060"/>
                </a:solidFill>
              </a:rPr>
              <a:t>техникалық</a:t>
            </a:r>
            <a:r>
              <a:rPr dirty="0">
                <a:solidFill>
                  <a:srgbClr val="002060"/>
                </a:solidFill>
              </a:rPr>
              <a:t> </a:t>
            </a:r>
            <a:r>
              <a:rPr dirty="0" err="1">
                <a:solidFill>
                  <a:srgbClr val="002060"/>
                </a:solidFill>
              </a:rPr>
              <a:t>құралдарды</a:t>
            </a:r>
            <a:r>
              <a:rPr dirty="0">
                <a:solidFill>
                  <a:srgbClr val="002060"/>
                </a:solidFill>
              </a:rPr>
              <a:t> </a:t>
            </a:r>
            <a:r>
              <a:rPr dirty="0" err="1">
                <a:solidFill>
                  <a:srgbClr val="002060"/>
                </a:solidFill>
              </a:rPr>
              <a:t>пайдалану</a:t>
            </a:r>
            <a:r>
              <a:rPr dirty="0">
                <a:solidFill>
                  <a:srgbClr val="002060"/>
                </a:solidFill>
              </a:rPr>
              <a:t> </a:t>
            </a:r>
            <a:r>
              <a:rPr dirty="0" err="1">
                <a:solidFill>
                  <a:srgbClr val="002060"/>
                </a:solidFill>
              </a:rPr>
              <a:t>мәселелерін</a:t>
            </a:r>
            <a:r>
              <a:rPr dirty="0">
                <a:solidFill>
                  <a:srgbClr val="002060"/>
                </a:solidFill>
              </a:rPr>
              <a:t> </a:t>
            </a:r>
            <a:r>
              <a:rPr dirty="0" err="1">
                <a:solidFill>
                  <a:srgbClr val="002060"/>
                </a:solidFill>
              </a:rPr>
              <a:t>зерттеді</a:t>
            </a:r>
            <a:r>
              <a:rPr dirty="0">
                <a:solidFill>
                  <a:srgbClr val="002060"/>
                </a:solidFill>
              </a:rPr>
              <a:t>.</a:t>
            </a:r>
          </a:p>
          <a:p>
            <a:pPr>
              <a:spcAft>
                <a:spcPts val="1000"/>
              </a:spcAft>
              <a:defRPr sz="1600">
                <a:solidFill>
                  <a:srgbClr val="192028"/>
                </a:solidFill>
                <a:latin typeface="Arial"/>
              </a:defRPr>
            </a:pPr>
            <a:r>
              <a:rPr dirty="0" err="1">
                <a:solidFill>
                  <a:srgbClr val="002060"/>
                </a:solidFill>
              </a:rPr>
              <a:t>Б</a:t>
            </a:r>
            <a:r>
              <a:rPr dirty="0">
                <a:solidFill>
                  <a:srgbClr val="002060"/>
                </a:solidFill>
              </a:rPr>
              <a:t>. </a:t>
            </a:r>
            <a:r>
              <a:rPr dirty="0" err="1">
                <a:solidFill>
                  <a:srgbClr val="002060"/>
                </a:solidFill>
              </a:rPr>
              <a:t>Кәтенбаева</a:t>
            </a:r>
            <a:r>
              <a:rPr dirty="0">
                <a:solidFill>
                  <a:srgbClr val="002060"/>
                </a:solidFill>
              </a:rPr>
              <a:t> — </a:t>
            </a:r>
            <a:r>
              <a:rPr dirty="0" err="1">
                <a:solidFill>
                  <a:srgbClr val="002060"/>
                </a:solidFill>
              </a:rPr>
              <a:t>сөз</a:t>
            </a:r>
            <a:r>
              <a:rPr dirty="0">
                <a:solidFill>
                  <a:srgbClr val="002060"/>
                </a:solidFill>
              </a:rPr>
              <a:t> </a:t>
            </a:r>
            <a:r>
              <a:rPr dirty="0" err="1">
                <a:solidFill>
                  <a:srgbClr val="002060"/>
                </a:solidFill>
              </a:rPr>
              <a:t>құрамы</a:t>
            </a:r>
            <a:r>
              <a:rPr dirty="0">
                <a:solidFill>
                  <a:srgbClr val="002060"/>
                </a:solidFill>
              </a:rPr>
              <a:t>, </a:t>
            </a:r>
            <a:r>
              <a:rPr dirty="0" err="1">
                <a:solidFill>
                  <a:srgbClr val="002060"/>
                </a:solidFill>
              </a:rPr>
              <a:t>еліктеуіш</a:t>
            </a:r>
            <a:r>
              <a:rPr dirty="0">
                <a:solidFill>
                  <a:srgbClr val="002060"/>
                </a:solidFill>
              </a:rPr>
              <a:t> </a:t>
            </a:r>
            <a:r>
              <a:rPr dirty="0" err="1">
                <a:solidFill>
                  <a:srgbClr val="002060"/>
                </a:solidFill>
              </a:rPr>
              <a:t>сөздер</a:t>
            </a:r>
            <a:r>
              <a:rPr dirty="0">
                <a:solidFill>
                  <a:srgbClr val="002060"/>
                </a:solidFill>
              </a:rPr>
              <a:t>, </a:t>
            </a:r>
            <a:r>
              <a:rPr dirty="0" err="1">
                <a:solidFill>
                  <a:srgbClr val="002060"/>
                </a:solidFill>
              </a:rPr>
              <a:t>морфологияны</a:t>
            </a:r>
            <a:r>
              <a:rPr dirty="0">
                <a:solidFill>
                  <a:srgbClr val="002060"/>
                </a:solidFill>
              </a:rPr>
              <a:t> </a:t>
            </a:r>
            <a:r>
              <a:rPr dirty="0" err="1">
                <a:solidFill>
                  <a:srgbClr val="002060"/>
                </a:solidFill>
              </a:rPr>
              <a:t>оқытуға</a:t>
            </a:r>
            <a:r>
              <a:rPr dirty="0">
                <a:solidFill>
                  <a:srgbClr val="002060"/>
                </a:solidFill>
              </a:rPr>
              <a:t> </a:t>
            </a:r>
            <a:r>
              <a:rPr dirty="0" err="1">
                <a:solidFill>
                  <a:srgbClr val="002060"/>
                </a:solidFill>
              </a:rPr>
              <a:t>арналған</a:t>
            </a:r>
            <a:r>
              <a:rPr dirty="0">
                <a:solidFill>
                  <a:srgbClr val="002060"/>
                </a:solidFill>
              </a:rPr>
              <a:t> </a:t>
            </a:r>
            <a:r>
              <a:rPr dirty="0" err="1">
                <a:solidFill>
                  <a:srgbClr val="002060"/>
                </a:solidFill>
              </a:rPr>
              <a:t>дидактикалық</a:t>
            </a:r>
            <a:r>
              <a:rPr dirty="0">
                <a:solidFill>
                  <a:srgbClr val="002060"/>
                </a:solidFill>
              </a:rPr>
              <a:t> </a:t>
            </a:r>
            <a:r>
              <a:rPr dirty="0" err="1">
                <a:solidFill>
                  <a:srgbClr val="002060"/>
                </a:solidFill>
              </a:rPr>
              <a:t>материалдар</a:t>
            </a:r>
            <a:r>
              <a:rPr dirty="0">
                <a:solidFill>
                  <a:srgbClr val="002060"/>
                </a:solidFill>
              </a:rPr>
              <a:t> </a:t>
            </a:r>
            <a:r>
              <a:rPr dirty="0" err="1">
                <a:solidFill>
                  <a:srgbClr val="002060"/>
                </a:solidFill>
              </a:rPr>
              <a:t>жасады</a:t>
            </a:r>
            <a:r>
              <a:rPr dirty="0">
                <a:solidFill>
                  <a:srgbClr val="002060"/>
                </a:solidFill>
              </a:rPr>
              <a:t>.</a:t>
            </a:r>
          </a:p>
        </p:txBody>
      </p:sp>
      <p:pic>
        <p:nvPicPr>
          <p:cNvPr id="8" name="Рисунок 7">
            <a:extLst>
              <a:ext uri="{FF2B5EF4-FFF2-40B4-BE49-F238E27FC236}">
                <a16:creationId xmlns:a16="http://schemas.microsoft.com/office/drawing/2014/main" id="{CC6E1F62-73DD-40E1-6576-B8455BCFCF99}"/>
              </a:ext>
            </a:extLst>
          </p:cNvPr>
          <p:cNvPicPr>
            <a:picLocks noChangeAspect="1"/>
          </p:cNvPicPr>
          <p:nvPr/>
        </p:nvPicPr>
        <p:blipFill>
          <a:blip r:embed="rId2"/>
          <a:srcRect l="14538" t="17966" r="68064" b="46976"/>
          <a:stretch>
            <a:fillRect/>
          </a:stretch>
        </p:blipFill>
        <p:spPr>
          <a:xfrm>
            <a:off x="727899" y="3703469"/>
            <a:ext cx="1834809" cy="2064999"/>
          </a:xfrm>
          <a:prstGeom prst="rect">
            <a:avLst/>
          </a:prstGeom>
        </p:spPr>
      </p:pic>
      <p:pic>
        <p:nvPicPr>
          <p:cNvPr id="9" name="Рисунок 8">
            <a:extLst>
              <a:ext uri="{FF2B5EF4-FFF2-40B4-BE49-F238E27FC236}">
                <a16:creationId xmlns:a16="http://schemas.microsoft.com/office/drawing/2014/main" id="{94615E9E-0D6E-5685-AE95-5AA256CDED36}"/>
              </a:ext>
            </a:extLst>
          </p:cNvPr>
          <p:cNvPicPr>
            <a:picLocks noChangeAspect="1"/>
          </p:cNvPicPr>
          <p:nvPr/>
        </p:nvPicPr>
        <p:blipFill>
          <a:blip r:embed="rId2"/>
          <a:srcRect l="51418" t="17966" r="31184" b="43605"/>
          <a:stretch>
            <a:fillRect/>
          </a:stretch>
        </p:blipFill>
        <p:spPr>
          <a:xfrm>
            <a:off x="6462112" y="4360061"/>
            <a:ext cx="1507299" cy="2153719"/>
          </a:xfrm>
          <a:prstGeom prst="rect">
            <a:avLst/>
          </a:prstGeom>
        </p:spPr>
      </p:pic>
      <p:pic>
        <p:nvPicPr>
          <p:cNvPr id="10" name="Рисунок 9">
            <a:extLst>
              <a:ext uri="{FF2B5EF4-FFF2-40B4-BE49-F238E27FC236}">
                <a16:creationId xmlns:a16="http://schemas.microsoft.com/office/drawing/2014/main" id="{6725E9B1-C79C-BE0E-536F-F982A1D5244C}"/>
              </a:ext>
            </a:extLst>
          </p:cNvPr>
          <p:cNvPicPr>
            <a:picLocks noChangeAspect="1"/>
          </p:cNvPicPr>
          <p:nvPr/>
        </p:nvPicPr>
        <p:blipFill>
          <a:blip r:embed="rId2"/>
          <a:srcRect l="17660" t="55496" r="69678" b="15889"/>
          <a:stretch>
            <a:fillRect/>
          </a:stretch>
        </p:blipFill>
        <p:spPr>
          <a:xfrm>
            <a:off x="3946828" y="4373042"/>
            <a:ext cx="1336945" cy="1954381"/>
          </a:xfrm>
          <a:prstGeom prst="rect">
            <a:avLst/>
          </a:prstGeom>
          <a:effectLst>
            <a:innerShdw blurRad="114300">
              <a:prstClr val="black"/>
            </a:innerShdw>
          </a:effectLst>
        </p:spPr>
      </p:pic>
      <p:pic>
        <p:nvPicPr>
          <p:cNvPr id="11" name="Рисунок 10">
            <a:extLst>
              <a:ext uri="{FF2B5EF4-FFF2-40B4-BE49-F238E27FC236}">
                <a16:creationId xmlns:a16="http://schemas.microsoft.com/office/drawing/2014/main" id="{FCB65E18-17F2-DD67-EDB5-192B4309B120}"/>
              </a:ext>
            </a:extLst>
          </p:cNvPr>
          <p:cNvPicPr>
            <a:picLocks noChangeAspect="1"/>
          </p:cNvPicPr>
          <p:nvPr/>
        </p:nvPicPr>
        <p:blipFill>
          <a:blip r:embed="rId2"/>
          <a:srcRect l="51418" t="55496" r="31184" b="14234"/>
          <a:stretch>
            <a:fillRect/>
          </a:stretch>
        </p:blipFill>
        <p:spPr>
          <a:xfrm>
            <a:off x="9274097" y="3737461"/>
            <a:ext cx="1584182" cy="2153719"/>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2" name="Rectangle 1"/>
          <p:cNvSpPr/>
          <p:nvPr/>
        </p:nvSpPr>
        <p:spPr>
          <a:xfrm>
            <a:off x="11960352" y="0"/>
            <a:ext cx="228600" cy="685800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3" name="TextBox 2"/>
          <p:cNvSpPr txBox="1"/>
          <p:nvPr/>
        </p:nvSpPr>
        <p:spPr>
          <a:xfrm>
            <a:off x="594360" y="320040"/>
            <a:ext cx="8968032" cy="477054"/>
          </a:xfrm>
          <a:prstGeom prst="rect">
            <a:avLst/>
          </a:prstGeom>
          <a:noFill/>
        </p:spPr>
        <p:txBody>
          <a:bodyPr wrap="none">
            <a:spAutoFit/>
          </a:bodyPr>
          <a:lstStyle/>
          <a:p>
            <a:r>
              <a:rPr sz="2500" b="1">
                <a:solidFill>
                  <a:srgbClr val="002060"/>
                </a:solidFill>
                <a:latin typeface="Arial"/>
              </a:rPr>
              <a:t>Синтаксисті оқыту: жай сөйлемнен құрмалас сөйлемге</a:t>
            </a:r>
          </a:p>
        </p:txBody>
      </p:sp>
      <p:sp>
        <p:nvSpPr>
          <p:cNvPr id="4" name="Rounded Rectangle 3"/>
          <p:cNvSpPr/>
          <p:nvPr/>
        </p:nvSpPr>
        <p:spPr>
          <a:xfrm>
            <a:off x="640080" y="1325880"/>
            <a:ext cx="306324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5" name="Rectangle 4"/>
          <p:cNvSpPr/>
          <p:nvPr/>
        </p:nvSpPr>
        <p:spPr>
          <a:xfrm>
            <a:off x="64008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6" name="TextBox 5"/>
          <p:cNvSpPr txBox="1"/>
          <p:nvPr/>
        </p:nvSpPr>
        <p:spPr>
          <a:xfrm>
            <a:off x="868680" y="1490472"/>
            <a:ext cx="2651760" cy="411480"/>
          </a:xfrm>
          <a:prstGeom prst="rect">
            <a:avLst/>
          </a:prstGeom>
          <a:noFill/>
        </p:spPr>
        <p:txBody>
          <a:bodyPr wrap="none">
            <a:spAutoFit/>
          </a:bodyPr>
          <a:lstStyle/>
          <a:p>
            <a:r>
              <a:rPr sz="1600" b="1">
                <a:solidFill>
                  <a:srgbClr val="094BA0"/>
                </a:solidFill>
                <a:latin typeface="Arial"/>
              </a:rPr>
              <a:t>Жай сөйлем</a:t>
            </a:r>
          </a:p>
        </p:txBody>
      </p:sp>
      <p:sp>
        <p:nvSpPr>
          <p:cNvPr id="7" name="TextBox 6"/>
          <p:cNvSpPr txBox="1"/>
          <p:nvPr/>
        </p:nvSpPr>
        <p:spPr>
          <a:xfrm>
            <a:off x="868680" y="1947672"/>
            <a:ext cx="2212848" cy="2062103"/>
          </a:xfrm>
          <a:prstGeom prst="rect">
            <a:avLst/>
          </a:prstGeom>
          <a:noFill/>
        </p:spPr>
        <p:txBody>
          <a:bodyPr wrap="square">
            <a:spAutoFit/>
          </a:bodyPr>
          <a:lstStyle/>
          <a:p>
            <a:r>
              <a:rPr sz="1600" dirty="0" err="1">
                <a:solidFill>
                  <a:srgbClr val="192028"/>
                </a:solidFill>
                <a:latin typeface="Arial"/>
              </a:rPr>
              <a:t>Грамматикалық</a:t>
            </a:r>
            <a:r>
              <a:rPr sz="1600" dirty="0">
                <a:solidFill>
                  <a:srgbClr val="192028"/>
                </a:solidFill>
                <a:latin typeface="Arial"/>
              </a:rPr>
              <a:t> </a:t>
            </a:r>
            <a:r>
              <a:rPr sz="1600" dirty="0" err="1">
                <a:solidFill>
                  <a:srgbClr val="192028"/>
                </a:solidFill>
                <a:latin typeface="Arial"/>
              </a:rPr>
              <a:t>талдау</a:t>
            </a:r>
            <a:r>
              <a:rPr sz="1600" dirty="0">
                <a:solidFill>
                  <a:srgbClr val="192028"/>
                </a:solidFill>
                <a:latin typeface="Arial"/>
              </a:rPr>
              <a:t>
</a:t>
            </a:r>
            <a:r>
              <a:rPr sz="1600" dirty="0" err="1">
                <a:solidFill>
                  <a:srgbClr val="192028"/>
                </a:solidFill>
                <a:latin typeface="Arial"/>
              </a:rPr>
              <a:t>Сөйлем</a:t>
            </a:r>
            <a:r>
              <a:rPr sz="1600" dirty="0">
                <a:solidFill>
                  <a:srgbClr val="192028"/>
                </a:solidFill>
                <a:latin typeface="Arial"/>
              </a:rPr>
              <a:t> </a:t>
            </a:r>
            <a:r>
              <a:rPr sz="1600" dirty="0" err="1">
                <a:solidFill>
                  <a:srgbClr val="192028"/>
                </a:solidFill>
                <a:latin typeface="Arial"/>
              </a:rPr>
              <a:t>мүшелері</a:t>
            </a:r>
            <a:r>
              <a:rPr sz="1600" dirty="0">
                <a:solidFill>
                  <a:srgbClr val="192028"/>
                </a:solidFill>
                <a:latin typeface="Arial"/>
              </a:rPr>
              <a:t>
</a:t>
            </a:r>
            <a:r>
              <a:rPr sz="1600" dirty="0" err="1">
                <a:solidFill>
                  <a:srgbClr val="192028"/>
                </a:solidFill>
                <a:latin typeface="Arial"/>
              </a:rPr>
              <a:t>Көрнекі</a:t>
            </a:r>
            <a:r>
              <a:rPr sz="1600" dirty="0">
                <a:solidFill>
                  <a:srgbClr val="192028"/>
                </a:solidFill>
                <a:latin typeface="Arial"/>
              </a:rPr>
              <a:t> </a:t>
            </a:r>
            <a:r>
              <a:rPr sz="1600" dirty="0" err="1">
                <a:solidFill>
                  <a:srgbClr val="192028"/>
                </a:solidFill>
                <a:latin typeface="Arial"/>
              </a:rPr>
              <a:t>құрал</a:t>
            </a:r>
            <a:r>
              <a:rPr sz="1600" dirty="0">
                <a:solidFill>
                  <a:srgbClr val="192028"/>
                </a:solidFill>
                <a:latin typeface="Arial"/>
              </a:rPr>
              <a:t>
</a:t>
            </a:r>
            <a:r>
              <a:rPr sz="1600" dirty="0" err="1">
                <a:solidFill>
                  <a:srgbClr val="192028"/>
                </a:solidFill>
                <a:latin typeface="Arial"/>
              </a:rPr>
              <a:t>Тыныс</a:t>
            </a:r>
            <a:r>
              <a:rPr sz="1600" dirty="0">
                <a:solidFill>
                  <a:srgbClr val="192028"/>
                </a:solidFill>
                <a:latin typeface="Arial"/>
              </a:rPr>
              <a:t> </a:t>
            </a:r>
            <a:r>
              <a:rPr sz="1600" dirty="0" err="1">
                <a:solidFill>
                  <a:srgbClr val="192028"/>
                </a:solidFill>
                <a:latin typeface="Arial"/>
              </a:rPr>
              <a:t>белгілері</a:t>
            </a:r>
            <a:r>
              <a:rPr sz="1600" dirty="0">
                <a:solidFill>
                  <a:srgbClr val="192028"/>
                </a:solidFill>
                <a:latin typeface="Arial"/>
              </a:rPr>
              <a:t>
Жеке </a:t>
            </a:r>
            <a:r>
              <a:rPr sz="1600" dirty="0" err="1">
                <a:solidFill>
                  <a:srgbClr val="192028"/>
                </a:solidFill>
                <a:latin typeface="Arial"/>
              </a:rPr>
              <a:t>категорияларды</a:t>
            </a:r>
            <a:r>
              <a:rPr sz="1600" dirty="0">
                <a:solidFill>
                  <a:srgbClr val="192028"/>
                </a:solidFill>
                <a:latin typeface="Arial"/>
              </a:rPr>
              <a:t> </a:t>
            </a:r>
            <a:r>
              <a:rPr sz="1600" dirty="0" err="1">
                <a:solidFill>
                  <a:srgbClr val="192028"/>
                </a:solidFill>
                <a:latin typeface="Arial"/>
              </a:rPr>
              <a:t>қайталау</a:t>
            </a:r>
            <a:endParaRPr sz="1600" dirty="0">
              <a:solidFill>
                <a:srgbClr val="192028"/>
              </a:solidFill>
              <a:latin typeface="Arial"/>
            </a:endParaRPr>
          </a:p>
        </p:txBody>
      </p:sp>
      <p:sp>
        <p:nvSpPr>
          <p:cNvPr id="8" name="Rounded Rectangle 7"/>
          <p:cNvSpPr/>
          <p:nvPr/>
        </p:nvSpPr>
        <p:spPr>
          <a:xfrm>
            <a:off x="3886200" y="1325880"/>
            <a:ext cx="306324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9" name="Rectangle 8"/>
          <p:cNvSpPr/>
          <p:nvPr/>
        </p:nvSpPr>
        <p:spPr>
          <a:xfrm>
            <a:off x="3886200" y="1325880"/>
            <a:ext cx="82296" cy="4389120"/>
          </a:xfrm>
          <a:prstGeom prst="rect">
            <a:avLst/>
          </a:prstGeom>
          <a:solidFill>
            <a:srgbClr val="FF894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0" name="TextBox 9"/>
          <p:cNvSpPr txBox="1"/>
          <p:nvPr/>
        </p:nvSpPr>
        <p:spPr>
          <a:xfrm>
            <a:off x="4114800" y="1490472"/>
            <a:ext cx="2651760" cy="411480"/>
          </a:xfrm>
          <a:prstGeom prst="rect">
            <a:avLst/>
          </a:prstGeom>
          <a:noFill/>
        </p:spPr>
        <p:txBody>
          <a:bodyPr wrap="none">
            <a:spAutoFit/>
          </a:bodyPr>
          <a:lstStyle/>
          <a:p>
            <a:r>
              <a:rPr sz="1600" b="1">
                <a:solidFill>
                  <a:srgbClr val="FF894B"/>
                </a:solidFill>
                <a:latin typeface="Arial"/>
              </a:rPr>
              <a:t>Құрмалас сөйлем</a:t>
            </a:r>
          </a:p>
        </p:txBody>
      </p:sp>
      <p:sp>
        <p:nvSpPr>
          <p:cNvPr id="11" name="TextBox 10"/>
          <p:cNvSpPr txBox="1"/>
          <p:nvPr/>
        </p:nvSpPr>
        <p:spPr>
          <a:xfrm>
            <a:off x="4114800" y="1947672"/>
            <a:ext cx="2212848" cy="1569660"/>
          </a:xfrm>
          <a:prstGeom prst="rect">
            <a:avLst/>
          </a:prstGeom>
          <a:noFill/>
        </p:spPr>
        <p:txBody>
          <a:bodyPr wrap="square">
            <a:spAutoFit/>
          </a:bodyPr>
          <a:lstStyle/>
          <a:p>
            <a:r>
              <a:rPr sz="1600" dirty="0" err="1">
                <a:solidFill>
                  <a:srgbClr val="192028"/>
                </a:solidFill>
                <a:latin typeface="Arial"/>
              </a:rPr>
              <a:t>Түрлерін</a:t>
            </a:r>
            <a:r>
              <a:rPr sz="1600" dirty="0">
                <a:solidFill>
                  <a:srgbClr val="192028"/>
                </a:solidFill>
                <a:latin typeface="Arial"/>
              </a:rPr>
              <a:t> </a:t>
            </a:r>
            <a:r>
              <a:rPr sz="1600" dirty="0" err="1">
                <a:solidFill>
                  <a:srgbClr val="192028"/>
                </a:solidFill>
                <a:latin typeface="Arial"/>
              </a:rPr>
              <a:t>ажырату</a:t>
            </a:r>
            <a:r>
              <a:rPr sz="1600" dirty="0">
                <a:solidFill>
                  <a:srgbClr val="192028"/>
                </a:solidFill>
                <a:latin typeface="Arial"/>
              </a:rPr>
              <a:t>
Жай </a:t>
            </a:r>
            <a:r>
              <a:rPr sz="1600" dirty="0" err="1">
                <a:solidFill>
                  <a:srgbClr val="192028"/>
                </a:solidFill>
                <a:latin typeface="Arial"/>
              </a:rPr>
              <a:t>сөйлемнен</a:t>
            </a:r>
            <a:r>
              <a:rPr sz="1600" dirty="0">
                <a:solidFill>
                  <a:srgbClr val="192028"/>
                </a:solidFill>
                <a:latin typeface="Arial"/>
              </a:rPr>
              <a:t> </a:t>
            </a:r>
            <a:r>
              <a:rPr sz="1600" dirty="0" err="1">
                <a:solidFill>
                  <a:srgbClr val="192028"/>
                </a:solidFill>
                <a:latin typeface="Arial"/>
              </a:rPr>
              <a:t>айырмашылығы</a:t>
            </a:r>
            <a:r>
              <a:rPr sz="1600" dirty="0">
                <a:solidFill>
                  <a:srgbClr val="192028"/>
                </a:solidFill>
                <a:latin typeface="Arial"/>
              </a:rPr>
              <a:t>
Схема </a:t>
            </a:r>
            <a:r>
              <a:rPr sz="1600" dirty="0" err="1">
                <a:solidFill>
                  <a:srgbClr val="192028"/>
                </a:solidFill>
                <a:latin typeface="Arial"/>
              </a:rPr>
              <a:t>және</a:t>
            </a:r>
            <a:r>
              <a:rPr sz="1600" dirty="0">
                <a:solidFill>
                  <a:srgbClr val="192028"/>
                </a:solidFill>
                <a:latin typeface="Arial"/>
              </a:rPr>
              <a:t> </a:t>
            </a:r>
            <a:r>
              <a:rPr sz="1600" dirty="0" err="1">
                <a:solidFill>
                  <a:srgbClr val="192028"/>
                </a:solidFill>
                <a:latin typeface="Arial"/>
              </a:rPr>
              <a:t>таблица</a:t>
            </a:r>
            <a:r>
              <a:rPr sz="1600" dirty="0">
                <a:solidFill>
                  <a:srgbClr val="192028"/>
                </a:solidFill>
                <a:latin typeface="Arial"/>
              </a:rPr>
              <a:t>
</a:t>
            </a:r>
            <a:r>
              <a:rPr sz="1600" dirty="0" err="1">
                <a:solidFill>
                  <a:srgbClr val="192028"/>
                </a:solidFill>
                <a:latin typeface="Arial"/>
              </a:rPr>
              <a:t>Пунктуация</a:t>
            </a:r>
            <a:r>
              <a:rPr sz="1600" dirty="0">
                <a:solidFill>
                  <a:srgbClr val="192028"/>
                </a:solidFill>
                <a:latin typeface="Arial"/>
              </a:rPr>
              <a:t>
</a:t>
            </a:r>
            <a:r>
              <a:rPr sz="1600" dirty="0" err="1">
                <a:solidFill>
                  <a:srgbClr val="192028"/>
                </a:solidFill>
                <a:latin typeface="Arial"/>
              </a:rPr>
              <a:t>Өз</a:t>
            </a:r>
            <a:r>
              <a:rPr sz="1600" dirty="0">
                <a:solidFill>
                  <a:srgbClr val="192028"/>
                </a:solidFill>
                <a:latin typeface="Arial"/>
              </a:rPr>
              <a:t> </a:t>
            </a:r>
            <a:r>
              <a:rPr sz="1600" dirty="0" err="1">
                <a:solidFill>
                  <a:srgbClr val="192028"/>
                </a:solidFill>
                <a:latin typeface="Arial"/>
              </a:rPr>
              <a:t>бетімен</a:t>
            </a:r>
            <a:r>
              <a:rPr sz="1600" dirty="0">
                <a:solidFill>
                  <a:srgbClr val="192028"/>
                </a:solidFill>
                <a:latin typeface="Arial"/>
              </a:rPr>
              <a:t> </a:t>
            </a:r>
            <a:r>
              <a:rPr sz="1600" dirty="0" err="1">
                <a:solidFill>
                  <a:srgbClr val="192028"/>
                </a:solidFill>
                <a:latin typeface="Arial"/>
              </a:rPr>
              <a:t>жұмыс</a:t>
            </a:r>
            <a:endParaRPr sz="1600" dirty="0">
              <a:solidFill>
                <a:srgbClr val="192028"/>
              </a:solidFill>
              <a:latin typeface="Arial"/>
            </a:endParaRPr>
          </a:p>
        </p:txBody>
      </p:sp>
      <p:sp>
        <p:nvSpPr>
          <p:cNvPr id="12" name="Rounded Rectangle 11"/>
          <p:cNvSpPr/>
          <p:nvPr/>
        </p:nvSpPr>
        <p:spPr>
          <a:xfrm>
            <a:off x="7132320" y="1325880"/>
            <a:ext cx="4023360" cy="4389120"/>
          </a:xfrm>
          <a:prstGeom prst="roundRect">
            <a:avLst/>
          </a:prstGeom>
          <a:solidFill>
            <a:srgbClr val="F4F7FA"/>
          </a:solidFill>
          <a:ln>
            <a:solidFill>
              <a:srgbClr val="DCE1E6"/>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3" name="Rectangle 12"/>
          <p:cNvSpPr/>
          <p:nvPr/>
        </p:nvSpPr>
        <p:spPr>
          <a:xfrm>
            <a:off x="7132320" y="1325880"/>
            <a:ext cx="82296" cy="4389120"/>
          </a:xfrm>
          <a:prstGeom prst="rect">
            <a:avLst/>
          </a:prstGeom>
          <a:solidFill>
            <a:srgbClr val="094BA0"/>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a:p>
        </p:txBody>
      </p:sp>
      <p:sp>
        <p:nvSpPr>
          <p:cNvPr id="14" name="TextBox 13"/>
          <p:cNvSpPr txBox="1"/>
          <p:nvPr/>
        </p:nvSpPr>
        <p:spPr>
          <a:xfrm>
            <a:off x="7360920" y="1490472"/>
            <a:ext cx="3611880" cy="411480"/>
          </a:xfrm>
          <a:prstGeom prst="rect">
            <a:avLst/>
          </a:prstGeom>
          <a:noFill/>
        </p:spPr>
        <p:txBody>
          <a:bodyPr wrap="none">
            <a:spAutoFit/>
          </a:bodyPr>
          <a:lstStyle/>
          <a:p>
            <a:r>
              <a:rPr sz="1600" b="1">
                <a:solidFill>
                  <a:srgbClr val="094BA0"/>
                </a:solidFill>
                <a:latin typeface="Arial"/>
              </a:rPr>
              <a:t>Хасен Арғынов</a:t>
            </a:r>
          </a:p>
        </p:txBody>
      </p:sp>
      <p:sp>
        <p:nvSpPr>
          <p:cNvPr id="15" name="TextBox 14"/>
          <p:cNvSpPr txBox="1"/>
          <p:nvPr/>
        </p:nvSpPr>
        <p:spPr>
          <a:xfrm>
            <a:off x="7360919" y="1947672"/>
            <a:ext cx="3320935" cy="3046988"/>
          </a:xfrm>
          <a:prstGeom prst="rect">
            <a:avLst/>
          </a:prstGeom>
          <a:noFill/>
        </p:spPr>
        <p:txBody>
          <a:bodyPr wrap="square">
            <a:spAutoFit/>
          </a:bodyPr>
          <a:lstStyle/>
          <a:p>
            <a:pPr algn="just"/>
            <a:r>
              <a:rPr sz="1600">
                <a:solidFill>
                  <a:srgbClr val="192028"/>
                </a:solidFill>
                <a:latin typeface="Arial"/>
              </a:rPr>
              <a:t>Синтаксисті оқыту әдістемесін жүйелеген көрнекті әдіскер.
«Қазақ тілі синтаксисі методикасының негіздері» (Алматы, 1969) еңбегінде білім мазмұны, оқыту жүйесі, әдістер, сабақ жүргізу ерекшеліктері және теориялық білім мен практикалық дағдыны меңгертудің жолдары сараланды.</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76</TotalTime>
  <Words>993</Words>
  <Application>Microsoft Macintosh PowerPoint</Application>
  <PresentationFormat>Широкоэкранный</PresentationFormat>
  <Paragraphs>128</Paragraphs>
  <Slides>15</Slides>
  <Notes>0</Notes>
  <HiddenSlides>0</HiddenSlides>
  <MMClips>0</MMClips>
  <ScaleCrop>false</ScaleCrop>
  <HeadingPairs>
    <vt:vector size="6" baseType="variant">
      <vt:variant>
        <vt:lpstr>Использованные шрифты</vt:lpstr>
      </vt:variant>
      <vt:variant>
        <vt:i4>2</vt:i4>
      </vt:variant>
      <vt:variant>
        <vt:lpstr>Тема</vt:lpstr>
      </vt:variant>
      <vt:variant>
        <vt:i4>1</vt:i4>
      </vt:variant>
      <vt:variant>
        <vt:lpstr>Заголовки слайдов</vt:lpstr>
      </vt:variant>
      <vt:variant>
        <vt:i4>15</vt:i4>
      </vt:variant>
    </vt:vector>
  </HeadingPairs>
  <TitlesOfParts>
    <vt:vector size="18" baseType="lpstr">
      <vt:lpstr>Arial</vt:lpstr>
      <vt:lpstr>Calibri</vt:lpstr>
      <vt:lpstr>Office Theme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subject/>
  <dc:creator/>
  <cp:keywords/>
  <dc:description>generated using python-pptx</dc:description>
  <cp:lastModifiedBy>Kapantaikyzy Shynar</cp:lastModifiedBy>
  <cp:revision>6</cp:revision>
  <dcterms:created xsi:type="dcterms:W3CDTF">2013-01-27T09:14:16Z</dcterms:created>
  <dcterms:modified xsi:type="dcterms:W3CDTF">2026-09-06T09:29:47Z</dcterms:modified>
  <cp:category/>
</cp:coreProperties>
</file>