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4"/>
  </p:notesMasterIdLst>
  <p:sldIdLst>
    <p:sldId id="256" r:id="rId2"/>
    <p:sldId id="276" r:id="rId3"/>
    <p:sldId id="277" r:id="rId4"/>
    <p:sldId id="279" r:id="rId5"/>
    <p:sldId id="272" r:id="rId6"/>
    <p:sldId id="273" r:id="rId7"/>
    <p:sldId id="274" r:id="rId8"/>
    <p:sldId id="275" r:id="rId9"/>
    <p:sldId id="257" r:id="rId10"/>
    <p:sldId id="265" r:id="rId11"/>
    <p:sldId id="264" r:id="rId12"/>
    <p:sldId id="269" r:id="rId13"/>
    <p:sldId id="271" r:id="rId14"/>
    <p:sldId id="263" r:id="rId15"/>
    <p:sldId id="267" r:id="rId16"/>
    <p:sldId id="258" r:id="rId17"/>
    <p:sldId id="280" r:id="rId18"/>
    <p:sldId id="260" r:id="rId19"/>
    <p:sldId id="261" r:id="rId20"/>
    <p:sldId id="266" r:id="rId21"/>
    <p:sldId id="262" r:id="rId22"/>
    <p:sldId id="27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05BDA-209F-4B5E-8ED8-C6167A0EF0EE}" type="datetimeFigureOut">
              <a:rPr lang="ru-RU" smtClean="0"/>
              <a:t>10.12.2024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02E9A-58E2-4790-A5E6-A7C639ADC724}" type="slidenum">
              <a:rPr lang="ru-RU" smtClean="0"/>
              <a:t>‹#›</a:t>
            </a:fld>
            <a:endParaRPr lang="ru-RU"/>
          </a:p>
        </p:txBody>
      </p:sp>
    </p:spTree>
    <p:extLst>
      <p:ext uri="{BB962C8B-B14F-4D97-AF65-F5344CB8AC3E}">
        <p14:creationId xmlns:p14="http://schemas.microsoft.com/office/powerpoint/2010/main" val="11357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E02E9A-58E2-4790-A5E6-A7C639ADC724}" type="slidenum">
              <a:rPr lang="ru-RU" smtClean="0"/>
              <a:t>6</a:t>
            </a:fld>
            <a:endParaRPr lang="ru-RU"/>
          </a:p>
        </p:txBody>
      </p:sp>
    </p:spTree>
    <p:extLst>
      <p:ext uri="{BB962C8B-B14F-4D97-AF65-F5344CB8AC3E}">
        <p14:creationId xmlns:p14="http://schemas.microsoft.com/office/powerpoint/2010/main" val="21617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E02E9A-58E2-4790-A5E6-A7C639ADC724}" type="slidenum">
              <a:rPr lang="ru-RU" smtClean="0"/>
              <a:t>10</a:t>
            </a:fld>
            <a:endParaRPr lang="ru-RU"/>
          </a:p>
        </p:txBody>
      </p:sp>
    </p:spTree>
    <p:extLst>
      <p:ext uri="{BB962C8B-B14F-4D97-AF65-F5344CB8AC3E}">
        <p14:creationId xmlns:p14="http://schemas.microsoft.com/office/powerpoint/2010/main" val="137371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E02E9A-58E2-4790-A5E6-A7C639ADC724}" type="slidenum">
              <a:rPr lang="ru-RU" smtClean="0"/>
              <a:t>11</a:t>
            </a:fld>
            <a:endParaRPr lang="ru-RU"/>
          </a:p>
        </p:txBody>
      </p:sp>
    </p:spTree>
    <p:extLst>
      <p:ext uri="{BB962C8B-B14F-4D97-AF65-F5344CB8AC3E}">
        <p14:creationId xmlns:p14="http://schemas.microsoft.com/office/powerpoint/2010/main" val="3516114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E02E9A-58E2-4790-A5E6-A7C639ADC724}" type="slidenum">
              <a:rPr lang="ru-RU" smtClean="0"/>
              <a:t>16</a:t>
            </a:fld>
            <a:endParaRPr lang="ru-RU"/>
          </a:p>
        </p:txBody>
      </p:sp>
    </p:spTree>
    <p:extLst>
      <p:ext uri="{BB962C8B-B14F-4D97-AF65-F5344CB8AC3E}">
        <p14:creationId xmlns:p14="http://schemas.microsoft.com/office/powerpoint/2010/main" val="121849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E02E9A-58E2-4790-A5E6-A7C639ADC724}" type="slidenum">
              <a:rPr lang="ru-RU" smtClean="0"/>
              <a:t>17</a:t>
            </a:fld>
            <a:endParaRPr lang="ru-RU"/>
          </a:p>
        </p:txBody>
      </p:sp>
    </p:spTree>
    <p:extLst>
      <p:ext uri="{BB962C8B-B14F-4D97-AF65-F5344CB8AC3E}">
        <p14:creationId xmlns:p14="http://schemas.microsoft.com/office/powerpoint/2010/main" val="359962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ru-RU"/>
              <a:t>Образец заголовка</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5A183600-0D45-4990-B393-8D02F1CC6B6D}" type="datetimeFigureOut">
              <a:rPr lang="ru-RU" smtClean="0"/>
              <a:t>10.12.2024</a:t>
            </a:fld>
            <a:endParaRPr lang="ru-RU"/>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ru-RU"/>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F2E3EFA8-88CC-4CBC-9701-8AFAD9F91787}" type="slidenum">
              <a:rPr lang="ru-RU" smtClean="0"/>
              <a:t>‹#›</a:t>
            </a:fld>
            <a:endParaRPr lang="ru-RU"/>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737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A183600-0D45-4990-B393-8D02F1CC6B6D}" type="datetimeFigureOut">
              <a:rPr lang="ru-RU" smtClean="0"/>
              <a:t>10.12.2024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2E3EFA8-88CC-4CBC-9701-8AFAD9F91787}" type="slidenum">
              <a:rPr lang="ru-RU" smtClean="0"/>
              <a:t>‹#›</a:t>
            </a:fld>
            <a:endParaRPr lang="ru-RU"/>
          </a:p>
        </p:txBody>
      </p:sp>
    </p:spTree>
    <p:extLst>
      <p:ext uri="{BB962C8B-B14F-4D97-AF65-F5344CB8AC3E}">
        <p14:creationId xmlns:p14="http://schemas.microsoft.com/office/powerpoint/2010/main" val="18687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A183600-0D45-4990-B393-8D02F1CC6B6D}" type="datetimeFigureOut">
              <a:rPr lang="ru-RU" smtClean="0"/>
              <a:t>10.12.2024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2E3EFA8-88CC-4CBC-9701-8AFAD9F91787}" type="slidenum">
              <a:rPr lang="ru-RU" smtClean="0"/>
              <a:t>‹#›</a:t>
            </a:fld>
            <a:endParaRPr lang="ru-RU"/>
          </a:p>
        </p:txBody>
      </p:sp>
    </p:spTree>
    <p:extLst>
      <p:ext uri="{BB962C8B-B14F-4D97-AF65-F5344CB8AC3E}">
        <p14:creationId xmlns:p14="http://schemas.microsoft.com/office/powerpoint/2010/main" val="557413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A183600-0D45-4990-B393-8D02F1CC6B6D}" type="datetimeFigureOut">
              <a:rPr lang="ru-RU" smtClean="0"/>
              <a:t>10.12.2024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2E3EFA8-88CC-4CBC-9701-8AFAD9F91787}" type="slidenum">
              <a:rPr lang="ru-RU" smtClean="0"/>
              <a:t>‹#›</a:t>
            </a:fld>
            <a:endParaRPr lang="ru-RU"/>
          </a:p>
        </p:txBody>
      </p:sp>
    </p:spTree>
    <p:extLst>
      <p:ext uri="{BB962C8B-B14F-4D97-AF65-F5344CB8AC3E}">
        <p14:creationId xmlns:p14="http://schemas.microsoft.com/office/powerpoint/2010/main" val="4144264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5A183600-0D45-4990-B393-8D02F1CC6B6D}" type="datetimeFigureOut">
              <a:rPr lang="ru-RU" smtClean="0"/>
              <a:t>10.12.2024</a:t>
            </a:fld>
            <a:endParaRPr lang="ru-RU"/>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ru-RU"/>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F2E3EFA8-88CC-4CBC-9701-8AFAD9F91787}" type="slidenum">
              <a:rPr lang="ru-RU" smtClean="0"/>
              <a:t>‹#›</a:t>
            </a:fld>
            <a:endParaRPr lang="ru-RU"/>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08268552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A183600-0D45-4990-B393-8D02F1CC6B6D}" type="datetimeFigureOut">
              <a:rPr lang="ru-RU" smtClean="0"/>
              <a:t>10.12.2024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2E3EFA8-88CC-4CBC-9701-8AFAD9F91787}" type="slidenum">
              <a:rPr lang="ru-RU" smtClean="0"/>
              <a:t>‹#›</a:t>
            </a:fld>
            <a:endParaRPr lang="ru-RU"/>
          </a:p>
        </p:txBody>
      </p:sp>
    </p:spTree>
    <p:extLst>
      <p:ext uri="{BB962C8B-B14F-4D97-AF65-F5344CB8AC3E}">
        <p14:creationId xmlns:p14="http://schemas.microsoft.com/office/powerpoint/2010/main" val="179224893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57300" y="2909102"/>
            <a:ext cx="4800600" cy="29963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633864" y="2909102"/>
            <a:ext cx="4800600" cy="29963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A183600-0D45-4990-B393-8D02F1CC6B6D}" type="datetimeFigureOut">
              <a:rPr lang="ru-RU" smtClean="0"/>
              <a:t>10.12.2024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2E3EFA8-88CC-4CBC-9701-8AFAD9F91787}" type="slidenum">
              <a:rPr lang="ru-RU" smtClean="0"/>
              <a:t>‹#›</a:t>
            </a:fld>
            <a:endParaRPr lang="ru-RU"/>
          </a:p>
        </p:txBody>
      </p:sp>
    </p:spTree>
    <p:extLst>
      <p:ext uri="{BB962C8B-B14F-4D97-AF65-F5344CB8AC3E}">
        <p14:creationId xmlns:p14="http://schemas.microsoft.com/office/powerpoint/2010/main" val="205727488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A183600-0D45-4990-B393-8D02F1CC6B6D}" type="datetimeFigureOut">
              <a:rPr lang="ru-RU" smtClean="0"/>
              <a:t>10.12.2024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2E3EFA8-88CC-4CBC-9701-8AFAD9F91787}" type="slidenum">
              <a:rPr lang="ru-RU" smtClean="0"/>
              <a:t>‹#›</a:t>
            </a:fld>
            <a:endParaRPr lang="ru-RU"/>
          </a:p>
        </p:txBody>
      </p:sp>
    </p:spTree>
    <p:extLst>
      <p:ext uri="{BB962C8B-B14F-4D97-AF65-F5344CB8AC3E}">
        <p14:creationId xmlns:p14="http://schemas.microsoft.com/office/powerpoint/2010/main" val="3172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83600-0D45-4990-B393-8D02F1CC6B6D}" type="datetimeFigureOut">
              <a:rPr lang="ru-RU" smtClean="0"/>
              <a:t>10.12.2024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2E3EFA8-88CC-4CBC-9701-8AFAD9F91787}" type="slidenum">
              <a:rPr lang="ru-RU" smtClean="0"/>
              <a:t>‹#›</a:t>
            </a:fld>
            <a:endParaRPr lang="ru-RU"/>
          </a:p>
        </p:txBody>
      </p:sp>
    </p:spTree>
    <p:extLst>
      <p:ext uri="{BB962C8B-B14F-4D97-AF65-F5344CB8AC3E}">
        <p14:creationId xmlns:p14="http://schemas.microsoft.com/office/powerpoint/2010/main" val="3812571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ru-RU"/>
              <a:t>Образец заголовка</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65051" y="6375679"/>
            <a:ext cx="1233355" cy="348462"/>
          </a:xfrm>
        </p:spPr>
        <p:txBody>
          <a:bodyPr/>
          <a:lstStyle/>
          <a:p>
            <a:fld id="{5A183600-0D45-4990-B393-8D02F1CC6B6D}" type="datetimeFigureOut">
              <a:rPr lang="ru-RU" smtClean="0"/>
              <a:t>10.12.2024</a:t>
            </a:fld>
            <a:endParaRPr lang="ru-RU"/>
          </a:p>
        </p:txBody>
      </p:sp>
      <p:sp>
        <p:nvSpPr>
          <p:cNvPr id="6" name="Footer Placeholder 5"/>
          <p:cNvSpPr>
            <a:spLocks noGrp="1"/>
          </p:cNvSpPr>
          <p:nvPr>
            <p:ph type="ftr" sz="quarter" idx="11"/>
          </p:nvPr>
        </p:nvSpPr>
        <p:spPr>
          <a:xfrm>
            <a:off x="2103620" y="6375679"/>
            <a:ext cx="3482179" cy="345796"/>
          </a:xfrm>
        </p:spPr>
        <p:txBody>
          <a:bodyPr/>
          <a:lstStyle/>
          <a:p>
            <a:endParaRPr lang="ru-RU"/>
          </a:p>
        </p:txBody>
      </p:sp>
      <p:sp>
        <p:nvSpPr>
          <p:cNvPr id="7" name="Slide Number Placeholder 6"/>
          <p:cNvSpPr>
            <a:spLocks noGrp="1"/>
          </p:cNvSpPr>
          <p:nvPr>
            <p:ph type="sldNum" sz="quarter" idx="12"/>
          </p:nvPr>
        </p:nvSpPr>
        <p:spPr>
          <a:xfrm>
            <a:off x="5691014" y="6375679"/>
            <a:ext cx="1232456" cy="345796"/>
          </a:xfrm>
        </p:spPr>
        <p:txBody>
          <a:bodyPr/>
          <a:lstStyle/>
          <a:p>
            <a:fld id="{F2E3EFA8-88CC-4CBC-9701-8AFAD9F91787}" type="slidenum">
              <a:rPr lang="ru-RU" smtClean="0"/>
              <a:t>‹#›</a:t>
            </a:fld>
            <a:endParaRPr lang="ru-RU"/>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998161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ru-RU"/>
              <a:t>Образец заголовка</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65950" y="6375679"/>
            <a:ext cx="1232456" cy="348462"/>
          </a:xfrm>
        </p:spPr>
        <p:txBody>
          <a:bodyPr/>
          <a:lstStyle/>
          <a:p>
            <a:fld id="{5A183600-0D45-4990-B393-8D02F1CC6B6D}" type="datetimeFigureOut">
              <a:rPr lang="ru-RU" smtClean="0"/>
              <a:t>10.12.2024</a:t>
            </a:fld>
            <a:endParaRPr lang="ru-RU"/>
          </a:p>
        </p:txBody>
      </p:sp>
      <p:sp>
        <p:nvSpPr>
          <p:cNvPr id="6" name="Footer Placeholder 5"/>
          <p:cNvSpPr>
            <a:spLocks noGrp="1"/>
          </p:cNvSpPr>
          <p:nvPr>
            <p:ph type="ftr" sz="quarter" idx="11"/>
          </p:nvPr>
        </p:nvSpPr>
        <p:spPr>
          <a:xfrm>
            <a:off x="2103621" y="6375679"/>
            <a:ext cx="3482178" cy="345796"/>
          </a:xfrm>
        </p:spPr>
        <p:txBody>
          <a:bodyPr/>
          <a:lstStyle/>
          <a:p>
            <a:endParaRPr lang="ru-RU"/>
          </a:p>
        </p:txBody>
      </p:sp>
      <p:sp>
        <p:nvSpPr>
          <p:cNvPr id="7" name="Slide Number Placeholder 6"/>
          <p:cNvSpPr>
            <a:spLocks noGrp="1"/>
          </p:cNvSpPr>
          <p:nvPr>
            <p:ph type="sldNum" sz="quarter" idx="12"/>
          </p:nvPr>
        </p:nvSpPr>
        <p:spPr>
          <a:xfrm>
            <a:off x="5687568" y="6375679"/>
            <a:ext cx="1234440" cy="345796"/>
          </a:xfrm>
        </p:spPr>
        <p:txBody>
          <a:bodyPr/>
          <a:lstStyle/>
          <a:p>
            <a:fld id="{F2E3EFA8-88CC-4CBC-9701-8AFAD9F91787}" type="slidenum">
              <a:rPr lang="ru-RU" smtClean="0"/>
              <a:t>‹#›</a:t>
            </a:fld>
            <a:endParaRPr lang="ru-RU"/>
          </a:p>
        </p:txBody>
      </p:sp>
    </p:spTree>
    <p:extLst>
      <p:ext uri="{BB962C8B-B14F-4D97-AF65-F5344CB8AC3E}">
        <p14:creationId xmlns:p14="http://schemas.microsoft.com/office/powerpoint/2010/main" val="353157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5A183600-0D45-4990-B393-8D02F1CC6B6D}" type="datetimeFigureOut">
              <a:rPr lang="ru-RU" smtClean="0"/>
              <a:t>10.12.2024</a:t>
            </a:fld>
            <a:endParaRPr lang="ru-RU"/>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ru-RU"/>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F2E3EFA8-88CC-4CBC-9701-8AFAD9F91787}" type="slidenum">
              <a:rPr lang="ru-RU" smtClean="0"/>
              <a:t>‹#›</a:t>
            </a:fld>
            <a:endParaRPr lang="ru-RU"/>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50863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112BF6-28AF-08E7-AE27-5E455527AABC}"/>
              </a:ext>
            </a:extLst>
          </p:cNvPr>
          <p:cNvSpPr>
            <a:spLocks noGrp="1"/>
          </p:cNvSpPr>
          <p:nvPr>
            <p:ph type="ctrTitle"/>
          </p:nvPr>
        </p:nvSpPr>
        <p:spPr>
          <a:xfrm>
            <a:off x="708660" y="1829908"/>
            <a:ext cx="6080759" cy="4394988"/>
          </a:xfrm>
        </p:spPr>
        <p:txBody>
          <a:bodyPr/>
          <a:lstStyle/>
          <a:p>
            <a:br>
              <a:rPr lang="ru-RU" sz="1800" b="1" kern="100" dirty="0">
                <a:effectLst/>
                <a:latin typeface="Times New Roman" panose="02020603050405020304" pitchFamily="18" charset="0"/>
                <a:ea typeface="Aptos" panose="020B0004020202020204" pitchFamily="34" charset="0"/>
                <a:cs typeface="Times New Roman" panose="02020603050405020304" pitchFamily="18" charset="0"/>
              </a:rPr>
            </a:br>
            <a:r>
              <a:rPr lang="ru-RU" sz="3000" b="1" kern="100" dirty="0">
                <a:effectLst/>
                <a:latin typeface="Times New Roman" panose="02020603050405020304" pitchFamily="18" charset="0"/>
                <a:ea typeface="Aptos" panose="020B0004020202020204" pitchFamily="34" charset="0"/>
                <a:cs typeface="Times New Roman" panose="02020603050405020304" pitchFamily="18" charset="0"/>
              </a:rPr>
              <a:t>АКАДЕМИК </a:t>
            </a:r>
            <a:br>
              <a:rPr lang="ru-RU" sz="3000" b="1" kern="100" dirty="0">
                <a:effectLst/>
                <a:latin typeface="Times New Roman" panose="02020603050405020304" pitchFamily="18" charset="0"/>
                <a:ea typeface="Aptos" panose="020B0004020202020204" pitchFamily="34" charset="0"/>
                <a:cs typeface="Times New Roman" panose="02020603050405020304" pitchFamily="18" charset="0"/>
              </a:rPr>
            </a:br>
            <a:r>
              <a:rPr lang="ru-RU" sz="3000" b="1" kern="100" dirty="0">
                <a:effectLst/>
                <a:latin typeface="Times New Roman" panose="02020603050405020304" pitchFamily="18" charset="0"/>
                <a:ea typeface="Aptos" panose="020B0004020202020204" pitchFamily="34" charset="0"/>
                <a:cs typeface="Times New Roman" panose="02020603050405020304" pitchFamily="18" charset="0"/>
              </a:rPr>
              <a:t>АЛТАЙ АМАНЖОЛОВТЫҢ ТҮРКІТАНУ ҒЫЛЫМЫНА ҚОСҚАН ҮЛЕСІ</a:t>
            </a:r>
            <a:br>
              <a:rPr lang="ru-RU" sz="1800" kern="100" dirty="0">
                <a:effectLst/>
                <a:latin typeface="Times New Roman" panose="02020603050405020304" pitchFamily="18" charset="0"/>
                <a:ea typeface="Aptos" panose="020B0004020202020204" pitchFamily="34" charset="0"/>
                <a:cs typeface="Times New Roman" panose="02020603050405020304" pitchFamily="18" charset="0"/>
              </a:rPr>
            </a:br>
            <a:endParaRPr lang="ru-RU" dirty="0"/>
          </a:p>
        </p:txBody>
      </p:sp>
      <p:pic>
        <p:nvPicPr>
          <p:cNvPr id="5" name="Рисунок 4" descr="Изображение выглядит как Человеческое лицо, одежда, портрет, человек&#10;&#10;Автоматически созданное описание">
            <a:extLst>
              <a:ext uri="{FF2B5EF4-FFF2-40B4-BE49-F238E27FC236}">
                <a16:creationId xmlns:a16="http://schemas.microsoft.com/office/drawing/2014/main" id="{19CCC84D-78EB-BADB-EF0D-935FAB2319F8}"/>
              </a:ext>
            </a:extLst>
          </p:cNvPr>
          <p:cNvPicPr>
            <a:picLocks noChangeAspect="1"/>
          </p:cNvPicPr>
          <p:nvPr/>
        </p:nvPicPr>
        <p:blipFill>
          <a:blip r:embed="rId2">
            <a:extLst>
              <a:ext uri="{28A0092B-C50C-407E-A947-70E740481C1C}">
                <a14:useLocalDpi xmlns:a14="http://schemas.microsoft.com/office/drawing/2010/main" val="0"/>
              </a:ext>
            </a:extLst>
          </a:blip>
          <a:srcRect l="2593" r="5408"/>
          <a:stretch/>
        </p:blipFill>
        <p:spPr>
          <a:xfrm>
            <a:off x="7159370" y="136525"/>
            <a:ext cx="4603241" cy="6671364"/>
          </a:xfrm>
          <a:prstGeom prst="rect">
            <a:avLst/>
          </a:prstGeom>
        </p:spPr>
      </p:pic>
    </p:spTree>
    <p:extLst>
      <p:ext uri="{BB962C8B-B14F-4D97-AF65-F5344CB8AC3E}">
        <p14:creationId xmlns:p14="http://schemas.microsoft.com/office/powerpoint/2010/main" val="187068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81851-D671-D62B-840B-E995C69D456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8960514-6061-0CE5-F112-99F5F800CC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2" r="1"/>
          <a:stretch/>
        </p:blipFill>
        <p:spPr bwMode="auto">
          <a:xfrm>
            <a:off x="2998033" y="5206008"/>
            <a:ext cx="2926414" cy="1524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p;quot;Алтын адам&amp;quot; қорымынан табылған белгілі заттардың бірі &amp;ndash; сыртына 26 таңба екі қатар жолға ойылып жазылған күміс тостаған. Алақанға сыйып кететін кішкене ыдыстағы жазудың мағынасы туралы осы уақытқа дейін жиырмаға тарта түрлі болжамдар жасалғанымен, жазудың сыры әлі күнге толық ашылмаған. Табылған орнына байланысты бұл жазу үлігісін &amp;quot;Есік жазуы&amp;quot; деп атайды. Сырттай қарағанда ол көне түркі жазба тарихи-мәдени ескерткіші &amp;ndash; Орхон-Енисей жазуына ұқсайды. Осындай жазу үлгілері археологтар Қазақстан, Өзбекстан, Тәжікстан, Ауғанстан жерлерінде тапқан қыш ыдыстарда да кездеседі.">
            <a:extLst>
              <a:ext uri="{FF2B5EF4-FFF2-40B4-BE49-F238E27FC236}">
                <a16:creationId xmlns:a16="http://schemas.microsoft.com/office/drawing/2014/main" id="{4EB224E5-3032-8FE6-B401-058FEBA71B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54" t="15626" r="7232" b="5849"/>
          <a:stretch/>
        </p:blipFill>
        <p:spPr bwMode="auto">
          <a:xfrm>
            <a:off x="3118696" y="3161590"/>
            <a:ext cx="2805751" cy="18735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yn adam">
            <a:extLst>
              <a:ext uri="{FF2B5EF4-FFF2-40B4-BE49-F238E27FC236}">
                <a16:creationId xmlns:a16="http://schemas.microsoft.com/office/drawing/2014/main" id="{BDC10293-B87C-8B8C-0AB0-7D3AEF3160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94" r="11625" b="9817"/>
          <a:stretch/>
        </p:blipFill>
        <p:spPr bwMode="auto">
          <a:xfrm>
            <a:off x="571343" y="37071"/>
            <a:ext cx="2282614" cy="67838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AC3E50-8EC3-F814-3696-B4F08C90914D}"/>
              </a:ext>
            </a:extLst>
          </p:cNvPr>
          <p:cNvSpPr txBox="1"/>
          <p:nvPr/>
        </p:nvSpPr>
        <p:spPr>
          <a:xfrm>
            <a:off x="6842405" y="764465"/>
            <a:ext cx="4698930" cy="5570756"/>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КҮМІС ТОСТАҒАНДАҒЫ ЖАЗУ</a:t>
            </a:r>
          </a:p>
          <a:p>
            <a:pPr algn="ctr"/>
            <a:endParaRPr lang="kk-KZ" sz="2000" dirty="0">
              <a:solidFill>
                <a:srgbClr val="002060"/>
              </a:solidFill>
              <a:latin typeface="Times New Roman" panose="02020603050405020304" pitchFamily="18" charset="0"/>
              <a:cs typeface="Times New Roman" panose="02020603050405020304" pitchFamily="18" charset="0"/>
            </a:endParaRPr>
          </a:p>
          <a:p>
            <a:pPr algn="ctr"/>
            <a:r>
              <a:rPr lang="kk-KZ" sz="2000" dirty="0">
                <a:solidFill>
                  <a:srgbClr val="002060"/>
                </a:solidFill>
                <a:latin typeface="Times New Roman" panose="02020603050405020304" pitchFamily="18" charset="0"/>
                <a:cs typeface="Times New Roman" panose="02020603050405020304" pitchFamily="18" charset="0"/>
              </a:rPr>
              <a:t>1970 жылы Есік қорғанындағы Алтын адам қорымынан табылған</a:t>
            </a:r>
          </a:p>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АҒА, САҢА ОЧУҚ! БЕЗ ЧӨК! БУҚУН ІЧРЕ (Р?) АЗУҚ </a:t>
            </a:r>
            <a:r>
              <a:rPr lang="tr-TR" sz="3200" b="1" dirty="0">
                <a:solidFill>
                  <a:srgbClr val="C00000"/>
                </a:solidFill>
                <a:latin typeface="Times New Roman" panose="02020603050405020304" pitchFamily="18" charset="0"/>
                <a:cs typeface="Times New Roman" panose="02020603050405020304" pitchFamily="18" charset="0"/>
              </a:rPr>
              <a:t>İ</a:t>
            </a:r>
            <a:endParaRPr lang="kk-KZ" sz="3200" b="1" dirty="0">
              <a:solidFill>
                <a:srgbClr val="C00000"/>
              </a:solidFill>
              <a:latin typeface="Times New Roman" panose="02020603050405020304" pitchFamily="18" charset="0"/>
              <a:cs typeface="Times New Roman" panose="02020603050405020304" pitchFamily="18" charset="0"/>
            </a:endParaRPr>
          </a:p>
          <a:p>
            <a:pPr algn="ctr"/>
            <a:endParaRPr lang="kk-KZ" sz="3200" b="1" dirty="0">
              <a:solidFill>
                <a:srgbClr val="C00000"/>
              </a:solidFill>
              <a:latin typeface="Times New Roman" panose="02020603050405020304" pitchFamily="18" charset="0"/>
              <a:cs typeface="Times New Roman" panose="02020603050405020304" pitchFamily="18" charset="0"/>
            </a:endParaRPr>
          </a:p>
          <a:p>
            <a:pPr algn="ctr"/>
            <a:r>
              <a:rPr lang="ru-RU" sz="2400" dirty="0">
                <a:solidFill>
                  <a:srgbClr val="002060"/>
                </a:solidFill>
                <a:latin typeface="Times New Roman" panose="02020603050405020304" pitchFamily="18" charset="0"/>
                <a:cs typeface="Times New Roman" panose="02020603050405020304" pitchFamily="18" charset="0"/>
              </a:rPr>
              <a:t>(</a:t>
            </a:r>
            <a:r>
              <a:rPr lang="ru-RU" sz="2400" dirty="0" err="1">
                <a:solidFill>
                  <a:srgbClr val="002060"/>
                </a:solidFill>
                <a:latin typeface="Times New Roman" panose="02020603050405020304" pitchFamily="18" charset="0"/>
                <a:cs typeface="Times New Roman" panose="02020603050405020304" pitchFamily="18" charset="0"/>
              </a:rPr>
              <a:t>Аға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саған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бұл</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ошақ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Бөтен</a:t>
            </a:r>
            <a:r>
              <a:rPr lang="ru-RU" sz="2400" dirty="0">
                <a:solidFill>
                  <a:srgbClr val="002060"/>
                </a:solidFill>
                <a:latin typeface="Times New Roman" panose="02020603050405020304" pitchFamily="18" charset="0"/>
                <a:cs typeface="Times New Roman" panose="02020603050405020304" pitchFamily="18" charset="0"/>
              </a:rPr>
              <a:t> (адам), </a:t>
            </a:r>
            <a:r>
              <a:rPr lang="ru-RU" sz="2400" dirty="0" err="1">
                <a:solidFill>
                  <a:srgbClr val="002060"/>
                </a:solidFill>
                <a:latin typeface="Times New Roman" panose="02020603050405020304" pitchFamily="18" charset="0"/>
                <a:cs typeface="Times New Roman" panose="02020603050405020304" pitchFamily="18" charset="0"/>
              </a:rPr>
              <a:t>тізе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бүк</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Халықта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азық</a:t>
            </a:r>
            <a:r>
              <a:rPr lang="ru-RU" sz="2400" dirty="0">
                <a:solidFill>
                  <a:srgbClr val="002060"/>
                </a:solidFill>
                <a:latin typeface="Times New Roman" panose="02020603050405020304" pitchFamily="18" charset="0"/>
                <a:cs typeface="Times New Roman" panose="02020603050405020304" pitchFamily="18" charset="0"/>
              </a:rPr>
              <a:t> (мол </a:t>
            </a:r>
            <a:r>
              <a:rPr lang="ru-RU" sz="2400" dirty="0" err="1">
                <a:solidFill>
                  <a:srgbClr val="002060"/>
                </a:solidFill>
                <a:latin typeface="Times New Roman" panose="02020603050405020304" pitchFamily="18" charset="0"/>
                <a:cs typeface="Times New Roman" panose="02020603050405020304" pitchFamily="18" charset="0"/>
              </a:rPr>
              <a:t>болғай</a:t>
            </a:r>
            <a:r>
              <a:rPr lang="ru-RU" sz="2400" dirty="0">
                <a:solidFill>
                  <a:srgbClr val="002060"/>
                </a:solidFill>
                <a:latin typeface="Times New Roman" panose="02020603050405020304" pitchFamily="18" charset="0"/>
                <a:cs typeface="Times New Roman" panose="02020603050405020304" pitchFamily="18" charset="0"/>
              </a:rPr>
              <a:t>!)</a:t>
            </a:r>
          </a:p>
        </p:txBody>
      </p:sp>
      <p:pic>
        <p:nvPicPr>
          <p:cNvPr id="7" name="Рисунок 6" descr="Изображение выглядит как текст, письмо, рукописный текст, чернила&#10;&#10;Автоматически созданное описание">
            <a:extLst>
              <a:ext uri="{FF2B5EF4-FFF2-40B4-BE49-F238E27FC236}">
                <a16:creationId xmlns:a16="http://schemas.microsoft.com/office/drawing/2014/main" id="{AC92E34F-3394-8BC5-83E6-B96D2DC03178}"/>
              </a:ext>
            </a:extLst>
          </p:cNvPr>
          <p:cNvPicPr>
            <a:picLocks noChangeAspect="1"/>
          </p:cNvPicPr>
          <p:nvPr/>
        </p:nvPicPr>
        <p:blipFill>
          <a:blip r:embed="rId6">
            <a:extLst>
              <a:ext uri="{28A0092B-C50C-407E-A947-70E740481C1C}">
                <a14:useLocalDpi xmlns:a14="http://schemas.microsoft.com/office/drawing/2010/main" val="0"/>
              </a:ext>
            </a:extLst>
          </a:blip>
          <a:srcRect l="25098" t="2500" r="22549" b="26275"/>
          <a:stretch/>
        </p:blipFill>
        <p:spPr>
          <a:xfrm>
            <a:off x="3118696" y="127797"/>
            <a:ext cx="2805751" cy="2862892"/>
          </a:xfrm>
          <a:prstGeom prst="rect">
            <a:avLst/>
          </a:prstGeom>
        </p:spPr>
      </p:pic>
    </p:spTree>
    <p:extLst>
      <p:ext uri="{BB962C8B-B14F-4D97-AF65-F5344CB8AC3E}">
        <p14:creationId xmlns:p14="http://schemas.microsoft.com/office/powerpoint/2010/main" val="3393907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ADC97-0A8E-49DB-3119-B7F82D492460}"/>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5B77F6AC-F7D2-B42D-7A34-0D4C71A606E9}"/>
              </a:ext>
            </a:extLst>
          </p:cNvPr>
          <p:cNvPicPr>
            <a:picLocks noChangeAspect="1"/>
          </p:cNvPicPr>
          <p:nvPr/>
        </p:nvPicPr>
        <p:blipFill>
          <a:blip r:embed="rId3"/>
          <a:srcRect l="73116" t="10399" r="14297" b="74863"/>
          <a:stretch/>
        </p:blipFill>
        <p:spPr>
          <a:xfrm rot="21408967">
            <a:off x="2368661" y="527791"/>
            <a:ext cx="2420651" cy="2414873"/>
          </a:xfrm>
          <a:prstGeom prst="rect">
            <a:avLst/>
          </a:prstGeom>
        </p:spPr>
      </p:pic>
      <p:sp>
        <p:nvSpPr>
          <p:cNvPr id="7" name="TextBox 6">
            <a:extLst>
              <a:ext uri="{FF2B5EF4-FFF2-40B4-BE49-F238E27FC236}">
                <a16:creationId xmlns:a16="http://schemas.microsoft.com/office/drawing/2014/main" id="{30C3D45D-F598-822D-C98A-37EE498C22FA}"/>
              </a:ext>
            </a:extLst>
          </p:cNvPr>
          <p:cNvSpPr txBox="1"/>
          <p:nvPr/>
        </p:nvSpPr>
        <p:spPr>
          <a:xfrm>
            <a:off x="607270" y="3162299"/>
            <a:ext cx="5943431" cy="3293209"/>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Бауға тағылған тас мөр</a:t>
            </a:r>
          </a:p>
          <a:p>
            <a:pPr algn="ctr"/>
            <a:endParaRPr lang="kk-KZ" sz="1000" dirty="0">
              <a:solidFill>
                <a:srgbClr val="002060"/>
              </a:solidFill>
              <a:latin typeface="Times New Roman" panose="02020603050405020304" pitchFamily="18" charset="0"/>
              <a:cs typeface="Times New Roman" panose="02020603050405020304" pitchFamily="18" charset="0"/>
            </a:endParaRPr>
          </a:p>
          <a:p>
            <a:pPr algn="ctr"/>
            <a:r>
              <a:rPr lang="kk-KZ" sz="2000" dirty="0">
                <a:solidFill>
                  <a:srgbClr val="002060"/>
                </a:solidFill>
                <a:latin typeface="Times New Roman" panose="02020603050405020304" pitchFamily="18" charset="0"/>
                <a:cs typeface="Times New Roman" panose="02020603050405020304" pitchFamily="18" charset="0"/>
              </a:rPr>
              <a:t>1987 жылы ШҚО Күршім ауданы, Қаратоғай а. </a:t>
            </a:r>
          </a:p>
          <a:p>
            <a:pPr algn="ctr"/>
            <a:r>
              <a:rPr lang="kk-KZ" sz="2000" dirty="0">
                <a:solidFill>
                  <a:srgbClr val="002060"/>
                </a:solidFill>
                <a:latin typeface="Times New Roman" panose="02020603050405020304" pitchFamily="18" charset="0"/>
                <a:cs typeface="Times New Roman" panose="02020603050405020304" pitchFamily="18" charset="0"/>
              </a:rPr>
              <a:t>«Білім және еңбек» журналына тапсырған </a:t>
            </a:r>
          </a:p>
          <a:p>
            <a:pPr algn="ctr"/>
            <a:r>
              <a:rPr lang="kk-KZ" sz="2000" dirty="0">
                <a:solidFill>
                  <a:srgbClr val="002060"/>
                </a:solidFill>
                <a:latin typeface="Times New Roman" panose="02020603050405020304" pitchFamily="18" charset="0"/>
                <a:cs typeface="Times New Roman" panose="02020603050405020304" pitchFamily="18" charset="0"/>
              </a:rPr>
              <a:t>Ақаш Жүнісов.</a:t>
            </a:r>
          </a:p>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СЕЧ АБЫН </a:t>
            </a:r>
            <a:r>
              <a:rPr lang="ru-RU" sz="3200" dirty="0">
                <a:solidFill>
                  <a:srgbClr val="002060"/>
                </a:solidFill>
                <a:latin typeface="Times New Roman" panose="02020603050405020304" pitchFamily="18" charset="0"/>
                <a:cs typeface="Times New Roman" panose="02020603050405020304" pitchFamily="18" charset="0"/>
              </a:rPr>
              <a:t>(</a:t>
            </a:r>
            <a:r>
              <a:rPr lang="ru-RU" sz="3200" dirty="0" err="1">
                <a:solidFill>
                  <a:srgbClr val="002060"/>
                </a:solidFill>
                <a:latin typeface="Times New Roman" panose="02020603050405020304" pitchFamily="18" charset="0"/>
                <a:cs typeface="Times New Roman" panose="02020603050405020304" pitchFamily="18" charset="0"/>
              </a:rPr>
              <a:t>Таңда</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уан</a:t>
            </a:r>
            <a:r>
              <a:rPr lang="ru-RU" sz="3200" dirty="0">
                <a:solidFill>
                  <a:srgbClr val="002060"/>
                </a:solidFill>
                <a:latin typeface="Times New Roman" panose="02020603050405020304" pitchFamily="18" charset="0"/>
                <a:cs typeface="Times New Roman" panose="02020603050405020304" pitchFamily="18" charset="0"/>
              </a:rPr>
              <a:t>!)</a:t>
            </a:r>
          </a:p>
          <a:p>
            <a:pPr algn="ctr"/>
            <a:endParaRPr lang="ru-RU" sz="1000" dirty="0">
              <a:solidFill>
                <a:srgbClr val="002060"/>
              </a:solidFill>
              <a:latin typeface="Times New Roman" panose="02020603050405020304" pitchFamily="18" charset="0"/>
              <a:cs typeface="Times New Roman" panose="02020603050405020304" pitchFamily="18" charset="0"/>
            </a:endParaRPr>
          </a:p>
          <a:p>
            <a:pPr algn="ctr"/>
            <a:r>
              <a:rPr lang="ru-RU" sz="2400" dirty="0">
                <a:solidFill>
                  <a:srgbClr val="002060"/>
                </a:solidFill>
                <a:latin typeface="Times New Roman" panose="02020603050405020304" pitchFamily="18" charset="0"/>
                <a:cs typeface="Times New Roman" panose="02020603050405020304" pitchFamily="18" charset="0"/>
              </a:rPr>
              <a:t>«</a:t>
            </a:r>
            <a:r>
              <a:rPr lang="ru-RU" sz="2400" dirty="0" err="1">
                <a:solidFill>
                  <a:srgbClr val="002060"/>
                </a:solidFill>
                <a:latin typeface="Times New Roman" panose="02020603050405020304" pitchFamily="18" charset="0"/>
                <a:cs typeface="Times New Roman" panose="02020603050405020304" pitchFamily="18" charset="0"/>
              </a:rPr>
              <a:t>Өмірден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әр</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нәрсені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таңда</a:t>
            </a:r>
            <a:r>
              <a:rPr lang="ru-RU" sz="2400" dirty="0">
                <a:solidFill>
                  <a:srgbClr val="002060"/>
                </a:solidFill>
                <a:latin typeface="Times New Roman" panose="02020603050405020304" pitchFamily="18" charset="0"/>
                <a:cs typeface="Times New Roman" panose="02020603050405020304" pitchFamily="18" charset="0"/>
              </a:rPr>
              <a:t> да, </a:t>
            </a:r>
            <a:r>
              <a:rPr lang="ru-RU" sz="2400" dirty="0" err="1">
                <a:solidFill>
                  <a:srgbClr val="002060"/>
                </a:solidFill>
                <a:latin typeface="Times New Roman" panose="02020603050405020304" pitchFamily="18" charset="0"/>
                <a:cs typeface="Times New Roman" panose="02020603050405020304" pitchFamily="18" charset="0"/>
              </a:rPr>
              <a:t>содан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мейірім</a:t>
            </a:r>
            <a:r>
              <a:rPr lang="ru-RU" sz="2400" dirty="0">
                <a:solidFill>
                  <a:srgbClr val="002060"/>
                </a:solidFill>
                <a:latin typeface="Times New Roman" panose="02020603050405020304" pitchFamily="18" charset="0"/>
                <a:cs typeface="Times New Roman" panose="02020603050405020304" pitchFamily="18" charset="0"/>
              </a:rPr>
              <a:t> тап»</a:t>
            </a:r>
          </a:p>
        </p:txBody>
      </p:sp>
      <p:pic>
        <p:nvPicPr>
          <p:cNvPr id="2" name="Объект 4">
            <a:extLst>
              <a:ext uri="{FF2B5EF4-FFF2-40B4-BE49-F238E27FC236}">
                <a16:creationId xmlns:a16="http://schemas.microsoft.com/office/drawing/2014/main" id="{864940B0-6968-8331-185B-6843C951C533}"/>
              </a:ext>
            </a:extLst>
          </p:cNvPr>
          <p:cNvPicPr>
            <a:picLocks noChangeAspect="1"/>
          </p:cNvPicPr>
          <p:nvPr/>
        </p:nvPicPr>
        <p:blipFill>
          <a:blip r:embed="rId4"/>
          <a:srcRect l="67046" t="4773" r="16480" b="64741"/>
          <a:stretch/>
        </p:blipFill>
        <p:spPr>
          <a:xfrm rot="173488">
            <a:off x="7697699" y="377058"/>
            <a:ext cx="2800349" cy="2716339"/>
          </a:xfrm>
          <a:prstGeom prst="rect">
            <a:avLst/>
          </a:prstGeom>
        </p:spPr>
      </p:pic>
      <p:sp>
        <p:nvSpPr>
          <p:cNvPr id="3" name="TextBox 2">
            <a:extLst>
              <a:ext uri="{FF2B5EF4-FFF2-40B4-BE49-F238E27FC236}">
                <a16:creationId xmlns:a16="http://schemas.microsoft.com/office/drawing/2014/main" id="{1F52F4B5-7240-9968-B8C4-1196F1156BF8}"/>
              </a:ext>
            </a:extLst>
          </p:cNvPr>
          <p:cNvSpPr txBox="1"/>
          <p:nvPr/>
        </p:nvSpPr>
        <p:spPr>
          <a:xfrm>
            <a:off x="7334855" y="3320946"/>
            <a:ext cx="4102640" cy="2185214"/>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Жасыл яшма тастан </a:t>
            </a:r>
          </a:p>
          <a:p>
            <a:pPr algn="ctr"/>
            <a:r>
              <a:rPr lang="kk-KZ" sz="2400" b="1" dirty="0">
                <a:solidFill>
                  <a:srgbClr val="002060"/>
                </a:solidFill>
                <a:latin typeface="Times New Roman" panose="02020603050405020304" pitchFamily="18" charset="0"/>
                <a:cs typeface="Times New Roman" panose="02020603050405020304" pitchFamily="18" charset="0"/>
              </a:rPr>
              <a:t>жасалған аспалы мөр</a:t>
            </a:r>
          </a:p>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СӨЗҮМ</a:t>
            </a:r>
          </a:p>
          <a:p>
            <a:pPr algn="ctr"/>
            <a:r>
              <a:rPr lang="ru-RU" sz="3200" dirty="0">
                <a:solidFill>
                  <a:srgbClr val="002060"/>
                </a:solidFill>
                <a:latin typeface="Times New Roman" panose="02020603050405020304" pitchFamily="18" charset="0"/>
                <a:cs typeface="Times New Roman" panose="02020603050405020304" pitchFamily="18" charset="0"/>
              </a:rPr>
              <a:t>(</a:t>
            </a:r>
            <a:r>
              <a:rPr lang="ru-RU" sz="3200" dirty="0" err="1">
                <a:solidFill>
                  <a:srgbClr val="002060"/>
                </a:solidFill>
                <a:latin typeface="Times New Roman" panose="02020603050405020304" pitchFamily="18" charset="0"/>
                <a:cs typeface="Times New Roman" panose="02020603050405020304" pitchFamily="18" charset="0"/>
              </a:rPr>
              <a:t>сөзім</a:t>
            </a:r>
            <a:r>
              <a:rPr lang="ru-RU"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321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1E3D1-C230-3CB6-D680-78B6C3FE2AA2}"/>
            </a:ext>
          </a:extLst>
        </p:cNvPr>
        <p:cNvGrpSpPr/>
        <p:nvPr/>
      </p:nvGrpSpPr>
      <p:grpSpPr>
        <a:xfrm>
          <a:off x="0" y="0"/>
          <a:ext cx="0" cy="0"/>
          <a:chOff x="0" y="0"/>
          <a:chExt cx="0" cy="0"/>
        </a:xfrm>
      </p:grpSpPr>
      <p:pic>
        <p:nvPicPr>
          <p:cNvPr id="5" name="Объект 4">
            <a:extLst>
              <a:ext uri="{FF2B5EF4-FFF2-40B4-BE49-F238E27FC236}">
                <a16:creationId xmlns:a16="http://schemas.microsoft.com/office/drawing/2014/main" id="{FE0F4228-6BFD-7D2E-2B83-2DE9DB0F1987}"/>
              </a:ext>
            </a:extLst>
          </p:cNvPr>
          <p:cNvPicPr>
            <a:picLocks noGrp="1" noChangeAspect="1"/>
          </p:cNvPicPr>
          <p:nvPr>
            <p:ph idx="1"/>
          </p:nvPr>
        </p:nvPicPr>
        <p:blipFill>
          <a:blip r:embed="rId2"/>
          <a:srcRect l="56835" t="43429" r="6423" b="20429"/>
          <a:stretch/>
        </p:blipFill>
        <p:spPr>
          <a:xfrm rot="5570232">
            <a:off x="286022" y="1628133"/>
            <a:ext cx="3933602" cy="2028238"/>
          </a:xfrm>
        </p:spPr>
      </p:pic>
      <p:sp>
        <p:nvSpPr>
          <p:cNvPr id="6" name="TextBox 5">
            <a:extLst>
              <a:ext uri="{FF2B5EF4-FFF2-40B4-BE49-F238E27FC236}">
                <a16:creationId xmlns:a16="http://schemas.microsoft.com/office/drawing/2014/main" id="{C3FEB143-807B-814F-027B-DEF1B44B6AB6}"/>
              </a:ext>
            </a:extLst>
          </p:cNvPr>
          <p:cNvSpPr txBox="1"/>
          <p:nvPr/>
        </p:nvSpPr>
        <p:spPr>
          <a:xfrm>
            <a:off x="1321205" y="4962302"/>
            <a:ext cx="5034623" cy="1600438"/>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Дөңгелек тастың жарты сынығы</a:t>
            </a:r>
          </a:p>
          <a:p>
            <a:pPr algn="ctr"/>
            <a:endParaRPr lang="kk-KZ" sz="10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АБ АЛБАҒ</a:t>
            </a:r>
          </a:p>
          <a:p>
            <a:pPr algn="ctr"/>
            <a:r>
              <a:rPr lang="kk-KZ" sz="3200" dirty="0">
                <a:solidFill>
                  <a:srgbClr val="002060"/>
                </a:solidFill>
                <a:latin typeface="Times New Roman" panose="02020603050405020304" pitchFamily="18" charset="0"/>
                <a:cs typeface="Times New Roman" panose="02020603050405020304" pitchFamily="18" charset="0"/>
              </a:rPr>
              <a:t>(аң аулау)</a:t>
            </a:r>
            <a:endParaRPr lang="ru-RU" sz="3200" dirty="0">
              <a:solidFill>
                <a:srgbClr val="002060"/>
              </a:solidFill>
              <a:latin typeface="Times New Roman" panose="02020603050405020304" pitchFamily="18" charset="0"/>
              <a:cs typeface="Times New Roman" panose="02020603050405020304" pitchFamily="18" charset="0"/>
            </a:endParaRPr>
          </a:p>
        </p:txBody>
      </p:sp>
      <p:pic>
        <p:nvPicPr>
          <p:cNvPr id="9" name="Объект 8" descr="Изображение выглядит как Человеческое лицо, текст, одежда, человек&#10;&#10;Автоматически созданное описание">
            <a:extLst>
              <a:ext uri="{FF2B5EF4-FFF2-40B4-BE49-F238E27FC236}">
                <a16:creationId xmlns:a16="http://schemas.microsoft.com/office/drawing/2014/main" id="{2648D907-1546-63EF-2E3D-D0E05ACB0A4F}"/>
              </a:ext>
            </a:extLst>
          </p:cNvPr>
          <p:cNvPicPr>
            <a:picLocks noChangeAspect="1"/>
          </p:cNvPicPr>
          <p:nvPr/>
        </p:nvPicPr>
        <p:blipFill>
          <a:blip r:embed="rId3">
            <a:extLst>
              <a:ext uri="{28A0092B-C50C-407E-A947-70E740481C1C}">
                <a14:useLocalDpi xmlns:a14="http://schemas.microsoft.com/office/drawing/2010/main" val="0"/>
              </a:ext>
            </a:extLst>
          </a:blip>
          <a:srcRect l="25178" t="6643" r="26558"/>
          <a:stretch/>
        </p:blipFill>
        <p:spPr>
          <a:xfrm>
            <a:off x="6442842" y="627664"/>
            <a:ext cx="5034623" cy="5477762"/>
          </a:xfrm>
          <a:prstGeom prst="rect">
            <a:avLst/>
          </a:prstGeom>
        </p:spPr>
      </p:pic>
      <p:pic>
        <p:nvPicPr>
          <p:cNvPr id="2" name="Рисунок 1">
            <a:extLst>
              <a:ext uri="{FF2B5EF4-FFF2-40B4-BE49-F238E27FC236}">
                <a16:creationId xmlns:a16="http://schemas.microsoft.com/office/drawing/2014/main" id="{64E1A07D-512F-85F4-192B-DF063CFEAE2D}"/>
              </a:ext>
            </a:extLst>
          </p:cNvPr>
          <p:cNvPicPr>
            <a:picLocks noChangeAspect="1"/>
          </p:cNvPicPr>
          <p:nvPr/>
        </p:nvPicPr>
        <p:blipFill>
          <a:blip r:embed="rId4"/>
          <a:srcRect l="12514" t="14426" r="8040" b="26557"/>
          <a:stretch/>
        </p:blipFill>
        <p:spPr>
          <a:xfrm rot="16200000">
            <a:off x="3007423" y="1596731"/>
            <a:ext cx="3753228" cy="2091043"/>
          </a:xfrm>
          <a:prstGeom prst="rect">
            <a:avLst/>
          </a:prstGeom>
        </p:spPr>
      </p:pic>
    </p:spTree>
    <p:extLst>
      <p:ext uri="{BB962C8B-B14F-4D97-AF65-F5344CB8AC3E}">
        <p14:creationId xmlns:p14="http://schemas.microsoft.com/office/powerpoint/2010/main" val="1552359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EBC39D54-D34A-90AD-15C3-BB8859FE04A7}"/>
              </a:ext>
            </a:extLst>
          </p:cNvPr>
          <p:cNvPicPr>
            <a:picLocks noGrp="1" noChangeAspect="1"/>
          </p:cNvPicPr>
          <p:nvPr>
            <p:ph idx="1"/>
          </p:nvPr>
        </p:nvPicPr>
        <p:blipFill>
          <a:blip r:embed="rId2"/>
          <a:srcRect l="12072" t="48464" r="53251" b="11146"/>
          <a:stretch/>
        </p:blipFill>
        <p:spPr>
          <a:xfrm>
            <a:off x="1755956" y="164630"/>
            <a:ext cx="4454314" cy="4422904"/>
          </a:xfrm>
          <a:prstGeom prst="rect">
            <a:avLst/>
          </a:prstGeom>
        </p:spPr>
      </p:pic>
      <p:sp>
        <p:nvSpPr>
          <p:cNvPr id="4" name="TextBox 3">
            <a:extLst>
              <a:ext uri="{FF2B5EF4-FFF2-40B4-BE49-F238E27FC236}">
                <a16:creationId xmlns:a16="http://schemas.microsoft.com/office/drawing/2014/main" id="{C1BA9E40-11C8-E484-3BB2-13E626E858D4}"/>
              </a:ext>
            </a:extLst>
          </p:cNvPr>
          <p:cNvSpPr txBox="1"/>
          <p:nvPr/>
        </p:nvSpPr>
        <p:spPr>
          <a:xfrm>
            <a:off x="7090347" y="1055446"/>
            <a:ext cx="4631397" cy="5386090"/>
          </a:xfrm>
          <a:prstGeom prst="rect">
            <a:avLst/>
          </a:prstGeom>
          <a:noFill/>
        </p:spPr>
        <p:txBody>
          <a:bodyPr wrap="square" rtlCol="0">
            <a:spAutoFit/>
          </a:bodyPr>
          <a:lstStyle/>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ЙЕБЧІ ЙЕГРЕН АР ЛҮ</a:t>
            </a:r>
          </a:p>
          <a:p>
            <a:pPr algn="ctr"/>
            <a:r>
              <a:rPr lang="ru-RU" sz="2400" dirty="0">
                <a:solidFill>
                  <a:srgbClr val="002060"/>
                </a:solidFill>
                <a:latin typeface="Times New Roman" panose="02020603050405020304" pitchFamily="18" charset="0"/>
                <a:cs typeface="Times New Roman" panose="02020603050405020304" pitchFamily="18" charset="0"/>
              </a:rPr>
              <a:t>(</a:t>
            </a:r>
            <a:r>
              <a:rPr lang="ru-RU" sz="2400" dirty="0" err="1">
                <a:solidFill>
                  <a:srgbClr val="002060"/>
                </a:solidFill>
                <a:latin typeface="Times New Roman" panose="02020603050405020304" pitchFamily="18" charset="0"/>
                <a:cs typeface="Times New Roman" panose="02020603050405020304" pitchFamily="18" charset="0"/>
              </a:rPr>
              <a:t>жебеуші</a:t>
            </a:r>
            <a:r>
              <a:rPr lang="ru-RU" sz="2400" dirty="0">
                <a:solidFill>
                  <a:srgbClr val="002060"/>
                </a:solidFill>
                <a:latin typeface="Times New Roman" panose="02020603050405020304" pitchFamily="18" charset="0"/>
                <a:cs typeface="Times New Roman" panose="02020603050405020304" pitchFamily="18" charset="0"/>
              </a:rPr>
              <a:t> жирен </a:t>
            </a:r>
            <a:r>
              <a:rPr lang="ru-RU" sz="2400" dirty="0" err="1">
                <a:solidFill>
                  <a:srgbClr val="002060"/>
                </a:solidFill>
                <a:latin typeface="Times New Roman" panose="02020603050405020304" pitchFamily="18" charset="0"/>
                <a:cs typeface="Times New Roman" panose="02020603050405020304" pitchFamily="18" charset="0"/>
              </a:rPr>
              <a:t>қызыл</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күрең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айдаһар</a:t>
            </a:r>
            <a:r>
              <a:rPr lang="ru-RU" sz="2400" dirty="0">
                <a:solidFill>
                  <a:srgbClr val="002060"/>
                </a:solidFill>
                <a:latin typeface="Times New Roman" panose="02020603050405020304" pitchFamily="18" charset="0"/>
                <a:cs typeface="Times New Roman" panose="02020603050405020304" pitchFamily="18" charset="0"/>
              </a:rPr>
              <a:t>)</a:t>
            </a:r>
          </a:p>
          <a:p>
            <a:pPr algn="ctr"/>
            <a:endParaRPr lang="ru-RU" sz="3200" dirty="0">
              <a:solidFill>
                <a:srgbClr val="002060"/>
              </a:solidFill>
              <a:latin typeface="Times New Roman" panose="02020603050405020304" pitchFamily="18" charset="0"/>
              <a:cs typeface="Times New Roman" panose="02020603050405020304" pitchFamily="18" charset="0"/>
            </a:endParaRPr>
          </a:p>
          <a:p>
            <a:pPr algn="ctr"/>
            <a:endParaRPr lang="ru-RU" sz="3200"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ІШІ КҮНІСІН ЕССЕР ҚУТЫ БАСАР</a:t>
            </a:r>
          </a:p>
          <a:p>
            <a:pPr algn="ctr"/>
            <a:r>
              <a:rPr lang="ru-RU" sz="2400" dirty="0">
                <a:solidFill>
                  <a:srgbClr val="002060"/>
                </a:solidFill>
                <a:latin typeface="Times New Roman" panose="02020603050405020304" pitchFamily="18" charset="0"/>
                <a:cs typeface="Times New Roman" panose="02020603050405020304" pitchFamily="18" charset="0"/>
              </a:rPr>
              <a:t>(</a:t>
            </a:r>
            <a:r>
              <a:rPr lang="ru-RU" sz="2400" dirty="0" err="1">
                <a:solidFill>
                  <a:srgbClr val="002060"/>
                </a:solidFill>
                <a:latin typeface="Times New Roman" panose="02020603050405020304" pitchFamily="18" charset="0"/>
                <a:cs typeface="Times New Roman" panose="02020603050405020304" pitchFamily="18" charset="0"/>
              </a:rPr>
              <a:t>Әйел</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күншілдігін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азайтса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қуты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басады</a:t>
            </a:r>
            <a:r>
              <a:rPr lang="ru-RU" sz="2400" dirty="0">
                <a:solidFill>
                  <a:srgbClr val="002060"/>
                </a:solidFill>
                <a:latin typeface="Times New Roman" panose="02020603050405020304" pitchFamily="18" charset="0"/>
                <a:cs typeface="Times New Roman" panose="02020603050405020304" pitchFamily="18" charset="0"/>
              </a:rPr>
              <a:t>)</a:t>
            </a:r>
          </a:p>
          <a:p>
            <a:pPr algn="ctr"/>
            <a:endParaRPr lang="ru-RU" sz="3200" dirty="0">
              <a:solidFill>
                <a:srgbClr val="002060"/>
              </a:solidFill>
              <a:latin typeface="Times New Roman" panose="02020603050405020304" pitchFamily="18" charset="0"/>
              <a:cs typeface="Times New Roman" panose="02020603050405020304" pitchFamily="18" charset="0"/>
            </a:endParaRPr>
          </a:p>
          <a:p>
            <a:pPr algn="ctr"/>
            <a:endParaRPr lang="ru-RU" sz="32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FE8F05D-0CBF-7676-7FAE-08DD3D91BBEC}"/>
              </a:ext>
            </a:extLst>
          </p:cNvPr>
          <p:cNvSpPr txBox="1"/>
          <p:nvPr/>
        </p:nvSpPr>
        <p:spPr>
          <a:xfrm>
            <a:off x="996388" y="4587534"/>
            <a:ext cx="5973449" cy="2092881"/>
          </a:xfrm>
          <a:prstGeom prst="rect">
            <a:avLst/>
          </a:prstGeom>
          <a:noFill/>
        </p:spPr>
        <p:txBody>
          <a:bodyPr wrap="square">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ҚОЛА АЙНАДАҒЫ ЖАЗУ</a:t>
            </a:r>
          </a:p>
          <a:p>
            <a:pPr algn="ctr"/>
            <a:endParaRPr lang="kk-KZ" sz="1000" dirty="0">
              <a:solidFill>
                <a:srgbClr val="002060"/>
              </a:solidFill>
              <a:latin typeface="Times New Roman" panose="02020603050405020304" pitchFamily="18" charset="0"/>
              <a:cs typeface="Times New Roman" panose="02020603050405020304" pitchFamily="18" charset="0"/>
            </a:endParaRPr>
          </a:p>
          <a:p>
            <a:pPr algn="ctr"/>
            <a:r>
              <a:rPr lang="kk-KZ" sz="2400" dirty="0">
                <a:solidFill>
                  <a:srgbClr val="002060"/>
                </a:solidFill>
                <a:latin typeface="Times New Roman" panose="02020603050405020304" pitchFamily="18" charset="0"/>
                <a:cs typeface="Times New Roman" panose="02020603050405020304" pitchFamily="18" charset="0"/>
              </a:rPr>
              <a:t>1969 жылы ШҚ облысы Шемонаиха ауданынан </a:t>
            </a:r>
          </a:p>
          <a:p>
            <a:pPr algn="ctr"/>
            <a:r>
              <a:rPr lang="kk-KZ" sz="2400" dirty="0">
                <a:solidFill>
                  <a:srgbClr val="002060"/>
                </a:solidFill>
                <a:latin typeface="Times New Roman" panose="02020603050405020304" pitchFamily="18" charset="0"/>
                <a:cs typeface="Times New Roman" panose="02020603050405020304" pitchFamily="18" charset="0"/>
              </a:rPr>
              <a:t>Ертістің оң жағасындағы қорымнан табылған.</a:t>
            </a:r>
          </a:p>
        </p:txBody>
      </p:sp>
    </p:spTree>
    <p:extLst>
      <p:ext uri="{BB962C8B-B14F-4D97-AF65-F5344CB8AC3E}">
        <p14:creationId xmlns:p14="http://schemas.microsoft.com/office/powerpoint/2010/main" val="336341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9799943-61A0-69C3-051C-891120E73715}"/>
              </a:ext>
            </a:extLst>
          </p:cNvPr>
          <p:cNvPicPr>
            <a:picLocks noChangeAspect="1"/>
          </p:cNvPicPr>
          <p:nvPr/>
        </p:nvPicPr>
        <p:blipFill>
          <a:blip r:embed="rId2"/>
          <a:srcRect l="9820" t="674" r="53603" b="56009"/>
          <a:stretch/>
        </p:blipFill>
        <p:spPr>
          <a:xfrm>
            <a:off x="1238177" y="978049"/>
            <a:ext cx="4857823" cy="4901901"/>
          </a:xfrm>
          <a:prstGeom prst="rect">
            <a:avLst/>
          </a:prstGeom>
        </p:spPr>
      </p:pic>
      <p:sp>
        <p:nvSpPr>
          <p:cNvPr id="2" name="TextBox 1">
            <a:extLst>
              <a:ext uri="{FF2B5EF4-FFF2-40B4-BE49-F238E27FC236}">
                <a16:creationId xmlns:a16="http://schemas.microsoft.com/office/drawing/2014/main" id="{EDC16163-8759-C8C4-A9F8-F8A60EACED5D}"/>
              </a:ext>
            </a:extLst>
          </p:cNvPr>
          <p:cNvSpPr txBox="1"/>
          <p:nvPr/>
        </p:nvSpPr>
        <p:spPr>
          <a:xfrm>
            <a:off x="6472805" y="1669649"/>
            <a:ext cx="5281316" cy="3231654"/>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ҚОЛА АЙНАДАҒЫ ЖАЗУ</a:t>
            </a:r>
          </a:p>
          <a:p>
            <a:pPr algn="ctr"/>
            <a:endParaRPr lang="kk-KZ" sz="2000" dirty="0">
              <a:solidFill>
                <a:srgbClr val="002060"/>
              </a:solidFill>
              <a:latin typeface="Times New Roman" panose="02020603050405020304" pitchFamily="18" charset="0"/>
              <a:cs typeface="Times New Roman" panose="02020603050405020304" pitchFamily="18" charset="0"/>
            </a:endParaRPr>
          </a:p>
          <a:p>
            <a:pPr algn="ctr"/>
            <a:r>
              <a:rPr lang="kk-KZ" sz="2000" dirty="0">
                <a:solidFill>
                  <a:srgbClr val="002060"/>
                </a:solidFill>
                <a:latin typeface="Times New Roman" panose="02020603050405020304" pitchFamily="18" charset="0"/>
                <a:cs typeface="Times New Roman" panose="02020603050405020304" pitchFamily="18" charset="0"/>
              </a:rPr>
              <a:t>1935 жылы Семей облысы Үржар ауданы, Сасықбастау қорымынан табылған</a:t>
            </a:r>
          </a:p>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ЕР ЧҮЧҮК ӨСҮЗ ӨЛҮТ</a:t>
            </a:r>
          </a:p>
          <a:p>
            <a:pPr algn="ctr"/>
            <a:r>
              <a:rPr lang="ru-RU" sz="3200" dirty="0">
                <a:solidFill>
                  <a:srgbClr val="002060"/>
                </a:solidFill>
                <a:latin typeface="Times New Roman" panose="02020603050405020304" pitchFamily="18" charset="0"/>
                <a:cs typeface="Times New Roman" panose="02020603050405020304" pitchFamily="18" charset="0"/>
              </a:rPr>
              <a:t>(Ер-</a:t>
            </a:r>
            <a:r>
              <a:rPr lang="ru-RU" sz="3200" dirty="0" err="1">
                <a:solidFill>
                  <a:srgbClr val="002060"/>
                </a:solidFill>
                <a:latin typeface="Times New Roman" panose="02020603050405020304" pitchFamily="18" charset="0"/>
                <a:cs typeface="Times New Roman" panose="02020603050405020304" pitchFamily="18" charset="0"/>
              </a:rPr>
              <a:t>азамат</a:t>
            </a:r>
            <a:r>
              <a:rPr lang="ru-RU" sz="3200" dirty="0">
                <a:solidFill>
                  <a:srgbClr val="002060"/>
                </a:solidFill>
                <a:latin typeface="Times New Roman" panose="02020603050405020304" pitchFamily="18" charset="0"/>
                <a:cs typeface="Times New Roman" panose="02020603050405020304" pitchFamily="18" charset="0"/>
              </a:rPr>
              <a:t>, шарап (</a:t>
            </a:r>
            <a:r>
              <a:rPr lang="ru-RU" sz="3200" dirty="0" err="1">
                <a:solidFill>
                  <a:srgbClr val="002060"/>
                </a:solidFill>
                <a:latin typeface="Times New Roman" panose="02020603050405020304" pitchFamily="18" charset="0"/>
                <a:cs typeface="Times New Roman" panose="02020603050405020304" pitchFamily="18" charset="0"/>
              </a:rPr>
              <a:t>ішу</a:t>
            </a:r>
            <a:r>
              <a:rPr lang="ru-RU" sz="3200" dirty="0">
                <a:solidFill>
                  <a:srgbClr val="002060"/>
                </a:solidFill>
                <a:latin typeface="Times New Roman" panose="02020603050405020304" pitchFamily="18" charset="0"/>
                <a:cs typeface="Times New Roman" panose="02020603050405020304" pitchFamily="18" charset="0"/>
              </a:rPr>
              <a:t>) – </a:t>
            </a:r>
            <a:r>
              <a:rPr lang="ru-RU" sz="3200" dirty="0" err="1">
                <a:solidFill>
                  <a:srgbClr val="002060"/>
                </a:solidFill>
                <a:latin typeface="Times New Roman" panose="02020603050405020304" pitchFamily="18" charset="0"/>
                <a:cs typeface="Times New Roman" panose="02020603050405020304" pitchFamily="18" charset="0"/>
              </a:rPr>
              <a:t>мезгілсіз</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өлу</a:t>
            </a:r>
            <a:r>
              <a:rPr lang="ru-RU"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2428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422D0-EFD7-BED6-5E7D-D1949229501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E58D740E-A296-9E8F-14B4-7546A6DA6449}"/>
              </a:ext>
            </a:extLst>
          </p:cNvPr>
          <p:cNvPicPr>
            <a:picLocks noChangeAspect="1"/>
          </p:cNvPicPr>
          <p:nvPr/>
        </p:nvPicPr>
        <p:blipFill>
          <a:blip r:embed="rId2"/>
          <a:srcRect l="73487" t="42203" r="16547" b="17238"/>
          <a:stretch/>
        </p:blipFill>
        <p:spPr>
          <a:xfrm rot="16200000">
            <a:off x="2601717" y="-903228"/>
            <a:ext cx="1718028" cy="4732898"/>
          </a:xfrm>
          <a:prstGeom prst="rect">
            <a:avLst/>
          </a:prstGeom>
        </p:spPr>
      </p:pic>
      <p:sp>
        <p:nvSpPr>
          <p:cNvPr id="7" name="TextBox 6">
            <a:extLst>
              <a:ext uri="{FF2B5EF4-FFF2-40B4-BE49-F238E27FC236}">
                <a16:creationId xmlns:a16="http://schemas.microsoft.com/office/drawing/2014/main" id="{C668C0A1-AACE-8CCE-4034-8AA738DEAD17}"/>
              </a:ext>
            </a:extLst>
          </p:cNvPr>
          <p:cNvSpPr txBox="1"/>
          <p:nvPr/>
        </p:nvSpPr>
        <p:spPr>
          <a:xfrm>
            <a:off x="1963711" y="2895600"/>
            <a:ext cx="7650189" cy="2739211"/>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КҮМІС БІЛЕЗІКТЕГІ ЖАЗУ</a:t>
            </a:r>
          </a:p>
          <a:p>
            <a:pPr algn="ctr"/>
            <a:endParaRPr lang="kk-KZ" sz="2000" dirty="0">
              <a:solidFill>
                <a:srgbClr val="002060"/>
              </a:solidFill>
              <a:latin typeface="Times New Roman" panose="02020603050405020304" pitchFamily="18" charset="0"/>
              <a:cs typeface="Times New Roman" panose="02020603050405020304" pitchFamily="18" charset="0"/>
            </a:endParaRPr>
          </a:p>
          <a:p>
            <a:pPr algn="ctr"/>
            <a:r>
              <a:rPr lang="kk-KZ" sz="2000" dirty="0">
                <a:solidFill>
                  <a:srgbClr val="002060"/>
                </a:solidFill>
                <a:latin typeface="Times New Roman" panose="02020603050405020304" pitchFamily="18" charset="0"/>
                <a:cs typeface="Times New Roman" panose="02020603050405020304" pitchFamily="18" charset="0"/>
              </a:rPr>
              <a:t>1987 жылы Павлодар облыстық тарихи өлкетану музейіне </a:t>
            </a:r>
          </a:p>
          <a:p>
            <a:pPr algn="ctr"/>
            <a:r>
              <a:rPr lang="kk-KZ" sz="2000" dirty="0">
                <a:solidFill>
                  <a:srgbClr val="002060"/>
                </a:solidFill>
                <a:latin typeface="Times New Roman" panose="02020603050405020304" pitchFamily="18" charset="0"/>
                <a:cs typeface="Times New Roman" panose="02020603050405020304" pitchFamily="18" charset="0"/>
              </a:rPr>
              <a:t>Семей ПИ студенті Г. Жанқошқарова тапсырған</a:t>
            </a:r>
          </a:p>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САЧҚУҚ АҒЫ ҚОҚУШ</a:t>
            </a:r>
          </a:p>
          <a:p>
            <a:pPr algn="ctr"/>
            <a:r>
              <a:rPr lang="ru-RU" sz="3200" dirty="0">
                <a:solidFill>
                  <a:srgbClr val="002060"/>
                </a:solidFill>
                <a:latin typeface="Times New Roman" panose="02020603050405020304" pitchFamily="18" charset="0"/>
                <a:cs typeface="Times New Roman" panose="02020603050405020304" pitchFamily="18" charset="0"/>
              </a:rPr>
              <a:t>(</a:t>
            </a:r>
            <a:r>
              <a:rPr lang="ru-RU" sz="3200" dirty="0" err="1">
                <a:solidFill>
                  <a:srgbClr val="002060"/>
                </a:solidFill>
                <a:latin typeface="Times New Roman" panose="02020603050405020304" pitchFamily="18" charset="0"/>
                <a:cs typeface="Times New Roman" panose="02020603050405020304" pitchFamily="18" charset="0"/>
              </a:rPr>
              <a:t>шашылған</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асыл</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қазына</a:t>
            </a:r>
            <a:r>
              <a:rPr lang="ru-RU" sz="3200" dirty="0">
                <a:solidFill>
                  <a:srgbClr val="002060"/>
                </a:solidFill>
                <a:latin typeface="Times New Roman" panose="02020603050405020304" pitchFamily="18" charset="0"/>
                <a:cs typeface="Times New Roman" panose="02020603050405020304" pitchFamily="18" charset="0"/>
              </a:rPr>
              <a:t> - </a:t>
            </a:r>
            <a:r>
              <a:rPr lang="ru-RU" sz="3200" dirty="0" err="1">
                <a:solidFill>
                  <a:srgbClr val="002060"/>
                </a:solidFill>
                <a:latin typeface="Times New Roman" panose="02020603050405020304" pitchFamily="18" charset="0"/>
                <a:cs typeface="Times New Roman" panose="02020603050405020304" pitchFamily="18" charset="0"/>
              </a:rPr>
              <a:t>қоқыс</a:t>
            </a:r>
            <a:r>
              <a:rPr lang="ru-RU" sz="3200" dirty="0">
                <a:solidFill>
                  <a:srgbClr val="002060"/>
                </a:solidFill>
                <a:latin typeface="Times New Roman" panose="02020603050405020304" pitchFamily="18" charset="0"/>
                <a:cs typeface="Times New Roman" panose="02020603050405020304" pitchFamily="18" charset="0"/>
              </a:rPr>
              <a:t>)</a:t>
            </a:r>
          </a:p>
        </p:txBody>
      </p:sp>
      <p:pic>
        <p:nvPicPr>
          <p:cNvPr id="8" name="Объект 4" descr="Изображение выглядит как текст, платина, кольцо, серебряный&#10;&#10;Автоматически созданное описание">
            <a:extLst>
              <a:ext uri="{FF2B5EF4-FFF2-40B4-BE49-F238E27FC236}">
                <a16:creationId xmlns:a16="http://schemas.microsoft.com/office/drawing/2014/main" id="{13BBAE5B-CD05-2FFC-B100-D6430708229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7367" t="9771" r="17811" b="11491"/>
          <a:stretch/>
        </p:blipFill>
        <p:spPr>
          <a:xfrm rot="16200000">
            <a:off x="7834006" y="-730063"/>
            <a:ext cx="1718027" cy="4386567"/>
          </a:xfrm>
          <a:prstGeom prst="rect">
            <a:avLst/>
          </a:prstGeom>
        </p:spPr>
      </p:pic>
    </p:spTree>
    <p:extLst>
      <p:ext uri="{BB962C8B-B14F-4D97-AF65-F5344CB8AC3E}">
        <p14:creationId xmlns:p14="http://schemas.microsoft.com/office/powerpoint/2010/main" val="394151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Изображение выглядит как Фотобумага, зарисовка, рисунок, лошадь&#10;&#10;Автоматически созданное описание">
            <a:extLst>
              <a:ext uri="{FF2B5EF4-FFF2-40B4-BE49-F238E27FC236}">
                <a16:creationId xmlns:a16="http://schemas.microsoft.com/office/drawing/2014/main" id="{AADD8A41-DE18-5F91-02C6-6ADDC35C043F}"/>
              </a:ext>
            </a:extLst>
          </p:cNvPr>
          <p:cNvPicPr>
            <a:picLocks noChangeAspect="1"/>
          </p:cNvPicPr>
          <p:nvPr/>
        </p:nvPicPr>
        <p:blipFill>
          <a:blip r:embed="rId3">
            <a:extLst>
              <a:ext uri="{28A0092B-C50C-407E-A947-70E740481C1C}">
                <a14:useLocalDpi xmlns:a14="http://schemas.microsoft.com/office/drawing/2010/main" val="0"/>
              </a:ext>
            </a:extLst>
          </a:blip>
          <a:srcRect l="7923" t="5245" r="19690" b="2481"/>
          <a:stretch/>
        </p:blipFill>
        <p:spPr>
          <a:xfrm>
            <a:off x="1410430" y="834210"/>
            <a:ext cx="4896630" cy="3511047"/>
          </a:xfrm>
          <a:prstGeom prst="rect">
            <a:avLst/>
          </a:prstGeom>
        </p:spPr>
      </p:pic>
      <p:sp>
        <p:nvSpPr>
          <p:cNvPr id="8" name="TextBox 7">
            <a:extLst>
              <a:ext uri="{FF2B5EF4-FFF2-40B4-BE49-F238E27FC236}">
                <a16:creationId xmlns:a16="http://schemas.microsoft.com/office/drawing/2014/main" id="{443CD739-F9ED-F895-D95C-F06F9421867E}"/>
              </a:ext>
            </a:extLst>
          </p:cNvPr>
          <p:cNvSpPr txBox="1"/>
          <p:nvPr/>
        </p:nvSpPr>
        <p:spPr>
          <a:xfrm>
            <a:off x="871237" y="4729962"/>
            <a:ext cx="5281316" cy="1569660"/>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А.С. АМАНЖОЛОВ</a:t>
            </a:r>
          </a:p>
          <a:p>
            <a:pPr algn="ctr"/>
            <a:r>
              <a:rPr lang="kk-KZ" sz="2400" b="1" dirty="0">
                <a:solidFill>
                  <a:srgbClr val="002060"/>
                </a:solidFill>
                <a:latin typeface="Times New Roman" panose="02020603050405020304" pitchFamily="18" charset="0"/>
                <a:cs typeface="Times New Roman" panose="02020603050405020304" pitchFamily="18" charset="0"/>
              </a:rPr>
              <a:t>Іле өзені аңғарындағы жартастардағы петроглифтерді суретке түсіру сәті. </a:t>
            </a:r>
          </a:p>
        </p:txBody>
      </p:sp>
      <p:pic>
        <p:nvPicPr>
          <p:cNvPr id="9" name="Рисунок 8" descr="Изображение выглядит как рисунок, зарисовка, иллюстрация, графическая вставка&#10;&#10;Автоматически созданное описание">
            <a:extLst>
              <a:ext uri="{FF2B5EF4-FFF2-40B4-BE49-F238E27FC236}">
                <a16:creationId xmlns:a16="http://schemas.microsoft.com/office/drawing/2014/main" id="{B630EECC-87FC-F789-414B-FACCEDBF9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528" y="834209"/>
            <a:ext cx="4811435" cy="3511047"/>
          </a:xfrm>
          <a:prstGeom prst="rect">
            <a:avLst/>
          </a:prstGeom>
        </p:spPr>
      </p:pic>
    </p:spTree>
    <p:extLst>
      <p:ext uri="{BB962C8B-B14F-4D97-AF65-F5344CB8AC3E}">
        <p14:creationId xmlns:p14="http://schemas.microsoft.com/office/powerpoint/2010/main" val="52518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109D00D-C5EA-7EBC-E491-DE8AF2FE68B8}"/>
              </a:ext>
            </a:extLst>
          </p:cNvPr>
          <p:cNvSpPr>
            <a:spLocks noGrp="1"/>
          </p:cNvSpPr>
          <p:nvPr>
            <p:ph idx="1"/>
          </p:nvPr>
        </p:nvSpPr>
        <p:spPr>
          <a:xfrm>
            <a:off x="1251678" y="401547"/>
            <a:ext cx="4844322" cy="5096655"/>
          </a:xfrm>
        </p:spPr>
        <p:txBody>
          <a:bodyPr>
            <a:normAutofit fontScale="77500" lnSpcReduction="20000"/>
          </a:bodyPr>
          <a:lstStyle/>
          <a:p>
            <a:pPr marL="0" indent="0" algn="just">
              <a:buNone/>
            </a:pPr>
            <a:r>
              <a:rPr lang="kk-KZ" sz="31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«Алтай-Саян тау қойнауы және Ертістің жоғары сағасын көктей өтіп, Сарыарқа мен Жетісу өңіріне созыла жатқан кең аймақ </a:t>
            </a:r>
            <a:r>
              <a:rPr lang="kk-KZ" sz="3100" kern="100" dirty="0">
                <a:solidFill>
                  <a:srgbClr val="C00000"/>
                </a:solidFill>
                <a:effectLst/>
                <a:latin typeface="Times New Roman" panose="02020603050405020304" pitchFamily="18" charset="0"/>
                <a:ea typeface="Aptos" panose="020B0004020202020204" pitchFamily="34" charset="0"/>
                <a:cs typeface="Times New Roman" panose="02020603050405020304" pitchFamily="18" charset="0"/>
              </a:rPr>
              <a:t>көне түркі этногенезінің аялы алтын бесігі</a:t>
            </a:r>
            <a:r>
              <a:rPr lang="kk-KZ" sz="31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екендігіне ешбір күмән жоқ, оны дәлелдерлік бұлтартпас деректер де жеткілікті-ақ, тек көрер көз, ізгі жүрек болса игі» </a:t>
            </a:r>
          </a:p>
          <a:p>
            <a:pPr marL="0" indent="0" algn="just">
              <a:buNone/>
            </a:pPr>
            <a:endParaRPr lang="kk-KZ" sz="3100"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endParaRPr>
          </a:p>
          <a:p>
            <a:pPr marL="0" indent="0" algn="just">
              <a:buNone/>
            </a:pPr>
            <a:r>
              <a:rPr lang="kk-KZ" sz="2600"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rPr>
              <a:t>Аманжолов А.С. Түркі филологиясы және жазу тарихы. Оқу құралы. – Алматы: «Санат», 1996. – 128 бет.</a:t>
            </a:r>
            <a:endParaRPr lang="ru-RU" sz="2600"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endParaRPr>
          </a:p>
          <a:p>
            <a:pPr marL="0" indent="0">
              <a:buNone/>
            </a:pPr>
            <a:r>
              <a:rPr lang="kk-KZ"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ru-RU" dirty="0"/>
          </a:p>
        </p:txBody>
      </p:sp>
      <p:pic>
        <p:nvPicPr>
          <p:cNvPr id="4" name="Рисунок 3">
            <a:extLst>
              <a:ext uri="{FF2B5EF4-FFF2-40B4-BE49-F238E27FC236}">
                <a16:creationId xmlns:a16="http://schemas.microsoft.com/office/drawing/2014/main" id="{6F7FB9C8-5D25-BC15-7FA6-B04D09842CC9}"/>
              </a:ext>
            </a:extLst>
          </p:cNvPr>
          <p:cNvPicPr>
            <a:picLocks noChangeAspect="1"/>
          </p:cNvPicPr>
          <p:nvPr/>
        </p:nvPicPr>
        <p:blipFill>
          <a:blip r:embed="rId3"/>
          <a:stretch>
            <a:fillRect/>
          </a:stretch>
        </p:blipFill>
        <p:spPr>
          <a:xfrm>
            <a:off x="6580682" y="401547"/>
            <a:ext cx="4619130" cy="4727132"/>
          </a:xfrm>
          <a:prstGeom prst="rect">
            <a:avLst/>
          </a:prstGeom>
        </p:spPr>
      </p:pic>
      <p:sp>
        <p:nvSpPr>
          <p:cNvPr id="7" name="TextBox 6">
            <a:extLst>
              <a:ext uri="{FF2B5EF4-FFF2-40B4-BE49-F238E27FC236}">
                <a16:creationId xmlns:a16="http://schemas.microsoft.com/office/drawing/2014/main" id="{2318A537-813B-238D-0FD1-11D1A438E246}"/>
              </a:ext>
            </a:extLst>
          </p:cNvPr>
          <p:cNvSpPr txBox="1"/>
          <p:nvPr/>
        </p:nvSpPr>
        <p:spPr>
          <a:xfrm>
            <a:off x="6378002" y="5171190"/>
            <a:ext cx="5281316" cy="1569660"/>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ШҚО, Ұлан ауданы, ескі Қанай ауылы, Көшербастау маңындағы жарастардағы петроглифтер </a:t>
            </a:r>
          </a:p>
          <a:p>
            <a:pPr algn="ctr"/>
            <a:r>
              <a:rPr lang="kk-KZ" sz="2400" b="1" dirty="0">
                <a:solidFill>
                  <a:srgbClr val="002060"/>
                </a:solidFill>
                <a:latin typeface="Times New Roman" panose="02020603050405020304" pitchFamily="18" charset="0"/>
                <a:cs typeface="Times New Roman" panose="02020603050405020304" pitchFamily="18" charset="0"/>
              </a:rPr>
              <a:t>1985 ж.</a:t>
            </a:r>
            <a:endParaRPr lang="ru-RU" sz="3200" dirty="0">
              <a:solidFill>
                <a:srgbClr val="00206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C0B5A0E8-FC73-B507-4BCD-ECE1EFFB780A}"/>
              </a:ext>
            </a:extLst>
          </p:cNvPr>
          <p:cNvPicPr>
            <a:picLocks noChangeAspect="1"/>
          </p:cNvPicPr>
          <p:nvPr/>
        </p:nvPicPr>
        <p:blipFill>
          <a:blip r:embed="rId4"/>
          <a:srcRect l="9179" t="59973" r="21550" b="8116"/>
          <a:stretch/>
        </p:blipFill>
        <p:spPr>
          <a:xfrm>
            <a:off x="969676" y="5230735"/>
            <a:ext cx="5064491" cy="1450571"/>
          </a:xfrm>
          <a:prstGeom prst="rect">
            <a:avLst/>
          </a:prstGeom>
        </p:spPr>
      </p:pic>
    </p:spTree>
    <p:extLst>
      <p:ext uri="{BB962C8B-B14F-4D97-AF65-F5344CB8AC3E}">
        <p14:creationId xmlns:p14="http://schemas.microsoft.com/office/powerpoint/2010/main" val="145603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текст, Шрифт, рукописный текст, белый&#10;&#10;Автоматически созданное описание">
            <a:extLst>
              <a:ext uri="{FF2B5EF4-FFF2-40B4-BE49-F238E27FC236}">
                <a16:creationId xmlns:a16="http://schemas.microsoft.com/office/drawing/2014/main" id="{08F7C24C-DA1C-A9D5-A14D-5881D2D5D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328" y="0"/>
            <a:ext cx="8101524" cy="6858000"/>
          </a:xfrm>
          <a:prstGeom prst="rect">
            <a:avLst/>
          </a:prstGeom>
        </p:spPr>
      </p:pic>
    </p:spTree>
    <p:extLst>
      <p:ext uri="{BB962C8B-B14F-4D97-AF65-F5344CB8AC3E}">
        <p14:creationId xmlns:p14="http://schemas.microsoft.com/office/powerpoint/2010/main" val="1254562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F25A106-4BD7-7497-6E88-799BF9B956D0}"/>
              </a:ext>
            </a:extLst>
          </p:cNvPr>
          <p:cNvPicPr>
            <a:picLocks noChangeAspect="1"/>
          </p:cNvPicPr>
          <p:nvPr/>
        </p:nvPicPr>
        <p:blipFill>
          <a:blip r:embed="rId2"/>
          <a:stretch>
            <a:fillRect/>
          </a:stretch>
        </p:blipFill>
        <p:spPr>
          <a:xfrm>
            <a:off x="1713888" y="704470"/>
            <a:ext cx="8764223" cy="5449060"/>
          </a:xfrm>
          <a:prstGeom prst="rect">
            <a:avLst/>
          </a:prstGeom>
        </p:spPr>
      </p:pic>
    </p:spTree>
    <p:extLst>
      <p:ext uri="{BB962C8B-B14F-4D97-AF65-F5344CB8AC3E}">
        <p14:creationId xmlns:p14="http://schemas.microsoft.com/office/powerpoint/2010/main" val="277681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Объект 12" descr="Изображение выглядит как текст, Публикация, бумага, рукописный текст&#10;&#10;Автоматически созданное описание">
            <a:extLst>
              <a:ext uri="{FF2B5EF4-FFF2-40B4-BE49-F238E27FC236}">
                <a16:creationId xmlns:a16="http://schemas.microsoft.com/office/drawing/2014/main" id="{896DD5A9-9CA4-D4C2-3530-C956E3A61B9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418" t="3962" r="12727" b="11787"/>
          <a:stretch/>
        </p:blipFill>
        <p:spPr>
          <a:xfrm>
            <a:off x="6246708" y="1415549"/>
            <a:ext cx="2098623" cy="3028014"/>
          </a:xfrm>
        </p:spPr>
      </p:pic>
      <p:pic>
        <p:nvPicPr>
          <p:cNvPr id="15" name="Рисунок 14" descr="Изображение выглядит как текст, Публикация, Книжная обложка, переплет&#10;&#10;Автоматически созданное описание">
            <a:extLst>
              <a:ext uri="{FF2B5EF4-FFF2-40B4-BE49-F238E27FC236}">
                <a16:creationId xmlns:a16="http://schemas.microsoft.com/office/drawing/2014/main" id="{06D96637-681D-7CC6-4856-5EE451BEE3FF}"/>
              </a:ext>
            </a:extLst>
          </p:cNvPr>
          <p:cNvPicPr>
            <a:picLocks noChangeAspect="1"/>
          </p:cNvPicPr>
          <p:nvPr/>
        </p:nvPicPr>
        <p:blipFill>
          <a:blip r:embed="rId3">
            <a:extLst>
              <a:ext uri="{28A0092B-C50C-407E-A947-70E740481C1C}">
                <a14:useLocalDpi xmlns:a14="http://schemas.microsoft.com/office/drawing/2010/main" val="0"/>
              </a:ext>
            </a:extLst>
          </a:blip>
          <a:srcRect l="7038" t="5247" r="14565" b="3168"/>
          <a:stretch/>
        </p:blipFill>
        <p:spPr>
          <a:xfrm rot="20965093">
            <a:off x="1310216" y="1570656"/>
            <a:ext cx="1974020" cy="3074774"/>
          </a:xfrm>
          <a:prstGeom prst="rect">
            <a:avLst/>
          </a:prstGeom>
        </p:spPr>
      </p:pic>
      <p:pic>
        <p:nvPicPr>
          <p:cNvPr id="3" name="Рисунок 2" descr="Изображение выглядит как текст, Бумажное изделие, бумага, Прямоугольник&#10;&#10;Автоматически созданное описание">
            <a:extLst>
              <a:ext uri="{FF2B5EF4-FFF2-40B4-BE49-F238E27FC236}">
                <a16:creationId xmlns:a16="http://schemas.microsoft.com/office/drawing/2014/main" id="{EC373AC8-4F9D-0E96-B81F-FF2ECF09F93F}"/>
              </a:ext>
            </a:extLst>
          </p:cNvPr>
          <p:cNvPicPr>
            <a:picLocks noChangeAspect="1"/>
          </p:cNvPicPr>
          <p:nvPr/>
        </p:nvPicPr>
        <p:blipFill>
          <a:blip r:embed="rId4">
            <a:extLst>
              <a:ext uri="{28A0092B-C50C-407E-A947-70E740481C1C}">
                <a14:useLocalDpi xmlns:a14="http://schemas.microsoft.com/office/drawing/2010/main" val="0"/>
              </a:ext>
            </a:extLst>
          </a:blip>
          <a:srcRect l="2651" t="2791" b="8887"/>
          <a:stretch/>
        </p:blipFill>
        <p:spPr>
          <a:xfrm rot="16830597">
            <a:off x="8413649" y="1882554"/>
            <a:ext cx="3077355" cy="2094000"/>
          </a:xfrm>
          <a:prstGeom prst="rect">
            <a:avLst/>
          </a:prstGeom>
        </p:spPr>
      </p:pic>
      <p:pic>
        <p:nvPicPr>
          <p:cNvPr id="5" name="Рисунок 4" descr="Изображение выглядит как текст, книга, канцтовары, Материальная собственность&#10;&#10;Автоматически созданное описание">
            <a:extLst>
              <a:ext uri="{FF2B5EF4-FFF2-40B4-BE49-F238E27FC236}">
                <a16:creationId xmlns:a16="http://schemas.microsoft.com/office/drawing/2014/main" id="{7DA8D7A6-32DF-45A3-94CC-AB8EF867E0E2}"/>
              </a:ext>
            </a:extLst>
          </p:cNvPr>
          <p:cNvPicPr>
            <a:picLocks noChangeAspect="1"/>
          </p:cNvPicPr>
          <p:nvPr/>
        </p:nvPicPr>
        <p:blipFill>
          <a:blip r:embed="rId5">
            <a:extLst>
              <a:ext uri="{28A0092B-C50C-407E-A947-70E740481C1C}">
                <a14:useLocalDpi xmlns:a14="http://schemas.microsoft.com/office/drawing/2010/main" val="0"/>
              </a:ext>
            </a:extLst>
          </a:blip>
          <a:srcRect l="6776" t="5028" r="4864" b="11693"/>
          <a:stretch/>
        </p:blipFill>
        <p:spPr>
          <a:xfrm rot="16200000">
            <a:off x="3162520" y="1859357"/>
            <a:ext cx="3028015" cy="2140396"/>
          </a:xfrm>
          <a:prstGeom prst="rect">
            <a:avLst/>
          </a:prstGeom>
        </p:spPr>
      </p:pic>
      <p:pic>
        <p:nvPicPr>
          <p:cNvPr id="6" name="Рисунок 5" descr="Изображение выглядит как текст, Публикация, Книжная обложка, переплет&#10;&#10;Автоматически созданное описание">
            <a:extLst>
              <a:ext uri="{FF2B5EF4-FFF2-40B4-BE49-F238E27FC236}">
                <a16:creationId xmlns:a16="http://schemas.microsoft.com/office/drawing/2014/main" id="{F74D632D-158E-A0D3-0487-2C1A1DEAC99C}"/>
              </a:ext>
            </a:extLst>
          </p:cNvPr>
          <p:cNvPicPr>
            <a:picLocks noChangeAspect="1"/>
          </p:cNvPicPr>
          <p:nvPr/>
        </p:nvPicPr>
        <p:blipFill>
          <a:blip r:embed="rId3">
            <a:extLst>
              <a:ext uri="{28A0092B-C50C-407E-A947-70E740481C1C}">
                <a14:useLocalDpi xmlns:a14="http://schemas.microsoft.com/office/drawing/2010/main" val="0"/>
              </a:ext>
            </a:extLst>
          </a:blip>
          <a:srcRect l="7038" t="5247" r="14565" b="3168"/>
          <a:stretch/>
        </p:blipFill>
        <p:spPr>
          <a:xfrm rot="20965093">
            <a:off x="1626529" y="2090602"/>
            <a:ext cx="1974020" cy="3074774"/>
          </a:xfrm>
          <a:prstGeom prst="rect">
            <a:avLst/>
          </a:prstGeom>
        </p:spPr>
      </p:pic>
      <p:pic>
        <p:nvPicPr>
          <p:cNvPr id="7" name="Рисунок 6" descr="Изображение выглядит как текст, Публикация, Книжная обложка, переплет&#10;&#10;Автоматически созданное описание">
            <a:extLst>
              <a:ext uri="{FF2B5EF4-FFF2-40B4-BE49-F238E27FC236}">
                <a16:creationId xmlns:a16="http://schemas.microsoft.com/office/drawing/2014/main" id="{CE883FEE-4847-1ADD-8B2A-8B2D063967F7}"/>
              </a:ext>
            </a:extLst>
          </p:cNvPr>
          <p:cNvPicPr>
            <a:picLocks noChangeAspect="1"/>
          </p:cNvPicPr>
          <p:nvPr/>
        </p:nvPicPr>
        <p:blipFill>
          <a:blip r:embed="rId3">
            <a:extLst>
              <a:ext uri="{28A0092B-C50C-407E-A947-70E740481C1C}">
                <a14:useLocalDpi xmlns:a14="http://schemas.microsoft.com/office/drawing/2010/main" val="0"/>
              </a:ext>
            </a:extLst>
          </a:blip>
          <a:srcRect l="7038" t="5247" r="14565" b="3168"/>
          <a:stretch/>
        </p:blipFill>
        <p:spPr>
          <a:xfrm rot="20965093">
            <a:off x="1912277" y="2610547"/>
            <a:ext cx="1974020" cy="3074774"/>
          </a:xfrm>
          <a:prstGeom prst="rect">
            <a:avLst/>
          </a:prstGeom>
        </p:spPr>
      </p:pic>
      <p:pic>
        <p:nvPicPr>
          <p:cNvPr id="8" name="Рисунок 7" descr="Изображение выглядит как текст, книга, канцтовары, Материальная собственность&#10;&#10;Автоматически созданное описание">
            <a:extLst>
              <a:ext uri="{FF2B5EF4-FFF2-40B4-BE49-F238E27FC236}">
                <a16:creationId xmlns:a16="http://schemas.microsoft.com/office/drawing/2014/main" id="{0CDC6B9F-B950-3219-5ED9-E18760CE342F}"/>
              </a:ext>
            </a:extLst>
          </p:cNvPr>
          <p:cNvPicPr>
            <a:picLocks noChangeAspect="1"/>
          </p:cNvPicPr>
          <p:nvPr/>
        </p:nvPicPr>
        <p:blipFill>
          <a:blip r:embed="rId5">
            <a:extLst>
              <a:ext uri="{28A0092B-C50C-407E-A947-70E740481C1C}">
                <a14:useLocalDpi xmlns:a14="http://schemas.microsoft.com/office/drawing/2010/main" val="0"/>
              </a:ext>
            </a:extLst>
          </a:blip>
          <a:srcRect l="6776" t="5028" r="4864" b="11693"/>
          <a:stretch/>
        </p:blipFill>
        <p:spPr>
          <a:xfrm rot="16200000">
            <a:off x="3633432" y="2358802"/>
            <a:ext cx="3028015" cy="2140396"/>
          </a:xfrm>
          <a:prstGeom prst="rect">
            <a:avLst/>
          </a:prstGeom>
        </p:spPr>
      </p:pic>
      <p:pic>
        <p:nvPicPr>
          <p:cNvPr id="9" name="Рисунок 8" descr="Изображение выглядит как текст, книга, канцтовары, Материальная собственность&#10;&#10;Автоматически созданное описание">
            <a:extLst>
              <a:ext uri="{FF2B5EF4-FFF2-40B4-BE49-F238E27FC236}">
                <a16:creationId xmlns:a16="http://schemas.microsoft.com/office/drawing/2014/main" id="{C72BD1C6-7743-340C-DF48-B6450316E603}"/>
              </a:ext>
            </a:extLst>
          </p:cNvPr>
          <p:cNvPicPr>
            <a:picLocks noChangeAspect="1"/>
          </p:cNvPicPr>
          <p:nvPr/>
        </p:nvPicPr>
        <p:blipFill>
          <a:blip r:embed="rId5">
            <a:extLst>
              <a:ext uri="{28A0092B-C50C-407E-A947-70E740481C1C}">
                <a14:useLocalDpi xmlns:a14="http://schemas.microsoft.com/office/drawing/2010/main" val="0"/>
              </a:ext>
            </a:extLst>
          </a:blip>
          <a:srcRect l="6776" t="5028" r="4864" b="11693"/>
          <a:stretch/>
        </p:blipFill>
        <p:spPr>
          <a:xfrm rot="16200000">
            <a:off x="3934909" y="3220394"/>
            <a:ext cx="3028015" cy="2140396"/>
          </a:xfrm>
          <a:prstGeom prst="rect">
            <a:avLst/>
          </a:prstGeom>
        </p:spPr>
      </p:pic>
      <p:pic>
        <p:nvPicPr>
          <p:cNvPr id="10" name="Объект 12" descr="Изображение выглядит как текст, Публикация, бумага, рукописный текст&#10;&#10;Автоматически созданное описание">
            <a:extLst>
              <a:ext uri="{FF2B5EF4-FFF2-40B4-BE49-F238E27FC236}">
                <a16:creationId xmlns:a16="http://schemas.microsoft.com/office/drawing/2014/main" id="{EC982B4C-A0C1-C510-53B3-B717A1CD0CC9}"/>
              </a:ext>
            </a:extLst>
          </p:cNvPr>
          <p:cNvPicPr>
            <a:picLocks noChangeAspect="1"/>
          </p:cNvPicPr>
          <p:nvPr/>
        </p:nvPicPr>
        <p:blipFill>
          <a:blip r:embed="rId2">
            <a:extLst>
              <a:ext uri="{28A0092B-C50C-407E-A947-70E740481C1C}">
                <a14:useLocalDpi xmlns:a14="http://schemas.microsoft.com/office/drawing/2010/main" val="0"/>
              </a:ext>
            </a:extLst>
          </a:blip>
          <a:srcRect l="9418" t="3962" r="12727" b="11787"/>
          <a:stretch/>
        </p:blipFill>
        <p:spPr>
          <a:xfrm>
            <a:off x="6544944" y="1808937"/>
            <a:ext cx="2098623" cy="3028014"/>
          </a:xfrm>
          <a:prstGeom prst="rect">
            <a:avLst/>
          </a:prstGeom>
        </p:spPr>
      </p:pic>
      <p:pic>
        <p:nvPicPr>
          <p:cNvPr id="11" name="Объект 12" descr="Изображение выглядит как текст, Публикация, бумага, рукописный текст&#10;&#10;Автоматически созданное описание">
            <a:extLst>
              <a:ext uri="{FF2B5EF4-FFF2-40B4-BE49-F238E27FC236}">
                <a16:creationId xmlns:a16="http://schemas.microsoft.com/office/drawing/2014/main" id="{6738F8C0-1684-7D72-A118-5E5425CB69C2}"/>
              </a:ext>
            </a:extLst>
          </p:cNvPr>
          <p:cNvPicPr>
            <a:picLocks noChangeAspect="1"/>
          </p:cNvPicPr>
          <p:nvPr/>
        </p:nvPicPr>
        <p:blipFill>
          <a:blip r:embed="rId2">
            <a:extLst>
              <a:ext uri="{28A0092B-C50C-407E-A947-70E740481C1C}">
                <a14:useLocalDpi xmlns:a14="http://schemas.microsoft.com/office/drawing/2010/main" val="0"/>
              </a:ext>
            </a:extLst>
          </a:blip>
          <a:srcRect l="9418" t="3962" r="12727" b="11787"/>
          <a:stretch/>
        </p:blipFill>
        <p:spPr>
          <a:xfrm>
            <a:off x="6865957" y="2697163"/>
            <a:ext cx="2098623" cy="3028014"/>
          </a:xfrm>
          <a:prstGeom prst="rect">
            <a:avLst/>
          </a:prstGeom>
        </p:spPr>
      </p:pic>
      <p:pic>
        <p:nvPicPr>
          <p:cNvPr id="12" name="Рисунок 11" descr="Изображение выглядит как текст, Бумажное изделие, бумага, Прямоугольник&#10;&#10;Автоматически созданное описание">
            <a:extLst>
              <a:ext uri="{FF2B5EF4-FFF2-40B4-BE49-F238E27FC236}">
                <a16:creationId xmlns:a16="http://schemas.microsoft.com/office/drawing/2014/main" id="{8B78F4C4-193D-0469-08D6-1061A353BD15}"/>
              </a:ext>
            </a:extLst>
          </p:cNvPr>
          <p:cNvPicPr>
            <a:picLocks noChangeAspect="1"/>
          </p:cNvPicPr>
          <p:nvPr/>
        </p:nvPicPr>
        <p:blipFill>
          <a:blip r:embed="rId4">
            <a:extLst>
              <a:ext uri="{28A0092B-C50C-407E-A947-70E740481C1C}">
                <a14:useLocalDpi xmlns:a14="http://schemas.microsoft.com/office/drawing/2010/main" val="0"/>
              </a:ext>
            </a:extLst>
          </a:blip>
          <a:srcRect l="2651" t="2791" b="8887"/>
          <a:stretch/>
        </p:blipFill>
        <p:spPr>
          <a:xfrm rot="16830597">
            <a:off x="8761830" y="2569642"/>
            <a:ext cx="3077355" cy="2094000"/>
          </a:xfrm>
          <a:prstGeom prst="rect">
            <a:avLst/>
          </a:prstGeom>
        </p:spPr>
      </p:pic>
      <p:pic>
        <p:nvPicPr>
          <p:cNvPr id="14" name="Рисунок 13" descr="Изображение выглядит как текст, Бумажное изделие, бумага, Прямоугольник&#10;&#10;Автоматически созданное описание">
            <a:extLst>
              <a:ext uri="{FF2B5EF4-FFF2-40B4-BE49-F238E27FC236}">
                <a16:creationId xmlns:a16="http://schemas.microsoft.com/office/drawing/2014/main" id="{532B6E65-D181-4BA1-4777-A6DEE61DEC84}"/>
              </a:ext>
            </a:extLst>
          </p:cNvPr>
          <p:cNvPicPr>
            <a:picLocks noChangeAspect="1"/>
          </p:cNvPicPr>
          <p:nvPr/>
        </p:nvPicPr>
        <p:blipFill>
          <a:blip r:embed="rId4">
            <a:extLst>
              <a:ext uri="{28A0092B-C50C-407E-A947-70E740481C1C}">
                <a14:useLocalDpi xmlns:a14="http://schemas.microsoft.com/office/drawing/2010/main" val="0"/>
              </a:ext>
            </a:extLst>
          </a:blip>
          <a:srcRect l="2651" t="2791" b="8887"/>
          <a:stretch/>
        </p:blipFill>
        <p:spPr>
          <a:xfrm rot="16957666">
            <a:off x="8835136" y="3243591"/>
            <a:ext cx="3077355" cy="2094000"/>
          </a:xfrm>
          <a:prstGeom prst="rect">
            <a:avLst/>
          </a:prstGeom>
        </p:spPr>
      </p:pic>
    </p:spTree>
    <p:extLst>
      <p:ext uri="{BB962C8B-B14F-4D97-AF65-F5344CB8AC3E}">
        <p14:creationId xmlns:p14="http://schemas.microsoft.com/office/powerpoint/2010/main" val="3503334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49CD5-F229-3741-3F30-D2A24EFE406D}"/>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0797C858-EDCE-943F-858C-0692ADD54515}"/>
              </a:ext>
            </a:extLst>
          </p:cNvPr>
          <p:cNvPicPr>
            <a:picLocks noChangeAspect="1"/>
          </p:cNvPicPr>
          <p:nvPr/>
        </p:nvPicPr>
        <p:blipFill>
          <a:blip r:embed="rId2"/>
          <a:srcRect l="53222" t="41416" r="34168" b="15979"/>
          <a:stretch/>
        </p:blipFill>
        <p:spPr>
          <a:xfrm rot="16200000">
            <a:off x="5021580" y="-1424184"/>
            <a:ext cx="2148839" cy="6185925"/>
          </a:xfrm>
          <a:prstGeom prst="rect">
            <a:avLst/>
          </a:prstGeom>
        </p:spPr>
      </p:pic>
      <p:sp>
        <p:nvSpPr>
          <p:cNvPr id="3" name="TextBox 2">
            <a:extLst>
              <a:ext uri="{FF2B5EF4-FFF2-40B4-BE49-F238E27FC236}">
                <a16:creationId xmlns:a16="http://schemas.microsoft.com/office/drawing/2014/main" id="{2CA83749-AC97-D69F-4D94-C767B1E76C9B}"/>
              </a:ext>
            </a:extLst>
          </p:cNvPr>
          <p:cNvSpPr txBox="1"/>
          <p:nvPr/>
        </p:nvSpPr>
        <p:spPr>
          <a:xfrm>
            <a:off x="3455341" y="3181366"/>
            <a:ext cx="5281316" cy="3046988"/>
          </a:xfrm>
          <a:prstGeom prst="rect">
            <a:avLst/>
          </a:prstGeom>
          <a:noFill/>
        </p:spPr>
        <p:txBody>
          <a:bodyPr wrap="square" rtlCol="0">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Жартастағы жазу</a:t>
            </a:r>
          </a:p>
          <a:p>
            <a:pPr algn="ctr"/>
            <a:endParaRPr lang="kk-KZ" sz="2000" dirty="0">
              <a:solidFill>
                <a:srgbClr val="002060"/>
              </a:solidFill>
              <a:latin typeface="Times New Roman" panose="02020603050405020304" pitchFamily="18" charset="0"/>
              <a:cs typeface="Times New Roman" panose="02020603050405020304" pitchFamily="18" charset="0"/>
            </a:endParaRPr>
          </a:p>
          <a:p>
            <a:pPr algn="ctr"/>
            <a:r>
              <a:rPr lang="kk-KZ" sz="2000" dirty="0">
                <a:solidFill>
                  <a:srgbClr val="002060"/>
                </a:solidFill>
                <a:latin typeface="Times New Roman" panose="02020603050405020304" pitchFamily="18" charset="0"/>
                <a:cs typeface="Times New Roman" panose="02020603050405020304" pitchFamily="18" charset="0"/>
              </a:rPr>
              <a:t>1985 жылы ШҚО Марқакөл ауданы, Былғарытабыт елдімекені, Қызылтас жотасынан табылған</a:t>
            </a:r>
          </a:p>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АЙ ЕЛІГ ЙУРТЫ</a:t>
            </a:r>
          </a:p>
          <a:p>
            <a:pPr algn="ctr"/>
            <a:r>
              <a:rPr lang="ru-RU" sz="3200" dirty="0">
                <a:solidFill>
                  <a:srgbClr val="002060"/>
                </a:solidFill>
                <a:latin typeface="Times New Roman" panose="02020603050405020304" pitchFamily="18" charset="0"/>
                <a:cs typeface="Times New Roman" panose="02020603050405020304" pitchFamily="18" charset="0"/>
              </a:rPr>
              <a:t>(Ай хан </a:t>
            </a:r>
            <a:r>
              <a:rPr lang="ru-RU" sz="3200" dirty="0" err="1">
                <a:solidFill>
                  <a:srgbClr val="002060"/>
                </a:solidFill>
                <a:latin typeface="Times New Roman" panose="02020603050405020304" pitchFamily="18" charset="0"/>
                <a:cs typeface="Times New Roman" panose="02020603050405020304" pitchFamily="18" charset="0"/>
              </a:rPr>
              <a:t>жұрты</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тұрағы</a:t>
            </a:r>
            <a:r>
              <a:rPr lang="ru-RU"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09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descr="Изображение выглядит как текст, рисунок, книга, Шрифт&#10;&#10;Автоматически созданное описание">
            <a:extLst>
              <a:ext uri="{FF2B5EF4-FFF2-40B4-BE49-F238E27FC236}">
                <a16:creationId xmlns:a16="http://schemas.microsoft.com/office/drawing/2014/main" id="{509CFEED-E8C5-EF9C-0BA4-A9352368250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798" t="2547" r="22302" b="4797"/>
          <a:stretch/>
        </p:blipFill>
        <p:spPr>
          <a:xfrm rot="16200000">
            <a:off x="4748302" y="-649836"/>
            <a:ext cx="2285660" cy="4489275"/>
          </a:xfrm>
        </p:spPr>
      </p:pic>
      <p:sp>
        <p:nvSpPr>
          <p:cNvPr id="6" name="TextBox 5">
            <a:extLst>
              <a:ext uri="{FF2B5EF4-FFF2-40B4-BE49-F238E27FC236}">
                <a16:creationId xmlns:a16="http://schemas.microsoft.com/office/drawing/2014/main" id="{CD7E4DBF-686C-C9BF-B19D-978F3BDF013E}"/>
              </a:ext>
            </a:extLst>
          </p:cNvPr>
          <p:cNvSpPr txBox="1"/>
          <p:nvPr/>
        </p:nvSpPr>
        <p:spPr>
          <a:xfrm>
            <a:off x="6142218" y="4122079"/>
            <a:ext cx="5633585" cy="1938992"/>
          </a:xfrm>
          <a:prstGeom prst="rect">
            <a:avLst/>
          </a:prstGeom>
          <a:noFill/>
        </p:spPr>
        <p:txBody>
          <a:bodyPr wrap="square" rtlCol="0">
            <a:spAutoFit/>
          </a:bodyPr>
          <a:lstStyle/>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БАҚЫР БИҢІ ЕБ КІЧІГ УРЫҚА</a:t>
            </a:r>
          </a:p>
          <a:p>
            <a:pPr algn="ctr"/>
            <a:r>
              <a:rPr lang="ru-RU" sz="3200" dirty="0">
                <a:solidFill>
                  <a:srgbClr val="002060"/>
                </a:solidFill>
                <a:latin typeface="Times New Roman" panose="02020603050405020304" pitchFamily="18" charset="0"/>
                <a:cs typeface="Times New Roman" panose="02020603050405020304" pitchFamily="18" charset="0"/>
              </a:rPr>
              <a:t>(</a:t>
            </a:r>
            <a:r>
              <a:rPr lang="ru-RU" sz="3200" dirty="0" err="1">
                <a:solidFill>
                  <a:srgbClr val="002060"/>
                </a:solidFill>
                <a:latin typeface="Times New Roman" panose="02020603050405020304" pitchFamily="18" charset="0"/>
                <a:cs typeface="Times New Roman" panose="02020603050405020304" pitchFamily="18" charset="0"/>
              </a:rPr>
              <a:t>Мың</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бақыр</a:t>
            </a:r>
            <a:r>
              <a:rPr lang="ru-RU" sz="3200" dirty="0">
                <a:solidFill>
                  <a:srgbClr val="002060"/>
                </a:solidFill>
                <a:latin typeface="Times New Roman" panose="02020603050405020304" pitchFamily="18" charset="0"/>
                <a:cs typeface="Times New Roman" panose="02020603050405020304" pitchFamily="18" charset="0"/>
              </a:rPr>
              <a:t> - </a:t>
            </a:r>
            <a:r>
              <a:rPr lang="ru-RU" sz="3200" dirty="0" err="1">
                <a:solidFill>
                  <a:srgbClr val="002060"/>
                </a:solidFill>
                <a:latin typeface="Times New Roman" panose="02020603050405020304" pitchFamily="18" charset="0"/>
                <a:cs typeface="Times New Roman" panose="02020603050405020304" pitchFamily="18" charset="0"/>
              </a:rPr>
              <a:t>кіші</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ұлдың</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үйі</a:t>
            </a:r>
            <a:r>
              <a:rPr lang="ru-RU" sz="3200" dirty="0">
                <a:solidFill>
                  <a:srgbClr val="00206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DCD60EC9-CAA2-DAB2-96F1-9854E6A2F1B7}"/>
              </a:ext>
            </a:extLst>
          </p:cNvPr>
          <p:cNvSpPr txBox="1"/>
          <p:nvPr/>
        </p:nvSpPr>
        <p:spPr>
          <a:xfrm>
            <a:off x="662282" y="4135149"/>
            <a:ext cx="5633585" cy="1938992"/>
          </a:xfrm>
          <a:prstGeom prst="rect">
            <a:avLst/>
          </a:prstGeom>
          <a:noFill/>
        </p:spPr>
        <p:txBody>
          <a:bodyPr wrap="square" rtlCol="0">
            <a:spAutoFit/>
          </a:bodyPr>
          <a:lstStyle/>
          <a:p>
            <a:pPr algn="ctr"/>
            <a:endParaRPr lang="kk-KZ" sz="2400" b="1" dirty="0">
              <a:solidFill>
                <a:srgbClr val="002060"/>
              </a:solidFill>
              <a:latin typeface="Times New Roman" panose="02020603050405020304" pitchFamily="18" charset="0"/>
              <a:cs typeface="Times New Roman" panose="02020603050405020304" pitchFamily="18" charset="0"/>
            </a:endParaRPr>
          </a:p>
          <a:p>
            <a:pPr algn="ctr"/>
            <a:r>
              <a:rPr lang="kk-KZ" sz="3200" b="1" dirty="0">
                <a:solidFill>
                  <a:srgbClr val="C00000"/>
                </a:solidFill>
                <a:latin typeface="Times New Roman" panose="02020603050405020304" pitchFamily="18" charset="0"/>
                <a:cs typeface="Times New Roman" panose="02020603050405020304" pitchFamily="18" charset="0"/>
              </a:rPr>
              <a:t>ШУНЬ ТЯНЬ ЮАНЬ БАО</a:t>
            </a:r>
          </a:p>
          <a:p>
            <a:pPr algn="ctr"/>
            <a:r>
              <a:rPr lang="ru-RU" sz="3200" dirty="0">
                <a:solidFill>
                  <a:srgbClr val="002060"/>
                </a:solidFill>
                <a:latin typeface="Times New Roman" panose="02020603050405020304" pitchFamily="18" charset="0"/>
                <a:cs typeface="Times New Roman" panose="02020603050405020304" pitchFamily="18" charset="0"/>
              </a:rPr>
              <a:t>(</a:t>
            </a:r>
            <a:r>
              <a:rPr lang="ru-RU" sz="3200" dirty="0" err="1">
                <a:solidFill>
                  <a:srgbClr val="002060"/>
                </a:solidFill>
                <a:latin typeface="Times New Roman" panose="02020603050405020304" pitchFamily="18" charset="0"/>
                <a:cs typeface="Times New Roman" panose="02020603050405020304" pitchFamily="18" charset="0"/>
              </a:rPr>
              <a:t>Шунь</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Тяньның</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бірінші</a:t>
            </a:r>
            <a:r>
              <a:rPr lang="ru-RU" sz="3200" dirty="0">
                <a:solidFill>
                  <a:srgbClr val="002060"/>
                </a:solidFill>
                <a:latin typeface="Times New Roman" panose="02020603050405020304" pitchFamily="18" charset="0"/>
                <a:cs typeface="Times New Roman" panose="02020603050405020304" pitchFamily="18" charset="0"/>
              </a:rPr>
              <a:t> </a:t>
            </a:r>
            <a:r>
              <a:rPr lang="ru-RU" sz="3200" dirty="0" err="1">
                <a:solidFill>
                  <a:srgbClr val="002060"/>
                </a:solidFill>
                <a:latin typeface="Times New Roman" panose="02020603050405020304" pitchFamily="18" charset="0"/>
                <a:cs typeface="Times New Roman" panose="02020603050405020304" pitchFamily="18" charset="0"/>
              </a:rPr>
              <a:t>монетасы</a:t>
            </a:r>
            <a:r>
              <a:rPr lang="ru-RU" sz="3200" dirty="0">
                <a:solidFill>
                  <a:srgbClr val="00206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544DF77-D3C7-11F8-FC17-B007B1BD68C5}"/>
              </a:ext>
            </a:extLst>
          </p:cNvPr>
          <p:cNvSpPr txBox="1"/>
          <p:nvPr/>
        </p:nvSpPr>
        <p:spPr>
          <a:xfrm>
            <a:off x="2844382" y="2932502"/>
            <a:ext cx="6093500" cy="1215717"/>
          </a:xfrm>
          <a:prstGeom prst="rect">
            <a:avLst/>
          </a:prstGeom>
          <a:noFill/>
        </p:spPr>
        <p:txBody>
          <a:bodyPr wrap="square">
            <a:spAutoFit/>
          </a:bodyPr>
          <a:lstStyle/>
          <a:p>
            <a:pPr algn="ctr"/>
            <a:r>
              <a:rPr lang="kk-KZ" sz="2400" b="1" dirty="0">
                <a:solidFill>
                  <a:srgbClr val="002060"/>
                </a:solidFill>
                <a:latin typeface="Times New Roman" panose="02020603050405020304" pitchFamily="18" charset="0"/>
                <a:cs typeface="Times New Roman" panose="02020603050405020304" pitchFamily="18" charset="0"/>
              </a:rPr>
              <a:t>Қытайдың Тин династиясының қола монетасы - 759 ж.</a:t>
            </a:r>
          </a:p>
          <a:p>
            <a:pPr algn="ctr"/>
            <a:endParaRPr lang="kk-KZ" sz="500" dirty="0">
              <a:solidFill>
                <a:srgbClr val="002060"/>
              </a:solidFill>
              <a:latin typeface="Times New Roman" panose="02020603050405020304" pitchFamily="18" charset="0"/>
              <a:cs typeface="Times New Roman" panose="02020603050405020304" pitchFamily="18" charset="0"/>
            </a:endParaRPr>
          </a:p>
          <a:p>
            <a:pPr algn="ctr"/>
            <a:r>
              <a:rPr lang="kk-KZ" sz="2000" dirty="0">
                <a:solidFill>
                  <a:srgbClr val="002060"/>
                </a:solidFill>
                <a:latin typeface="Times New Roman" panose="02020603050405020304" pitchFamily="18" charset="0"/>
                <a:cs typeface="Times New Roman" panose="02020603050405020304" pitchFamily="18" charset="0"/>
              </a:rPr>
              <a:t>Минусинск қ. Мұражайында сақталған</a:t>
            </a:r>
          </a:p>
        </p:txBody>
      </p:sp>
    </p:spTree>
    <p:extLst>
      <p:ext uri="{BB962C8B-B14F-4D97-AF65-F5344CB8AC3E}">
        <p14:creationId xmlns:p14="http://schemas.microsoft.com/office/powerpoint/2010/main" val="150761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descr="Изображение выглядит как текст, одежда, Фотобумага, газета&#10;&#10;Автоматически созданное описание">
            <a:extLst>
              <a:ext uri="{FF2B5EF4-FFF2-40B4-BE49-F238E27FC236}">
                <a16:creationId xmlns:a16="http://schemas.microsoft.com/office/drawing/2014/main" id="{EF1F80F0-DE0A-086F-A148-36C08ACFCFDF}"/>
              </a:ext>
            </a:extLst>
          </p:cNvPr>
          <p:cNvPicPr>
            <a:picLocks noChangeAspect="1"/>
          </p:cNvPicPr>
          <p:nvPr/>
        </p:nvPicPr>
        <p:blipFill>
          <a:blip r:embed="rId2">
            <a:extLst>
              <a:ext uri="{28A0092B-C50C-407E-A947-70E740481C1C}">
                <a14:useLocalDpi xmlns:a14="http://schemas.microsoft.com/office/drawing/2010/main" val="0"/>
              </a:ext>
            </a:extLst>
          </a:blip>
          <a:srcRect l="3986" t="11555" r="2800"/>
          <a:stretch/>
        </p:blipFill>
        <p:spPr>
          <a:xfrm rot="16200000">
            <a:off x="7574902" y="798334"/>
            <a:ext cx="2854413" cy="4814931"/>
          </a:xfrm>
          <a:prstGeom prst="rect">
            <a:avLst/>
          </a:prstGeom>
        </p:spPr>
      </p:pic>
      <p:pic>
        <p:nvPicPr>
          <p:cNvPr id="9" name="Рисунок 8" descr="Изображение выглядит как текст, газета, черно-белый&#10;&#10;Автоматически созданное описание">
            <a:extLst>
              <a:ext uri="{FF2B5EF4-FFF2-40B4-BE49-F238E27FC236}">
                <a16:creationId xmlns:a16="http://schemas.microsoft.com/office/drawing/2014/main" id="{881870D3-73D9-6828-4F68-E349F4653CA2}"/>
              </a:ext>
            </a:extLst>
          </p:cNvPr>
          <p:cNvPicPr>
            <a:picLocks noChangeAspect="1"/>
          </p:cNvPicPr>
          <p:nvPr/>
        </p:nvPicPr>
        <p:blipFill>
          <a:blip r:embed="rId3">
            <a:extLst>
              <a:ext uri="{28A0092B-C50C-407E-A947-70E740481C1C}">
                <a14:useLocalDpi xmlns:a14="http://schemas.microsoft.com/office/drawing/2010/main" val="0"/>
              </a:ext>
            </a:extLst>
          </a:blip>
          <a:srcRect l="9687" t="20457" r="8311" b="7556"/>
          <a:stretch/>
        </p:blipFill>
        <p:spPr>
          <a:xfrm rot="16200000">
            <a:off x="2216863" y="969519"/>
            <a:ext cx="2886213" cy="4504362"/>
          </a:xfrm>
          <a:prstGeom prst="rect">
            <a:avLst/>
          </a:prstGeom>
        </p:spPr>
      </p:pic>
      <p:sp>
        <p:nvSpPr>
          <p:cNvPr id="3" name="TextBox 2">
            <a:extLst>
              <a:ext uri="{FF2B5EF4-FFF2-40B4-BE49-F238E27FC236}">
                <a16:creationId xmlns:a16="http://schemas.microsoft.com/office/drawing/2014/main" id="{DB8EBB3A-874B-8701-0AEB-2C04009A3B7A}"/>
              </a:ext>
            </a:extLst>
          </p:cNvPr>
          <p:cNvSpPr txBox="1"/>
          <p:nvPr/>
        </p:nvSpPr>
        <p:spPr>
          <a:xfrm>
            <a:off x="2908608" y="5174317"/>
            <a:ext cx="6093500" cy="369332"/>
          </a:xfrm>
          <a:prstGeom prst="rect">
            <a:avLst/>
          </a:prstGeom>
          <a:noFill/>
        </p:spPr>
        <p:txBody>
          <a:bodyPr wrap="square">
            <a:spAutoFit/>
          </a:bodyPr>
          <a:lstStyle/>
          <a:p>
            <a:pPr algn="ctr"/>
            <a:r>
              <a:rPr lang="ru-RU" dirty="0" err="1">
                <a:solidFill>
                  <a:srgbClr val="002060"/>
                </a:solidFill>
                <a:latin typeface="Times New Roman" panose="02020603050405020304" pitchFamily="18" charset="0"/>
                <a:cs typeface="Times New Roman" panose="02020603050405020304" pitchFamily="18" charset="0"/>
              </a:rPr>
              <a:t>Монғолия</a:t>
            </a:r>
            <a:r>
              <a:rPr lang="ru-RU" dirty="0">
                <a:solidFill>
                  <a:srgbClr val="002060"/>
                </a:solidFill>
                <a:latin typeface="Times New Roman" panose="02020603050405020304" pitchFamily="18" charset="0"/>
                <a:cs typeface="Times New Roman" panose="02020603050405020304" pitchFamily="18" charset="0"/>
              </a:rPr>
              <a:t>, 1997 </a:t>
            </a:r>
            <a:r>
              <a:rPr lang="ru-RU" dirty="0" err="1">
                <a:solidFill>
                  <a:srgbClr val="002060"/>
                </a:solidFill>
                <a:latin typeface="Times New Roman" panose="02020603050405020304" pitchFamily="18" charset="0"/>
                <a:cs typeface="Times New Roman" panose="02020603050405020304" pitchFamily="18" charset="0"/>
              </a:rPr>
              <a:t>жыл</a:t>
            </a:r>
            <a:r>
              <a:rPr lang="ru-RU"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6519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descr="Изображение выглядит как Человеческое лицо, Фотобумага, человек, фотография&#10;&#10;Автоматически созданное описание">
            <a:extLst>
              <a:ext uri="{FF2B5EF4-FFF2-40B4-BE49-F238E27FC236}">
                <a16:creationId xmlns:a16="http://schemas.microsoft.com/office/drawing/2014/main" id="{6A09C4E2-525A-23E4-D18A-564BC2893A0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954" b="8269"/>
          <a:stretch/>
        </p:blipFill>
        <p:spPr>
          <a:xfrm rot="10800000">
            <a:off x="1349115" y="1316509"/>
            <a:ext cx="4979986" cy="3017028"/>
          </a:xfrm>
        </p:spPr>
      </p:pic>
      <p:pic>
        <p:nvPicPr>
          <p:cNvPr id="6" name="Объект 4" descr="Изображение выглядит как Человеческое лицо, портрет, человек, черно-белый&#10;&#10;Автоматически созданное описание">
            <a:extLst>
              <a:ext uri="{FF2B5EF4-FFF2-40B4-BE49-F238E27FC236}">
                <a16:creationId xmlns:a16="http://schemas.microsoft.com/office/drawing/2014/main" id="{9A4DC264-4BBA-DAC5-94E0-784550768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953737" y="813671"/>
            <a:ext cx="3017028" cy="4022704"/>
          </a:xfrm>
          <a:prstGeom prst="rect">
            <a:avLst/>
          </a:prstGeom>
        </p:spPr>
      </p:pic>
    </p:spTree>
    <p:extLst>
      <p:ext uri="{BB962C8B-B14F-4D97-AF65-F5344CB8AC3E}">
        <p14:creationId xmlns:p14="http://schemas.microsoft.com/office/powerpoint/2010/main" val="122489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32FDCCC-4E21-F16F-4FB8-C4362F59C1EE}"/>
              </a:ext>
            </a:extLst>
          </p:cNvPr>
          <p:cNvSpPr>
            <a:spLocks noGrp="1"/>
          </p:cNvSpPr>
          <p:nvPr>
            <p:ph idx="1"/>
          </p:nvPr>
        </p:nvSpPr>
        <p:spPr>
          <a:xfrm>
            <a:off x="6551653" y="995132"/>
            <a:ext cx="5320559" cy="2776628"/>
          </a:xfrm>
        </p:spPr>
        <p:txBody>
          <a:bodyPr>
            <a:noAutofit/>
          </a:bodyPr>
          <a:lstStyle/>
          <a:p>
            <a:pPr marL="0" indent="0">
              <a:buNone/>
            </a:pPr>
            <a:r>
              <a:rPr lang="kk-KZ" sz="2400" spc="-35" dirty="0">
                <a:solidFill>
                  <a:srgbClr val="002060"/>
                </a:solidFill>
                <a:effectLst/>
                <a:latin typeface="Times New Roman" panose="02020603050405020304" pitchFamily="18" charset="0"/>
                <a:ea typeface="Times New Roman" panose="02020603050405020304" pitchFamily="18" charset="0"/>
              </a:rPr>
              <a:t>1963</a:t>
            </a:r>
            <a:r>
              <a:rPr lang="kk-KZ" sz="2400" spc="-335" dirty="0">
                <a:solidFill>
                  <a:srgbClr val="002060"/>
                </a:solidFill>
                <a:effectLst/>
                <a:latin typeface="Times New Roman" panose="02020603050405020304" pitchFamily="18" charset="0"/>
                <a:ea typeface="Times New Roman" panose="02020603050405020304" pitchFamily="18" charset="0"/>
              </a:rPr>
              <a:t> </a:t>
            </a:r>
            <a:r>
              <a:rPr lang="kk-KZ" sz="2400" dirty="0">
                <a:solidFill>
                  <a:srgbClr val="002060"/>
                </a:solidFill>
                <a:effectLst/>
                <a:latin typeface="Times New Roman" panose="02020603050405020304" pitchFamily="18" charset="0"/>
                <a:ea typeface="Times New Roman" panose="02020603050405020304" pitchFamily="18" charset="0"/>
              </a:rPr>
              <a:t>жылы</a:t>
            </a:r>
            <a:r>
              <a:rPr lang="kk-KZ" sz="2400" spc="235" dirty="0">
                <a:solidFill>
                  <a:srgbClr val="002060"/>
                </a:solidFill>
                <a:effectLst/>
                <a:latin typeface="Times New Roman" panose="02020603050405020304" pitchFamily="18" charset="0"/>
                <a:ea typeface="Times New Roman" panose="02020603050405020304" pitchFamily="18" charset="0"/>
              </a:rPr>
              <a:t> </a:t>
            </a:r>
          </a:p>
          <a:p>
            <a:pPr marL="0" indent="0">
              <a:buNone/>
            </a:pPr>
            <a:r>
              <a:rPr lang="kk-KZ" sz="2400" b="1" dirty="0">
                <a:solidFill>
                  <a:srgbClr val="002060"/>
                </a:solidFill>
                <a:effectLst/>
                <a:latin typeface="Times New Roman" panose="02020603050405020304" pitchFamily="18" charset="0"/>
                <a:ea typeface="Times New Roman" panose="02020603050405020304" pitchFamily="18" charset="0"/>
              </a:rPr>
              <a:t>"Көне</a:t>
            </a:r>
            <a:r>
              <a:rPr lang="kk-KZ" sz="2400" b="1" spc="155" dirty="0">
                <a:solidFill>
                  <a:srgbClr val="002060"/>
                </a:solidFill>
                <a:effectLst/>
                <a:latin typeface="Times New Roman" panose="02020603050405020304" pitchFamily="18" charset="0"/>
                <a:ea typeface="Times New Roman" panose="02020603050405020304" pitchFamily="18" charset="0"/>
              </a:rPr>
              <a:t> </a:t>
            </a:r>
            <a:r>
              <a:rPr lang="kk-KZ" sz="2400" b="1" dirty="0">
                <a:solidFill>
                  <a:srgbClr val="002060"/>
                </a:solidFill>
                <a:effectLst/>
                <a:latin typeface="Times New Roman" panose="02020603050405020304" pitchFamily="18" charset="0"/>
                <a:ea typeface="Times New Roman" panose="02020603050405020304" pitchFamily="18" charset="0"/>
              </a:rPr>
              <a:t>түркі</a:t>
            </a:r>
            <a:r>
              <a:rPr lang="kk-KZ" sz="2400" b="1" spc="180" dirty="0">
                <a:solidFill>
                  <a:srgbClr val="002060"/>
                </a:solidFill>
                <a:effectLst/>
                <a:latin typeface="Times New Roman" panose="02020603050405020304" pitchFamily="18" charset="0"/>
                <a:ea typeface="Times New Roman" panose="02020603050405020304" pitchFamily="18" charset="0"/>
              </a:rPr>
              <a:t> </a:t>
            </a:r>
            <a:r>
              <a:rPr lang="kk-KZ" sz="2400" b="1" dirty="0">
                <a:solidFill>
                  <a:srgbClr val="002060"/>
                </a:solidFill>
                <a:effectLst/>
                <a:latin typeface="Times New Roman" panose="02020603050405020304" pitchFamily="18" charset="0"/>
                <a:ea typeface="Times New Roman" panose="02020603050405020304" pitchFamily="18" charset="0"/>
              </a:rPr>
              <a:t>жазу</a:t>
            </a:r>
            <a:r>
              <a:rPr lang="kk-KZ" sz="2400" b="1" spc="180" dirty="0">
                <a:solidFill>
                  <a:srgbClr val="002060"/>
                </a:solidFill>
                <a:effectLst/>
                <a:latin typeface="Times New Roman" panose="02020603050405020304" pitchFamily="18" charset="0"/>
                <a:ea typeface="Times New Roman" panose="02020603050405020304" pitchFamily="18" charset="0"/>
              </a:rPr>
              <a:t> </a:t>
            </a:r>
            <a:r>
              <a:rPr lang="kk-KZ" sz="2400" b="1" dirty="0">
                <a:solidFill>
                  <a:srgbClr val="002060"/>
                </a:solidFill>
                <a:effectLst/>
                <a:latin typeface="Times New Roman" panose="02020603050405020304" pitchFamily="18" charset="0"/>
                <a:ea typeface="Times New Roman" panose="02020603050405020304" pitchFamily="18" charset="0"/>
              </a:rPr>
              <a:t>ескерткіштері</a:t>
            </a:r>
            <a:r>
              <a:rPr lang="kk-KZ" sz="2400" b="1" spc="175" dirty="0">
                <a:solidFill>
                  <a:srgbClr val="002060"/>
                </a:solidFill>
                <a:effectLst/>
                <a:latin typeface="Times New Roman" panose="02020603050405020304" pitchFamily="18" charset="0"/>
                <a:ea typeface="Times New Roman" panose="02020603050405020304" pitchFamily="18" charset="0"/>
              </a:rPr>
              <a:t> </a:t>
            </a:r>
            <a:r>
              <a:rPr lang="kk-KZ" sz="2400" b="1" dirty="0">
                <a:solidFill>
                  <a:srgbClr val="002060"/>
                </a:solidFill>
                <a:effectLst/>
                <a:latin typeface="Times New Roman" panose="02020603050405020304" pitchFamily="18" charset="0"/>
                <a:ea typeface="Times New Roman" panose="02020603050405020304" pitchFamily="18" charset="0"/>
              </a:rPr>
              <a:t>тіліндегі</a:t>
            </a:r>
            <a:r>
              <a:rPr lang="kk-KZ" sz="2400" b="1" spc="205" dirty="0">
                <a:solidFill>
                  <a:srgbClr val="002060"/>
                </a:solidFill>
                <a:effectLst/>
                <a:latin typeface="Times New Roman" panose="02020603050405020304" pitchFamily="18" charset="0"/>
                <a:ea typeface="Times New Roman" panose="02020603050405020304" pitchFamily="18" charset="0"/>
              </a:rPr>
              <a:t> </a:t>
            </a:r>
            <a:r>
              <a:rPr lang="kk-KZ" sz="2400" b="1" dirty="0">
                <a:solidFill>
                  <a:srgbClr val="002060"/>
                </a:solidFill>
                <a:effectLst/>
                <a:latin typeface="Times New Roman" panose="02020603050405020304" pitchFamily="18" charset="0"/>
                <a:ea typeface="Times New Roman" panose="02020603050405020304" pitchFamily="18" charset="0"/>
              </a:rPr>
              <a:t>етістіктің</a:t>
            </a:r>
            <a:r>
              <a:rPr lang="kk-KZ" sz="2400" b="1" spc="-335" dirty="0">
                <a:solidFill>
                  <a:srgbClr val="002060"/>
                </a:solidFill>
                <a:effectLst/>
                <a:latin typeface="Times New Roman" panose="02020603050405020304" pitchFamily="18" charset="0"/>
                <a:ea typeface="Times New Roman" panose="02020603050405020304" pitchFamily="18" charset="0"/>
              </a:rPr>
              <a:t> </a:t>
            </a:r>
            <a:r>
              <a:rPr lang="kk-KZ" sz="2400" b="1" dirty="0">
                <a:solidFill>
                  <a:srgbClr val="002060"/>
                </a:solidFill>
                <a:effectLst/>
                <a:latin typeface="Times New Roman" panose="02020603050405020304" pitchFamily="18" charset="0"/>
                <a:ea typeface="Times New Roman" panose="02020603050405020304" pitchFamily="18" charset="0"/>
              </a:rPr>
              <a:t>меңгеруі"</a:t>
            </a:r>
            <a:r>
              <a:rPr lang="kk-KZ" sz="2400" b="1" spc="5" dirty="0">
                <a:solidFill>
                  <a:srgbClr val="002060"/>
                </a:solidFill>
                <a:effectLst/>
                <a:latin typeface="Times New Roman" panose="02020603050405020304" pitchFamily="18" charset="0"/>
                <a:ea typeface="Times New Roman" panose="02020603050405020304" pitchFamily="18" charset="0"/>
              </a:rPr>
              <a:t> </a:t>
            </a:r>
          </a:p>
          <a:p>
            <a:pPr marL="0" indent="0">
              <a:buNone/>
            </a:pPr>
            <a:r>
              <a:rPr lang="kk-KZ" sz="2400" dirty="0">
                <a:solidFill>
                  <a:srgbClr val="002060"/>
                </a:solidFill>
                <a:effectLst/>
                <a:latin typeface="Times New Roman" panose="02020603050405020304" pitchFamily="18" charset="0"/>
                <a:ea typeface="Times New Roman" panose="02020603050405020304" pitchFamily="18" charset="0"/>
              </a:rPr>
              <a:t>деген</a:t>
            </a:r>
            <a:r>
              <a:rPr lang="kk-KZ" sz="2400" spc="5" dirty="0">
                <a:solidFill>
                  <a:srgbClr val="002060"/>
                </a:solidFill>
                <a:effectLst/>
                <a:latin typeface="Times New Roman" panose="02020603050405020304" pitchFamily="18" charset="0"/>
                <a:ea typeface="Times New Roman" panose="02020603050405020304" pitchFamily="18" charset="0"/>
              </a:rPr>
              <a:t> </a:t>
            </a:r>
            <a:r>
              <a:rPr lang="kk-KZ" sz="2400" dirty="0">
                <a:solidFill>
                  <a:srgbClr val="002060"/>
                </a:solidFill>
                <a:effectLst/>
                <a:latin typeface="Times New Roman" panose="02020603050405020304" pitchFamily="18" charset="0"/>
                <a:ea typeface="Times New Roman" panose="02020603050405020304" pitchFamily="18" charset="0"/>
              </a:rPr>
              <a:t>тақырыпта</a:t>
            </a:r>
            <a:r>
              <a:rPr lang="kk-KZ" sz="2400" spc="5" dirty="0">
                <a:solidFill>
                  <a:srgbClr val="002060"/>
                </a:solidFill>
                <a:effectLst/>
                <a:latin typeface="Times New Roman" panose="02020603050405020304" pitchFamily="18" charset="0"/>
                <a:ea typeface="Times New Roman" panose="02020603050405020304" pitchFamily="18" charset="0"/>
              </a:rPr>
              <a:t> </a:t>
            </a:r>
            <a:r>
              <a:rPr lang="kk-KZ" sz="2400" dirty="0">
                <a:solidFill>
                  <a:srgbClr val="002060"/>
                </a:solidFill>
                <a:effectLst/>
                <a:latin typeface="Times New Roman" panose="02020603050405020304" pitchFamily="18" charset="0"/>
                <a:ea typeface="Times New Roman" panose="02020603050405020304" pitchFamily="18" charset="0"/>
              </a:rPr>
              <a:t>кандидаттық</a:t>
            </a:r>
            <a:r>
              <a:rPr lang="kk-KZ" sz="2400" spc="5" dirty="0">
                <a:solidFill>
                  <a:srgbClr val="002060"/>
                </a:solidFill>
                <a:effectLst/>
                <a:latin typeface="Times New Roman" panose="02020603050405020304" pitchFamily="18" charset="0"/>
                <a:ea typeface="Times New Roman" panose="02020603050405020304" pitchFamily="18" charset="0"/>
              </a:rPr>
              <a:t> </a:t>
            </a:r>
            <a:r>
              <a:rPr lang="kk-KZ" sz="2400" dirty="0">
                <a:solidFill>
                  <a:srgbClr val="002060"/>
                </a:solidFill>
                <a:effectLst/>
                <a:latin typeface="Times New Roman" panose="02020603050405020304" pitchFamily="18" charset="0"/>
                <a:ea typeface="Times New Roman" panose="02020603050405020304" pitchFamily="18" charset="0"/>
              </a:rPr>
              <a:t>диссертациясын;</a:t>
            </a:r>
          </a:p>
          <a:p>
            <a:pPr marL="0" indent="0">
              <a:buNone/>
            </a:pPr>
            <a:endParaRPr lang="kk-KZ" sz="1000" dirty="0">
              <a:solidFill>
                <a:srgbClr val="002060"/>
              </a:solidFill>
              <a:effectLst/>
              <a:latin typeface="Times New Roman" panose="02020603050405020304" pitchFamily="18" charset="0"/>
              <a:ea typeface="Times New Roman" panose="02020603050405020304" pitchFamily="18" charset="0"/>
            </a:endParaRPr>
          </a:p>
          <a:p>
            <a:pPr marL="0" indent="0">
              <a:buNone/>
            </a:pPr>
            <a:r>
              <a:rPr lang="kk-KZ" sz="2400" dirty="0">
                <a:solidFill>
                  <a:srgbClr val="002060"/>
                </a:solidFill>
                <a:latin typeface="Times New Roman" panose="02020603050405020304" pitchFamily="18" charset="0"/>
                <a:ea typeface="Times New Roman" panose="02020603050405020304" pitchFamily="18" charset="0"/>
              </a:rPr>
              <a:t>1975 жылы </a:t>
            </a:r>
          </a:p>
          <a:p>
            <a:pPr marL="0" indent="0">
              <a:buNone/>
            </a:pPr>
            <a:r>
              <a:rPr lang="kk-KZ" sz="2400" b="1" dirty="0">
                <a:solidFill>
                  <a:srgbClr val="002060"/>
                </a:solidFill>
                <a:effectLst/>
                <a:latin typeface="Times New Roman" panose="02020603050405020304" pitchFamily="18" charset="0"/>
                <a:ea typeface="Times New Roman" panose="02020603050405020304" pitchFamily="18" charset="0"/>
              </a:rPr>
              <a:t>"Көне түркі жазуының тарихы туралы</a:t>
            </a:r>
            <a:r>
              <a:rPr lang="kk-KZ" sz="2400" b="1" spc="5" dirty="0">
                <a:solidFill>
                  <a:srgbClr val="002060"/>
                </a:solidFill>
                <a:effectLst/>
                <a:latin typeface="Times New Roman" panose="02020603050405020304" pitchFamily="18" charset="0"/>
                <a:ea typeface="Times New Roman" panose="02020603050405020304" pitchFamily="18" charset="0"/>
              </a:rPr>
              <a:t> </a:t>
            </a:r>
            <a:r>
              <a:rPr lang="kk-KZ" sz="2400" b="1" dirty="0">
                <a:solidFill>
                  <a:srgbClr val="002060"/>
                </a:solidFill>
                <a:effectLst/>
                <a:latin typeface="Times New Roman" panose="02020603050405020304" pitchFamily="18" charset="0"/>
                <a:ea typeface="Times New Roman" panose="02020603050405020304" pitchFamily="18" charset="0"/>
              </a:rPr>
              <a:t>деректер мен зерттеулер" </a:t>
            </a:r>
          </a:p>
          <a:p>
            <a:pPr marL="0" indent="0">
              <a:buNone/>
            </a:pPr>
            <a:r>
              <a:rPr lang="kk-KZ" sz="2400" dirty="0">
                <a:solidFill>
                  <a:srgbClr val="002060"/>
                </a:solidFill>
                <a:effectLst/>
                <a:latin typeface="Times New Roman" panose="02020603050405020304" pitchFamily="18" charset="0"/>
                <a:ea typeface="Times New Roman" panose="02020603050405020304" pitchFamily="18" charset="0"/>
              </a:rPr>
              <a:t>деген докторлық диссертациясын</a:t>
            </a:r>
            <a:r>
              <a:rPr lang="kk-KZ" sz="2400" spc="5" dirty="0">
                <a:solidFill>
                  <a:srgbClr val="002060"/>
                </a:solidFill>
                <a:effectLst/>
                <a:latin typeface="Times New Roman" panose="02020603050405020304" pitchFamily="18" charset="0"/>
                <a:ea typeface="Times New Roman" panose="02020603050405020304" pitchFamily="18" charset="0"/>
              </a:rPr>
              <a:t> </a:t>
            </a:r>
            <a:r>
              <a:rPr lang="kk-KZ" sz="2400" dirty="0">
                <a:solidFill>
                  <a:srgbClr val="002060"/>
                </a:solidFill>
                <a:effectLst/>
                <a:latin typeface="Times New Roman" panose="02020603050405020304" pitchFamily="18" charset="0"/>
                <a:ea typeface="Times New Roman" panose="02020603050405020304" pitchFamily="18" charset="0"/>
              </a:rPr>
              <a:t>қорғады.</a:t>
            </a:r>
            <a:endParaRPr lang="ru-RU" sz="2400" dirty="0">
              <a:solidFill>
                <a:srgbClr val="002060"/>
              </a:solidFill>
            </a:endParaRPr>
          </a:p>
        </p:txBody>
      </p:sp>
      <p:pic>
        <p:nvPicPr>
          <p:cNvPr id="7" name="Объект 4" descr="Изображение выглядит как текст, рисунок, зарисовка, книга&#10;&#10;Автоматически созданное описание">
            <a:extLst>
              <a:ext uri="{FF2B5EF4-FFF2-40B4-BE49-F238E27FC236}">
                <a16:creationId xmlns:a16="http://schemas.microsoft.com/office/drawing/2014/main" id="{A78A4DB6-E4BE-EB29-1DBB-88EAB6687A2C}"/>
              </a:ext>
            </a:extLst>
          </p:cNvPr>
          <p:cNvPicPr>
            <a:picLocks noChangeAspect="1"/>
          </p:cNvPicPr>
          <p:nvPr/>
        </p:nvPicPr>
        <p:blipFill>
          <a:blip r:embed="rId2">
            <a:extLst>
              <a:ext uri="{28A0092B-C50C-407E-A947-70E740481C1C}">
                <a14:useLocalDpi xmlns:a14="http://schemas.microsoft.com/office/drawing/2010/main" val="0"/>
              </a:ext>
            </a:extLst>
          </a:blip>
          <a:srcRect l="6714" t="3683" r="15265" b="20629"/>
          <a:stretch/>
        </p:blipFill>
        <p:spPr>
          <a:xfrm rot="16200000">
            <a:off x="1549839" y="428104"/>
            <a:ext cx="3864210" cy="4998268"/>
          </a:xfrm>
          <a:prstGeom prst="rect">
            <a:avLst/>
          </a:prstGeom>
        </p:spPr>
      </p:pic>
      <p:sp>
        <p:nvSpPr>
          <p:cNvPr id="5" name="TextBox 4">
            <a:extLst>
              <a:ext uri="{FF2B5EF4-FFF2-40B4-BE49-F238E27FC236}">
                <a16:creationId xmlns:a16="http://schemas.microsoft.com/office/drawing/2014/main" id="{0BD3FF9B-90F9-A404-2D50-156342E04338}"/>
              </a:ext>
            </a:extLst>
          </p:cNvPr>
          <p:cNvSpPr txBox="1"/>
          <p:nvPr/>
        </p:nvSpPr>
        <p:spPr>
          <a:xfrm>
            <a:off x="233300" y="5147640"/>
            <a:ext cx="6093500" cy="830997"/>
          </a:xfrm>
          <a:prstGeom prst="rect">
            <a:avLst/>
          </a:prstGeom>
          <a:noFill/>
        </p:spPr>
        <p:txBody>
          <a:bodyPr wrap="square">
            <a:spAutoFit/>
          </a:bodyPr>
          <a:lstStyle/>
          <a:p>
            <a:pPr algn="ctr"/>
            <a:r>
              <a:rPr lang="kk-KZ" sz="2400" dirty="0">
                <a:solidFill>
                  <a:srgbClr val="002060"/>
                </a:solidFill>
                <a:latin typeface="Times New Roman" panose="02020603050405020304" pitchFamily="18" charset="0"/>
                <a:ea typeface="Times New Roman" panose="02020603050405020304" pitchFamily="18" charset="0"/>
              </a:rPr>
              <a:t>А.С. Аманжолов ғылыми жетекшісі </a:t>
            </a:r>
          </a:p>
          <a:p>
            <a:pPr algn="ctr"/>
            <a:r>
              <a:rPr lang="kk-KZ" sz="2400" dirty="0">
                <a:solidFill>
                  <a:srgbClr val="002060"/>
                </a:solidFill>
                <a:latin typeface="Times New Roman" panose="02020603050405020304" pitchFamily="18" charset="0"/>
                <a:ea typeface="Times New Roman" panose="02020603050405020304" pitchFamily="18" charset="0"/>
              </a:rPr>
              <a:t>В.М. Насиловпен  </a:t>
            </a:r>
            <a:endParaRPr lang="ru-RU" sz="2400" dirty="0"/>
          </a:p>
        </p:txBody>
      </p:sp>
    </p:spTree>
    <p:extLst>
      <p:ext uri="{BB962C8B-B14F-4D97-AF65-F5344CB8AC3E}">
        <p14:creationId xmlns:p14="http://schemas.microsoft.com/office/powerpoint/2010/main" val="228899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7A9DBCD-8DBA-FEAA-B7A0-4E68404C2C18}"/>
              </a:ext>
            </a:extLst>
          </p:cNvPr>
          <p:cNvSpPr>
            <a:spLocks noGrp="1"/>
          </p:cNvSpPr>
          <p:nvPr>
            <p:ph idx="1"/>
          </p:nvPr>
        </p:nvSpPr>
        <p:spPr>
          <a:xfrm>
            <a:off x="1206708" y="697044"/>
            <a:ext cx="10178322" cy="3593591"/>
          </a:xfrm>
        </p:spPr>
        <p:txBody>
          <a:bodyPr>
            <a:noAutofit/>
          </a:bodyPr>
          <a:lstStyle/>
          <a:p>
            <a:pPr marL="0" indent="0">
              <a:buNone/>
            </a:pPr>
            <a:r>
              <a:rPr lang="kk-KZ" sz="3000" dirty="0">
                <a:solidFill>
                  <a:srgbClr val="002060"/>
                </a:solidFill>
                <a:effectLst/>
                <a:latin typeface="Times New Roman" panose="02020603050405020304" pitchFamily="18" charset="0"/>
                <a:ea typeface="Times New Roman" panose="02020603050405020304" pitchFamily="18" charset="0"/>
              </a:rPr>
              <a:t>«…Ғалым еңбегінің негізгі дәні автордың ғылым ордасында қалыптасып кеткен пікірге қарсы шығуы. А.Аманжолов көне руникалық ескеркіштердің қалыптасу тарихын V-VI ғасырларға жатқызатын ғалымдар пікірінен өзгеше пайымдау айтып, оның мерзімін 1000 жылға шегереді. Жазудың тарихын Хун мемлекеті дәуірінен бастайды. </a:t>
            </a:r>
            <a:endParaRPr lang="en-US" sz="3000" dirty="0">
              <a:solidFill>
                <a:srgbClr val="002060"/>
              </a:solidFill>
              <a:effectLst/>
              <a:latin typeface="Times New Roman" panose="02020603050405020304" pitchFamily="18" charset="0"/>
              <a:ea typeface="Times New Roman" panose="02020603050405020304" pitchFamily="18" charset="0"/>
            </a:endParaRPr>
          </a:p>
          <a:p>
            <a:pPr marL="0" indent="0">
              <a:buNone/>
            </a:pPr>
            <a:r>
              <a:rPr lang="kk-KZ" sz="3000" dirty="0">
                <a:solidFill>
                  <a:srgbClr val="002060"/>
                </a:solidFill>
                <a:effectLst/>
                <a:latin typeface="Times New Roman" panose="02020603050405020304" pitchFamily="18" charset="0"/>
                <a:ea typeface="Times New Roman" panose="02020603050405020304" pitchFamily="18" charset="0"/>
              </a:rPr>
              <a:t>... ХІХ ғасырдан бері ғылыми болжам ретінде тұрақты қалыптасқан пікірге қарсы пікір айту, ол – ерлік. Ғылым әрқашан даму үстінде болу керек, сондықтан «қатып» қалған ғылыми пікірлерді жаңартып отыру қажет</a:t>
            </a:r>
            <a:r>
              <a:rPr lang="kk-KZ" sz="3000" dirty="0">
                <a:solidFill>
                  <a:srgbClr val="002060"/>
                </a:solidFill>
                <a:latin typeface="Times New Roman" panose="02020603050405020304" pitchFamily="18" charset="0"/>
                <a:ea typeface="Times New Roman" panose="02020603050405020304" pitchFamily="18" charset="0"/>
              </a:rPr>
              <a:t>»</a:t>
            </a:r>
            <a:endParaRPr lang="kk-KZ" sz="3000" dirty="0">
              <a:solidFill>
                <a:srgbClr val="002060"/>
              </a:solidFill>
              <a:effectLst/>
              <a:latin typeface="Times New Roman" panose="02020603050405020304" pitchFamily="18" charset="0"/>
              <a:ea typeface="Times New Roman" panose="02020603050405020304" pitchFamily="18" charset="0"/>
            </a:endParaRPr>
          </a:p>
          <a:p>
            <a:pPr marL="0" indent="0" algn="just">
              <a:buNone/>
            </a:pPr>
            <a:r>
              <a:rPr lang="kk-KZ" sz="2400" b="1" dirty="0">
                <a:solidFill>
                  <a:srgbClr val="002060"/>
                </a:solidFill>
                <a:effectLst/>
                <a:latin typeface="Times New Roman" panose="02020603050405020304" pitchFamily="18" charset="0"/>
                <a:ea typeface="Times New Roman" panose="02020603050405020304" pitchFamily="18" charset="0"/>
              </a:rPr>
              <a:t>                                                                                                   </a:t>
            </a:r>
            <a:r>
              <a:rPr lang="kk-KZ" sz="2400" b="1" dirty="0">
                <a:solidFill>
                  <a:srgbClr val="FF0000"/>
                </a:solidFill>
                <a:effectLst/>
                <a:latin typeface="Times New Roman" panose="02020603050405020304" pitchFamily="18" charset="0"/>
                <a:ea typeface="Times New Roman" panose="02020603050405020304" pitchFamily="18" charset="0"/>
              </a:rPr>
              <a:t>Л.Н.ГУМИЛЕВ</a:t>
            </a:r>
            <a:endParaRPr lang="ru-RU" sz="2400" b="1" dirty="0">
              <a:solidFill>
                <a:srgbClr val="FF0000"/>
              </a:solidFill>
            </a:endParaRPr>
          </a:p>
        </p:txBody>
      </p:sp>
    </p:spTree>
    <p:extLst>
      <p:ext uri="{BB962C8B-B14F-4D97-AF65-F5344CB8AC3E}">
        <p14:creationId xmlns:p14="http://schemas.microsoft.com/office/powerpoint/2010/main" val="1462238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descr="Изображение выглядит как Человеческое лицо, одежда, улыбка, человек&#10;&#10;Автоматически созданное описание">
            <a:extLst>
              <a:ext uri="{FF2B5EF4-FFF2-40B4-BE49-F238E27FC236}">
                <a16:creationId xmlns:a16="http://schemas.microsoft.com/office/drawing/2014/main" id="{3D774D05-BF0F-224C-4DFC-01DDE211E74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4363" r="9916"/>
          <a:stretch/>
        </p:blipFill>
        <p:spPr>
          <a:xfrm rot="16200000">
            <a:off x="2174153" y="2642898"/>
            <a:ext cx="2816921" cy="3987456"/>
          </a:xfrm>
        </p:spPr>
      </p:pic>
      <p:pic>
        <p:nvPicPr>
          <p:cNvPr id="11" name="Рисунок 10" descr="Изображение выглядит как одежда, человек, Человеческое лицо, улыбка&#10;&#10;Автоматически созданное описание">
            <a:extLst>
              <a:ext uri="{FF2B5EF4-FFF2-40B4-BE49-F238E27FC236}">
                <a16:creationId xmlns:a16="http://schemas.microsoft.com/office/drawing/2014/main" id="{B5DB3603-E90F-879C-7DDE-97E54201C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341791" y="2696407"/>
            <a:ext cx="2920729" cy="3894305"/>
          </a:xfrm>
          <a:prstGeom prst="rect">
            <a:avLst/>
          </a:prstGeom>
        </p:spPr>
      </p:pic>
      <p:pic>
        <p:nvPicPr>
          <p:cNvPr id="12" name="Объект 8" descr="Изображение выглядит как одежда, Человеческое лицо, человек, улыбка&#10;&#10;Автоматически созданное описание">
            <a:extLst>
              <a:ext uri="{FF2B5EF4-FFF2-40B4-BE49-F238E27FC236}">
                <a16:creationId xmlns:a16="http://schemas.microsoft.com/office/drawing/2014/main" id="{AFE03BEB-1EDE-3622-54CD-D435F2673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111983" y="-236193"/>
            <a:ext cx="2969450" cy="3959266"/>
          </a:xfrm>
          <a:prstGeom prst="rect">
            <a:avLst/>
          </a:prstGeom>
        </p:spPr>
      </p:pic>
      <p:pic>
        <p:nvPicPr>
          <p:cNvPr id="13" name="Объект 8" descr="Изображение выглядит как в помещении, стена, человек, пол&#10;&#10;Автоматически созданное описание">
            <a:extLst>
              <a:ext uri="{FF2B5EF4-FFF2-40B4-BE49-F238E27FC236}">
                <a16:creationId xmlns:a16="http://schemas.microsoft.com/office/drawing/2014/main" id="{7CAA3FF2-34E2-846A-59C5-17585B754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855003" y="262465"/>
            <a:ext cx="3894306" cy="2920729"/>
          </a:xfrm>
          <a:prstGeom prst="rect">
            <a:avLst/>
          </a:prstGeom>
        </p:spPr>
      </p:pic>
      <p:sp>
        <p:nvSpPr>
          <p:cNvPr id="4" name="TextBox 3">
            <a:extLst>
              <a:ext uri="{FF2B5EF4-FFF2-40B4-BE49-F238E27FC236}">
                <a16:creationId xmlns:a16="http://schemas.microsoft.com/office/drawing/2014/main" id="{C70C7E86-7DBB-6286-622F-62DE41BC8C9C}"/>
              </a:ext>
            </a:extLst>
          </p:cNvPr>
          <p:cNvSpPr txBox="1"/>
          <p:nvPr/>
        </p:nvSpPr>
        <p:spPr>
          <a:xfrm>
            <a:off x="4137285" y="6197616"/>
            <a:ext cx="3612629" cy="400110"/>
          </a:xfrm>
          <a:prstGeom prst="rect">
            <a:avLst/>
          </a:prstGeom>
          <a:noFill/>
        </p:spPr>
        <p:txBody>
          <a:bodyPr wrap="square" rtlCol="0">
            <a:spAutoFit/>
          </a:bodyPr>
          <a:lstStyle/>
          <a:p>
            <a:pPr algn="ctr"/>
            <a:r>
              <a:rPr lang="kk-KZ" sz="2000" dirty="0">
                <a:solidFill>
                  <a:srgbClr val="002060"/>
                </a:solidFill>
                <a:latin typeface="Times New Roman" panose="02020603050405020304" pitchFamily="18" charset="0"/>
                <a:cs typeface="Times New Roman" panose="02020603050405020304" pitchFamily="18" charset="0"/>
              </a:rPr>
              <a:t>Өскемен қаласы, 1997 жыл.</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091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Изображение выглядит как одежда, Человеческое лицо, человек, женщина&#10;&#10;Автоматически созданное описание">
            <a:extLst>
              <a:ext uri="{FF2B5EF4-FFF2-40B4-BE49-F238E27FC236}">
                <a16:creationId xmlns:a16="http://schemas.microsoft.com/office/drawing/2014/main" id="{57C52C20-47C6-2D02-D181-114704686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720846" y="-265488"/>
            <a:ext cx="4750308" cy="6333744"/>
          </a:xfrm>
          <a:prstGeom prst="rect">
            <a:avLst/>
          </a:prstGeom>
        </p:spPr>
      </p:pic>
      <p:sp>
        <p:nvSpPr>
          <p:cNvPr id="2" name="TextBox 1">
            <a:extLst>
              <a:ext uri="{FF2B5EF4-FFF2-40B4-BE49-F238E27FC236}">
                <a16:creationId xmlns:a16="http://schemas.microsoft.com/office/drawing/2014/main" id="{6F0B8146-CDEE-9AB8-FC84-3CBB8D370DEF}"/>
              </a:ext>
            </a:extLst>
          </p:cNvPr>
          <p:cNvSpPr txBox="1"/>
          <p:nvPr/>
        </p:nvSpPr>
        <p:spPr>
          <a:xfrm>
            <a:off x="3555690" y="5623885"/>
            <a:ext cx="5080617" cy="1015663"/>
          </a:xfrm>
          <a:prstGeom prst="rect">
            <a:avLst/>
          </a:prstGeom>
          <a:noFill/>
        </p:spPr>
        <p:txBody>
          <a:bodyPr wrap="square" rtlCol="0">
            <a:spAutoFit/>
          </a:bodyPr>
          <a:lstStyle/>
          <a:p>
            <a:pPr algn="ctr"/>
            <a:r>
              <a:rPr lang="kk-KZ" sz="2000" dirty="0">
                <a:solidFill>
                  <a:srgbClr val="002060"/>
                </a:solidFill>
                <a:latin typeface="Times New Roman" panose="02020603050405020304" pitchFamily="18" charset="0"/>
                <a:cs typeface="Times New Roman" panose="02020603050405020304" pitchFamily="18" charset="0"/>
              </a:rPr>
              <a:t>Алтай Сәрсенұлы Аманжолов шәкірттерімен</a:t>
            </a:r>
          </a:p>
          <a:p>
            <a:pPr algn="ctr"/>
            <a:r>
              <a:rPr lang="kk-KZ" sz="2000" dirty="0">
                <a:solidFill>
                  <a:srgbClr val="002060"/>
                </a:solidFill>
                <a:latin typeface="Times New Roman" panose="02020603050405020304" pitchFamily="18" charset="0"/>
                <a:cs typeface="Times New Roman" panose="02020603050405020304" pitchFamily="18" charset="0"/>
              </a:rPr>
              <a:t>Алматы, 1999 ж.</a:t>
            </a:r>
          </a:p>
          <a:p>
            <a:pPr algn="ct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099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Изображение выглядит как одежда, человек, обувь, на открытом воздухе&#10;&#10;Автоматически созданное описание">
            <a:extLst>
              <a:ext uri="{FF2B5EF4-FFF2-40B4-BE49-F238E27FC236}">
                <a16:creationId xmlns:a16="http://schemas.microsoft.com/office/drawing/2014/main" id="{079E2559-359A-4607-C761-DE5C96AF829D}"/>
              </a:ext>
            </a:extLst>
          </p:cNvPr>
          <p:cNvPicPr>
            <a:picLocks noChangeAspect="1"/>
          </p:cNvPicPr>
          <p:nvPr/>
        </p:nvPicPr>
        <p:blipFill>
          <a:blip r:embed="rId2">
            <a:extLst>
              <a:ext uri="{28A0092B-C50C-407E-A947-70E740481C1C}">
                <a14:useLocalDpi xmlns:a14="http://schemas.microsoft.com/office/drawing/2010/main" val="0"/>
              </a:ext>
            </a:extLst>
          </a:blip>
          <a:srcRect l="12488" t="3934" r="6831" b="5576"/>
          <a:stretch/>
        </p:blipFill>
        <p:spPr>
          <a:xfrm flipH="1">
            <a:off x="1564661" y="268752"/>
            <a:ext cx="3711158" cy="5617497"/>
          </a:xfrm>
          <a:prstGeom prst="rect">
            <a:avLst/>
          </a:prstGeom>
        </p:spPr>
      </p:pic>
      <p:pic>
        <p:nvPicPr>
          <p:cNvPr id="14" name="Объект 8" descr="Изображение выглядит как одежда, обувь, багет, человек&#10;&#10;Автоматически созданное описание">
            <a:extLst>
              <a:ext uri="{FF2B5EF4-FFF2-40B4-BE49-F238E27FC236}">
                <a16:creationId xmlns:a16="http://schemas.microsoft.com/office/drawing/2014/main" id="{850266B5-783A-5F9E-53A5-D0561F57B9A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7763" t="9703" b="5630"/>
          <a:stretch/>
        </p:blipFill>
        <p:spPr>
          <a:xfrm rot="10800000">
            <a:off x="6652259" y="1471929"/>
            <a:ext cx="4664333" cy="3211145"/>
          </a:xfrm>
        </p:spPr>
      </p:pic>
      <p:sp>
        <p:nvSpPr>
          <p:cNvPr id="2" name="TextBox 1">
            <a:extLst>
              <a:ext uri="{FF2B5EF4-FFF2-40B4-BE49-F238E27FC236}">
                <a16:creationId xmlns:a16="http://schemas.microsoft.com/office/drawing/2014/main" id="{EFE444EC-063F-12C3-F3C3-9B1CFD90F33A}"/>
              </a:ext>
            </a:extLst>
          </p:cNvPr>
          <p:cNvSpPr txBox="1"/>
          <p:nvPr/>
        </p:nvSpPr>
        <p:spPr>
          <a:xfrm>
            <a:off x="1564661" y="6167724"/>
            <a:ext cx="3612629" cy="400110"/>
          </a:xfrm>
          <a:prstGeom prst="rect">
            <a:avLst/>
          </a:prstGeom>
          <a:noFill/>
        </p:spPr>
        <p:txBody>
          <a:bodyPr wrap="square" rtlCol="0">
            <a:spAutoFit/>
          </a:bodyPr>
          <a:lstStyle/>
          <a:p>
            <a:pPr algn="ctr"/>
            <a:r>
              <a:rPr lang="kk-KZ" sz="2000" dirty="0">
                <a:solidFill>
                  <a:srgbClr val="002060"/>
                </a:solidFill>
                <a:latin typeface="Times New Roman" panose="02020603050405020304" pitchFamily="18" charset="0"/>
                <a:cs typeface="Times New Roman" panose="02020603050405020304" pitchFamily="18" charset="0"/>
              </a:rPr>
              <a:t>Түркия/Трабзон, 1993 жыл.</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53C8B3-0AB5-16F0-7E82-C6EE443AA656}"/>
              </a:ext>
            </a:extLst>
          </p:cNvPr>
          <p:cNvSpPr txBox="1"/>
          <p:nvPr/>
        </p:nvSpPr>
        <p:spPr>
          <a:xfrm>
            <a:off x="7178110" y="4985961"/>
            <a:ext cx="3612629" cy="400110"/>
          </a:xfrm>
          <a:prstGeom prst="rect">
            <a:avLst/>
          </a:prstGeom>
          <a:noFill/>
        </p:spPr>
        <p:txBody>
          <a:bodyPr wrap="square" rtlCol="0">
            <a:spAutoFit/>
          </a:bodyPr>
          <a:lstStyle/>
          <a:p>
            <a:pPr algn="ctr"/>
            <a:r>
              <a:rPr lang="kk-KZ" sz="2000" dirty="0">
                <a:solidFill>
                  <a:srgbClr val="002060"/>
                </a:solidFill>
                <a:latin typeface="Times New Roman" panose="02020603050405020304" pitchFamily="18" charset="0"/>
                <a:cs typeface="Times New Roman" panose="02020603050405020304" pitchFamily="18" charset="0"/>
              </a:rPr>
              <a:t>Қорғаудан кейін, 1999 жыл.</a:t>
            </a:r>
            <a:endParaRPr lang="ru-RU"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153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BD8CB6CC-94B6-4243-ED2A-4F53E4292BF4}"/>
              </a:ext>
            </a:extLst>
          </p:cNvPr>
          <p:cNvGraphicFramePr>
            <a:graphicFrameLocks noGrp="1"/>
          </p:cNvGraphicFramePr>
          <p:nvPr>
            <p:ph idx="1"/>
            <p:extLst>
              <p:ext uri="{D42A27DB-BD31-4B8C-83A1-F6EECF244321}">
                <p14:modId xmlns:p14="http://schemas.microsoft.com/office/powerpoint/2010/main" val="3240151502"/>
              </p:ext>
            </p:extLst>
          </p:nvPr>
        </p:nvGraphicFramePr>
        <p:xfrm>
          <a:off x="261860" y="223202"/>
          <a:ext cx="11668280" cy="6411595"/>
        </p:xfrm>
        <a:graphic>
          <a:graphicData uri="http://schemas.openxmlformats.org/drawingml/2006/table">
            <a:tbl>
              <a:tblPr firstRow="1" bandRow="1">
                <a:tableStyleId>{5C22544A-7EE6-4342-B048-85BDC9FD1C3A}</a:tableStyleId>
              </a:tblPr>
              <a:tblGrid>
                <a:gridCol w="2899867">
                  <a:extLst>
                    <a:ext uri="{9D8B030D-6E8A-4147-A177-3AD203B41FA5}">
                      <a16:colId xmlns:a16="http://schemas.microsoft.com/office/drawing/2014/main" val="3843592264"/>
                    </a:ext>
                  </a:extLst>
                </a:gridCol>
                <a:gridCol w="4575647">
                  <a:extLst>
                    <a:ext uri="{9D8B030D-6E8A-4147-A177-3AD203B41FA5}">
                      <a16:colId xmlns:a16="http://schemas.microsoft.com/office/drawing/2014/main" val="669367074"/>
                    </a:ext>
                  </a:extLst>
                </a:gridCol>
                <a:gridCol w="4192766">
                  <a:extLst>
                    <a:ext uri="{9D8B030D-6E8A-4147-A177-3AD203B41FA5}">
                      <a16:colId xmlns:a16="http://schemas.microsoft.com/office/drawing/2014/main" val="3742894087"/>
                    </a:ext>
                  </a:extLst>
                </a:gridCol>
              </a:tblGrid>
              <a:tr h="370840">
                <a:tc>
                  <a:txBody>
                    <a:bodyPr/>
                    <a:lstStyle/>
                    <a:p>
                      <a:pPr algn="ctr"/>
                      <a:r>
                        <a:rPr lang="kk-KZ" sz="2200" dirty="0">
                          <a:solidFill>
                            <a:schemeClr val="bg1"/>
                          </a:solidFill>
                          <a:latin typeface="Times New Roman" panose="02020603050405020304" pitchFamily="18" charset="0"/>
                          <a:cs typeface="Times New Roman" panose="02020603050405020304" pitchFamily="18" charset="0"/>
                        </a:rPr>
                        <a:t>ШУМЕР ТІЛІНДЕ</a:t>
                      </a:r>
                      <a:endParaRPr lang="ru-RU" sz="22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chemeClr val="bg1"/>
                          </a:solidFill>
                          <a:latin typeface="Times New Roman" panose="02020603050405020304" pitchFamily="18" charset="0"/>
                          <a:cs typeface="Times New Roman" panose="02020603050405020304" pitchFamily="18" charset="0"/>
                        </a:rPr>
                        <a:t>КӨНЕ ТҮРКІ ТІЛІНДЕ</a:t>
                      </a:r>
                      <a:endParaRPr lang="ru-RU" sz="22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chemeClr val="bg1"/>
                          </a:solidFill>
                          <a:latin typeface="Times New Roman" panose="02020603050405020304" pitchFamily="18" charset="0"/>
                          <a:cs typeface="Times New Roman" panose="02020603050405020304" pitchFamily="18" charset="0"/>
                        </a:rPr>
                        <a:t>ҚАЗІРГІ ТҮРКІ ТІЛДЕРІНДЕ</a:t>
                      </a:r>
                      <a:endParaRPr lang="ru-RU" sz="2200"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7078042"/>
                  </a:ext>
                </a:extLst>
              </a:tr>
              <a:tr h="370840">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Дингир</a:t>
                      </a:r>
                      <a:r>
                        <a:rPr lang="kk-KZ" sz="2200" dirty="0">
                          <a:solidFill>
                            <a:srgbClr val="002060"/>
                          </a:solidFill>
                          <a:latin typeface="Times New Roman" panose="02020603050405020304" pitchFamily="18" charset="0"/>
                          <a:cs typeface="Times New Roman" panose="02020603050405020304" pitchFamily="18" charset="0"/>
                        </a:rPr>
                        <a:t> «тәңір, тәңірі»</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Тәңрі</a:t>
                      </a:r>
                      <a:r>
                        <a:rPr lang="kk-KZ" sz="2200" dirty="0">
                          <a:solidFill>
                            <a:srgbClr val="002060"/>
                          </a:solidFill>
                          <a:latin typeface="Times New Roman" panose="02020603050405020304" pitchFamily="18" charset="0"/>
                          <a:cs typeface="Times New Roman" panose="02020603050405020304" pitchFamily="18" charset="0"/>
                        </a:rPr>
                        <a:t> «аспан, тәңір»</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rgbClr val="002060"/>
                          </a:solidFill>
                          <a:latin typeface="Times New Roman" panose="02020603050405020304" pitchFamily="18" charset="0"/>
                          <a:cs typeface="Times New Roman" panose="02020603050405020304" pitchFamily="18" charset="0"/>
                        </a:rPr>
                        <a:t>Ұйғыр: </a:t>
                      </a:r>
                      <a:r>
                        <a:rPr lang="kk-KZ" sz="2200" b="1" dirty="0">
                          <a:solidFill>
                            <a:srgbClr val="002060"/>
                          </a:solidFill>
                          <a:latin typeface="Times New Roman" panose="02020603050405020304" pitchFamily="18" charset="0"/>
                          <a:cs typeface="Times New Roman" panose="02020603050405020304" pitchFamily="18" charset="0"/>
                        </a:rPr>
                        <a:t>тәңри</a:t>
                      </a:r>
                      <a:r>
                        <a:rPr lang="kk-KZ" sz="2200" dirty="0">
                          <a:solidFill>
                            <a:srgbClr val="002060"/>
                          </a:solidFill>
                          <a:latin typeface="Times New Roman" panose="02020603050405020304" pitchFamily="18" charset="0"/>
                          <a:cs typeface="Times New Roman" panose="02020603050405020304" pitchFamily="18" charset="0"/>
                        </a:rPr>
                        <a:t>; Хакас: </a:t>
                      </a:r>
                      <a:r>
                        <a:rPr lang="kk-KZ" sz="2200" b="1" dirty="0">
                          <a:solidFill>
                            <a:srgbClr val="002060"/>
                          </a:solidFill>
                          <a:latin typeface="Times New Roman" panose="02020603050405020304" pitchFamily="18" charset="0"/>
                          <a:cs typeface="Times New Roman" panose="02020603050405020304" pitchFamily="18" charset="0"/>
                        </a:rPr>
                        <a:t>тигір</a:t>
                      </a:r>
                    </a:p>
                    <a:p>
                      <a:pPr algn="ctr"/>
                      <a:r>
                        <a:rPr lang="kk-KZ" sz="2200" dirty="0">
                          <a:solidFill>
                            <a:srgbClr val="002060"/>
                          </a:solidFill>
                          <a:latin typeface="Times New Roman" panose="02020603050405020304" pitchFamily="18" charset="0"/>
                          <a:cs typeface="Times New Roman" panose="02020603050405020304" pitchFamily="18" charset="0"/>
                        </a:rPr>
                        <a:t>Якут: </a:t>
                      </a:r>
                      <a:r>
                        <a:rPr lang="kk-KZ" sz="2200" b="1" dirty="0">
                          <a:solidFill>
                            <a:srgbClr val="002060"/>
                          </a:solidFill>
                          <a:latin typeface="Times New Roman" panose="02020603050405020304" pitchFamily="18" charset="0"/>
                          <a:cs typeface="Times New Roman" panose="02020603050405020304" pitchFamily="18" charset="0"/>
                        </a:rPr>
                        <a:t>таңара</a:t>
                      </a:r>
                    </a:p>
                  </a:txBody>
                  <a:tcPr/>
                </a:tc>
                <a:extLst>
                  <a:ext uri="{0D108BD9-81ED-4DB2-BD59-A6C34878D82A}">
                    <a16:rowId xmlns:a16="http://schemas.microsoft.com/office/drawing/2014/main" val="829032565"/>
                  </a:ext>
                </a:extLst>
              </a:tr>
              <a:tr h="370840">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Уд</a:t>
                      </a:r>
                      <a:r>
                        <a:rPr lang="kk-KZ" sz="2200" dirty="0">
                          <a:solidFill>
                            <a:srgbClr val="002060"/>
                          </a:solidFill>
                          <a:latin typeface="Times New Roman" panose="02020603050405020304" pitchFamily="18" charset="0"/>
                          <a:cs typeface="Times New Roman" panose="02020603050405020304" pitchFamily="18" charset="0"/>
                        </a:rPr>
                        <a:t> «күн, мезгіл, кез»</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Өд</a:t>
                      </a:r>
                      <a:r>
                        <a:rPr lang="kk-KZ" sz="2200" dirty="0">
                          <a:solidFill>
                            <a:srgbClr val="002060"/>
                          </a:solidFill>
                          <a:latin typeface="Times New Roman" panose="02020603050405020304" pitchFamily="18" charset="0"/>
                          <a:cs typeface="Times New Roman" panose="02020603050405020304" pitchFamily="18" charset="0"/>
                        </a:rPr>
                        <a:t> «мезгіл, кез»</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rgbClr val="002060"/>
                          </a:solidFill>
                          <a:latin typeface="Times New Roman" panose="02020603050405020304" pitchFamily="18" charset="0"/>
                          <a:cs typeface="Times New Roman" panose="02020603050405020304" pitchFamily="18" charset="0"/>
                        </a:rPr>
                        <a:t>Тува: </a:t>
                      </a:r>
                      <a:r>
                        <a:rPr lang="kk-KZ" sz="2200" b="1" dirty="0">
                          <a:solidFill>
                            <a:srgbClr val="002060"/>
                          </a:solidFill>
                          <a:latin typeface="Times New Roman" panose="02020603050405020304" pitchFamily="18" charset="0"/>
                          <a:cs typeface="Times New Roman" panose="02020603050405020304" pitchFamily="18" charset="0"/>
                        </a:rPr>
                        <a:t>өй</a:t>
                      </a:r>
                      <a:r>
                        <a:rPr lang="kk-KZ" sz="2200" dirty="0">
                          <a:solidFill>
                            <a:srgbClr val="002060"/>
                          </a:solidFill>
                          <a:latin typeface="Times New Roman" panose="02020603050405020304" pitchFamily="18" charset="0"/>
                          <a:cs typeface="Times New Roman" panose="02020603050405020304" pitchFamily="18" charset="0"/>
                        </a:rPr>
                        <a:t> «мезгіл, кез»</a:t>
                      </a:r>
                      <a:endParaRPr lang="ru-RU" sz="2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0014817"/>
                  </a:ext>
                </a:extLst>
              </a:tr>
              <a:tr h="370840">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Дуг</a:t>
                      </a:r>
                      <a:r>
                        <a:rPr lang="kk-KZ" sz="2200" dirty="0">
                          <a:solidFill>
                            <a:srgbClr val="002060"/>
                          </a:solidFill>
                          <a:latin typeface="Times New Roman" panose="02020603050405020304" pitchFamily="18" charset="0"/>
                          <a:cs typeface="Times New Roman" panose="02020603050405020304" pitchFamily="18" charset="0"/>
                        </a:rPr>
                        <a:t> «жақсы»</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Ыдуқ</a:t>
                      </a:r>
                      <a:r>
                        <a:rPr lang="kk-KZ" sz="2200" dirty="0">
                          <a:solidFill>
                            <a:srgbClr val="002060"/>
                          </a:solidFill>
                          <a:latin typeface="Times New Roman" panose="02020603050405020304" pitchFamily="18" charset="0"/>
                          <a:cs typeface="Times New Roman" panose="02020603050405020304" pitchFamily="18" charset="0"/>
                        </a:rPr>
                        <a:t> «қасиетті, киелі»</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rgbClr val="002060"/>
                          </a:solidFill>
                          <a:latin typeface="Times New Roman" panose="02020603050405020304" pitchFamily="18" charset="0"/>
                          <a:cs typeface="Times New Roman" panose="02020603050405020304" pitchFamily="18" charset="0"/>
                        </a:rPr>
                        <a:t>Тува: </a:t>
                      </a:r>
                      <a:r>
                        <a:rPr lang="kk-KZ" sz="2200" b="1" dirty="0">
                          <a:solidFill>
                            <a:srgbClr val="002060"/>
                          </a:solidFill>
                          <a:latin typeface="Times New Roman" panose="02020603050405020304" pitchFamily="18" charset="0"/>
                          <a:cs typeface="Times New Roman" panose="02020603050405020304" pitchFamily="18" charset="0"/>
                        </a:rPr>
                        <a:t>ыдық</a:t>
                      </a:r>
                      <a:r>
                        <a:rPr lang="kk-KZ" sz="2200" dirty="0">
                          <a:solidFill>
                            <a:srgbClr val="002060"/>
                          </a:solidFill>
                          <a:latin typeface="Times New Roman" panose="02020603050405020304" pitchFamily="18" charset="0"/>
                          <a:cs typeface="Times New Roman" panose="02020603050405020304" pitchFamily="18" charset="0"/>
                        </a:rPr>
                        <a:t>; Қырғыз: </a:t>
                      </a:r>
                      <a:r>
                        <a:rPr lang="kk-KZ" sz="2200" b="1" dirty="0">
                          <a:solidFill>
                            <a:srgbClr val="002060"/>
                          </a:solidFill>
                          <a:latin typeface="Times New Roman" panose="02020603050405020304" pitchFamily="18" charset="0"/>
                          <a:cs typeface="Times New Roman" panose="02020603050405020304" pitchFamily="18" charset="0"/>
                        </a:rPr>
                        <a:t>ыйық</a:t>
                      </a:r>
                      <a:r>
                        <a:rPr lang="kk-KZ" sz="2200" dirty="0">
                          <a:solidFill>
                            <a:srgbClr val="002060"/>
                          </a:solidFill>
                          <a:latin typeface="Times New Roman" panose="02020603050405020304" pitchFamily="18" charset="0"/>
                          <a:cs typeface="Times New Roman" panose="02020603050405020304" pitchFamily="18" charset="0"/>
                        </a:rPr>
                        <a:t> «қасиетті, киелі»</a:t>
                      </a:r>
                      <a:endParaRPr lang="ru-RU" sz="2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19562368"/>
                  </a:ext>
                </a:extLst>
              </a:tr>
              <a:tr h="370840">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Гуд</a:t>
                      </a:r>
                      <a:r>
                        <a:rPr lang="kk-KZ" sz="2200" dirty="0">
                          <a:solidFill>
                            <a:srgbClr val="002060"/>
                          </a:solidFill>
                          <a:latin typeface="Times New Roman" panose="02020603050405020304" pitchFamily="18" charset="0"/>
                          <a:cs typeface="Times New Roman" panose="02020603050405020304" pitchFamily="18" charset="0"/>
                        </a:rPr>
                        <a:t> «бұқа»</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Уд</a:t>
                      </a:r>
                      <a:r>
                        <a:rPr lang="kk-KZ" sz="2200" dirty="0">
                          <a:solidFill>
                            <a:srgbClr val="002060"/>
                          </a:solidFill>
                          <a:latin typeface="Times New Roman" panose="02020603050405020304" pitchFamily="18" charset="0"/>
                          <a:cs typeface="Times New Roman" panose="02020603050405020304" pitchFamily="18" charset="0"/>
                        </a:rPr>
                        <a:t> «сиыр, бұқа»</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rgbClr val="002060"/>
                          </a:solidFill>
                          <a:latin typeface="Times New Roman" panose="02020603050405020304" pitchFamily="18" charset="0"/>
                          <a:cs typeface="Times New Roman" panose="02020603050405020304" pitchFamily="18" charset="0"/>
                        </a:rPr>
                        <a:t>Ұйғыр: </a:t>
                      </a:r>
                      <a:r>
                        <a:rPr lang="kk-KZ" sz="2200" b="1" dirty="0">
                          <a:solidFill>
                            <a:srgbClr val="002060"/>
                          </a:solidFill>
                          <a:latin typeface="Times New Roman" panose="02020603050405020304" pitchFamily="18" charset="0"/>
                          <a:cs typeface="Times New Roman" panose="02020603050405020304" pitchFamily="18" charset="0"/>
                        </a:rPr>
                        <a:t>уй</a:t>
                      </a:r>
                      <a:r>
                        <a:rPr lang="kk-KZ" sz="2200" dirty="0">
                          <a:solidFill>
                            <a:srgbClr val="002060"/>
                          </a:solidFill>
                          <a:latin typeface="Times New Roman" panose="02020603050405020304" pitchFamily="18" charset="0"/>
                          <a:cs typeface="Times New Roman" panose="02020603050405020304" pitchFamily="18" charset="0"/>
                        </a:rPr>
                        <a:t> «өгіз, бұқа»; </a:t>
                      </a:r>
                    </a:p>
                    <a:p>
                      <a:pPr algn="ctr"/>
                      <a:r>
                        <a:rPr lang="kk-KZ" sz="2200" dirty="0">
                          <a:solidFill>
                            <a:srgbClr val="002060"/>
                          </a:solidFill>
                          <a:latin typeface="Times New Roman" panose="02020603050405020304" pitchFamily="18" charset="0"/>
                          <a:cs typeface="Times New Roman" panose="02020603050405020304" pitchFamily="18" charset="0"/>
                        </a:rPr>
                        <a:t>Қырғыз: </a:t>
                      </a:r>
                      <a:r>
                        <a:rPr lang="kk-KZ" sz="2200" b="1" dirty="0">
                          <a:solidFill>
                            <a:srgbClr val="002060"/>
                          </a:solidFill>
                          <a:latin typeface="Times New Roman" panose="02020603050405020304" pitchFamily="18" charset="0"/>
                          <a:cs typeface="Times New Roman" panose="02020603050405020304" pitchFamily="18" charset="0"/>
                        </a:rPr>
                        <a:t>уй</a:t>
                      </a:r>
                      <a:r>
                        <a:rPr lang="kk-KZ" sz="2200" dirty="0">
                          <a:solidFill>
                            <a:srgbClr val="002060"/>
                          </a:solidFill>
                          <a:latin typeface="Times New Roman" panose="02020603050405020304" pitchFamily="18" charset="0"/>
                          <a:cs typeface="Times New Roman" panose="02020603050405020304" pitchFamily="18" charset="0"/>
                        </a:rPr>
                        <a:t> «сиыр, өгіз»</a:t>
                      </a:r>
                      <a:endParaRPr lang="ru-RU" sz="2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8987582"/>
                  </a:ext>
                </a:extLst>
              </a:tr>
              <a:tr h="370840">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Гиг</a:t>
                      </a:r>
                      <a:r>
                        <a:rPr lang="kk-KZ" sz="2200" dirty="0">
                          <a:solidFill>
                            <a:srgbClr val="002060"/>
                          </a:solidFill>
                          <a:latin typeface="Times New Roman" panose="02020603050405020304" pitchFamily="18" charset="0"/>
                          <a:cs typeface="Times New Roman" panose="02020603050405020304" pitchFamily="18" charset="0"/>
                        </a:rPr>
                        <a:t> «ауру, сырқат»</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Іг</a:t>
                      </a:r>
                      <a:r>
                        <a:rPr lang="kk-KZ" sz="2200" dirty="0">
                          <a:solidFill>
                            <a:srgbClr val="002060"/>
                          </a:solidFill>
                          <a:latin typeface="Times New Roman" panose="02020603050405020304" pitchFamily="18" charset="0"/>
                          <a:cs typeface="Times New Roman" panose="02020603050405020304" pitchFamily="18" charset="0"/>
                        </a:rPr>
                        <a:t> «ауру, сырқат»</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rgbClr val="002060"/>
                          </a:solidFill>
                          <a:latin typeface="Times New Roman" panose="02020603050405020304" pitchFamily="18" charset="0"/>
                          <a:cs typeface="Times New Roman" panose="02020603050405020304" pitchFamily="18" charset="0"/>
                        </a:rPr>
                        <a:t>Чуваш: </a:t>
                      </a:r>
                      <a:r>
                        <a:rPr lang="kk-KZ" sz="2200" b="1" dirty="0">
                          <a:solidFill>
                            <a:srgbClr val="002060"/>
                          </a:solidFill>
                          <a:latin typeface="Times New Roman" panose="02020603050405020304" pitchFamily="18" charset="0"/>
                          <a:cs typeface="Times New Roman" panose="02020603050405020304" pitchFamily="18" charset="0"/>
                        </a:rPr>
                        <a:t>Йаж </a:t>
                      </a:r>
                      <a:r>
                        <a:rPr lang="kk-KZ" sz="2200" dirty="0">
                          <a:solidFill>
                            <a:srgbClr val="002060"/>
                          </a:solidFill>
                          <a:latin typeface="Times New Roman" panose="02020603050405020304" pitchFamily="18" charset="0"/>
                          <a:cs typeface="Times New Roman" panose="02020603050405020304" pitchFamily="18" charset="0"/>
                        </a:rPr>
                        <a:t>«жұқпалы тері ауруы»</a:t>
                      </a:r>
                      <a:endParaRPr lang="ru-RU" sz="2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43734252"/>
                  </a:ext>
                </a:extLst>
              </a:tr>
              <a:tr h="370840">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У</a:t>
                      </a:r>
                      <a:r>
                        <a:rPr lang="kk-KZ" sz="2200" dirty="0">
                          <a:solidFill>
                            <a:srgbClr val="002060"/>
                          </a:solidFill>
                          <a:latin typeface="Times New Roman" panose="02020603050405020304" pitchFamily="18" charset="0"/>
                          <a:cs typeface="Times New Roman" panose="02020603050405020304" pitchFamily="18" charset="0"/>
                        </a:rPr>
                        <a:t> «ұйқы»</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У</a:t>
                      </a:r>
                      <a:r>
                        <a:rPr lang="kk-KZ" sz="2200" dirty="0">
                          <a:solidFill>
                            <a:srgbClr val="002060"/>
                          </a:solidFill>
                          <a:latin typeface="Times New Roman" panose="02020603050405020304" pitchFamily="18" charset="0"/>
                          <a:cs typeface="Times New Roman" panose="02020603050405020304" pitchFamily="18" charset="0"/>
                        </a:rPr>
                        <a:t> «ұйқы»</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rgbClr val="002060"/>
                          </a:solidFill>
                          <a:latin typeface="Times New Roman" panose="02020603050405020304" pitchFamily="18" charset="0"/>
                          <a:cs typeface="Times New Roman" panose="02020603050405020304" pitchFamily="18" charset="0"/>
                        </a:rPr>
                        <a:t>Якут: </a:t>
                      </a:r>
                      <a:r>
                        <a:rPr lang="kk-KZ" sz="2200" b="1" dirty="0">
                          <a:solidFill>
                            <a:srgbClr val="002060"/>
                          </a:solidFill>
                          <a:latin typeface="Times New Roman" panose="02020603050405020304" pitchFamily="18" charset="0"/>
                          <a:cs typeface="Times New Roman" panose="02020603050405020304" pitchFamily="18" charset="0"/>
                        </a:rPr>
                        <a:t>Уу</a:t>
                      </a:r>
                      <a:r>
                        <a:rPr lang="kk-KZ" sz="2200" dirty="0">
                          <a:solidFill>
                            <a:srgbClr val="002060"/>
                          </a:solidFill>
                          <a:latin typeface="Times New Roman" panose="02020603050405020304" pitchFamily="18" charset="0"/>
                          <a:cs typeface="Times New Roman" panose="02020603050405020304" pitchFamily="18" charset="0"/>
                        </a:rPr>
                        <a:t> «ұйқы»</a:t>
                      </a:r>
                      <a:endParaRPr lang="ru-RU" sz="2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7770765"/>
                  </a:ext>
                </a:extLst>
              </a:tr>
              <a:tr h="467995">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Бараг</a:t>
                      </a:r>
                      <a:r>
                        <a:rPr lang="kk-KZ" sz="2200" dirty="0">
                          <a:solidFill>
                            <a:srgbClr val="002060"/>
                          </a:solidFill>
                          <a:latin typeface="Times New Roman" panose="02020603050405020304" pitchFamily="18" charset="0"/>
                          <a:cs typeface="Times New Roman" panose="02020603050405020304" pitchFamily="18" charset="0"/>
                        </a:rPr>
                        <a:t> «ибадатхана»</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Барқ</a:t>
                      </a:r>
                      <a:r>
                        <a:rPr lang="kk-KZ" sz="2200" dirty="0">
                          <a:solidFill>
                            <a:srgbClr val="002060"/>
                          </a:solidFill>
                          <a:latin typeface="Times New Roman" panose="02020603050405020304" pitchFamily="18" charset="0"/>
                          <a:cs typeface="Times New Roman" panose="02020603050405020304" pitchFamily="18" charset="0"/>
                        </a:rPr>
                        <a:t> «ғимарат; ғибадатхана»</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Барақ</a:t>
                      </a:r>
                      <a:r>
                        <a:rPr lang="kk-KZ" sz="2200" dirty="0">
                          <a:solidFill>
                            <a:srgbClr val="002060"/>
                          </a:solidFill>
                          <a:latin typeface="Times New Roman" panose="02020603050405020304" pitchFamily="18" charset="0"/>
                          <a:cs typeface="Times New Roman" panose="02020603050405020304" pitchFamily="18" charset="0"/>
                        </a:rPr>
                        <a:t> «үй»</a:t>
                      </a:r>
                      <a:endParaRPr lang="ru-RU" sz="2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1132247"/>
                  </a:ext>
                </a:extLst>
              </a:tr>
              <a:tr h="370840">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Ниг </a:t>
                      </a:r>
                      <a:r>
                        <a:rPr lang="kk-KZ" sz="2200" dirty="0">
                          <a:solidFill>
                            <a:srgbClr val="002060"/>
                          </a:solidFill>
                          <a:latin typeface="Times New Roman" panose="02020603050405020304" pitchFamily="18" charset="0"/>
                          <a:cs typeface="Times New Roman" panose="02020603050405020304" pitchFamily="18" charset="0"/>
                        </a:rPr>
                        <a:t>«зат, нәрсе»</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Нең</a:t>
                      </a:r>
                      <a:r>
                        <a:rPr lang="kk-KZ" sz="2200" dirty="0">
                          <a:solidFill>
                            <a:srgbClr val="002060"/>
                          </a:solidFill>
                          <a:latin typeface="Times New Roman" panose="02020603050405020304" pitchFamily="18" charset="0"/>
                          <a:cs typeface="Times New Roman" panose="02020603050405020304" pitchFamily="18" charset="0"/>
                        </a:rPr>
                        <a:t> «зат, нәрсе»</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Не, немене</a:t>
                      </a:r>
                      <a:endParaRPr lang="ru-RU" sz="2200" b="1"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6515792"/>
                  </a:ext>
                </a:extLst>
              </a:tr>
              <a:tr h="182880">
                <a:tc>
                  <a:txBody>
                    <a:bodyPr/>
                    <a:lstStyle/>
                    <a:p>
                      <a:pPr algn="ctr"/>
                      <a:r>
                        <a:rPr lang="kk-KZ" sz="2200" dirty="0">
                          <a:solidFill>
                            <a:srgbClr val="002060"/>
                          </a:solidFill>
                          <a:latin typeface="Times New Roman" panose="02020603050405020304" pitchFamily="18" charset="0"/>
                          <a:cs typeface="Times New Roman" panose="02020603050405020304" pitchFamily="18" charset="0"/>
                        </a:rPr>
                        <a:t>Суг «ми батпақ (су)»</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Суғ, суб, сув </a:t>
                      </a:r>
                      <a:r>
                        <a:rPr lang="kk-KZ" sz="2200" dirty="0">
                          <a:solidFill>
                            <a:srgbClr val="002060"/>
                          </a:solidFill>
                          <a:latin typeface="Times New Roman" panose="02020603050405020304" pitchFamily="18" charset="0"/>
                          <a:cs typeface="Times New Roman" panose="02020603050405020304" pitchFamily="18" charset="0"/>
                        </a:rPr>
                        <a:t>«су»</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Су</a:t>
                      </a:r>
                      <a:r>
                        <a:rPr lang="kk-KZ" sz="2200" dirty="0">
                          <a:solidFill>
                            <a:srgbClr val="002060"/>
                          </a:solidFill>
                          <a:latin typeface="Times New Roman" panose="02020603050405020304" pitchFamily="18" charset="0"/>
                          <a:cs typeface="Times New Roman" panose="02020603050405020304" pitchFamily="18" charset="0"/>
                        </a:rPr>
                        <a:t> </a:t>
                      </a:r>
                      <a:endParaRPr lang="ru-RU" sz="2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97628726"/>
                  </a:ext>
                </a:extLst>
              </a:tr>
              <a:tr h="0">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Саг</a:t>
                      </a:r>
                      <a:r>
                        <a:rPr lang="kk-KZ" sz="2200" dirty="0">
                          <a:solidFill>
                            <a:srgbClr val="002060"/>
                          </a:solidFill>
                          <a:latin typeface="Times New Roman" panose="02020603050405020304" pitchFamily="18" charset="0"/>
                          <a:cs typeface="Times New Roman" panose="02020603050405020304" pitchFamily="18" charset="0"/>
                        </a:rPr>
                        <a:t> «бас, басшы»</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b="1" dirty="0">
                          <a:solidFill>
                            <a:srgbClr val="002060"/>
                          </a:solidFill>
                          <a:latin typeface="Times New Roman" panose="02020603050405020304" pitchFamily="18" charset="0"/>
                          <a:cs typeface="Times New Roman" panose="02020603050405020304" pitchFamily="18" charset="0"/>
                        </a:rPr>
                        <a:t>Сағун</a:t>
                      </a:r>
                      <a:r>
                        <a:rPr lang="kk-KZ" sz="2200" dirty="0">
                          <a:solidFill>
                            <a:srgbClr val="002060"/>
                          </a:solidFill>
                          <a:latin typeface="Times New Roman" panose="02020603050405020304" pitchFamily="18" charset="0"/>
                          <a:cs typeface="Times New Roman" panose="02020603050405020304" pitchFamily="18" charset="0"/>
                        </a:rPr>
                        <a:t> «жасы үлкендердің лауазымы»</a:t>
                      </a:r>
                      <a:endParaRPr lang="ru-RU" sz="2200"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kk-KZ" sz="2200" dirty="0">
                          <a:solidFill>
                            <a:srgbClr val="002060"/>
                          </a:solidFill>
                          <a:latin typeface="Times New Roman" panose="02020603050405020304" pitchFamily="18" charset="0"/>
                          <a:cs typeface="Times New Roman" panose="02020603050405020304" pitchFamily="18" charset="0"/>
                        </a:rPr>
                        <a:t>Қырғыз: </a:t>
                      </a:r>
                      <a:r>
                        <a:rPr lang="kk-KZ" sz="2200" b="1" dirty="0">
                          <a:solidFill>
                            <a:srgbClr val="002060"/>
                          </a:solidFill>
                          <a:latin typeface="Times New Roman" panose="02020603050405020304" pitchFamily="18" charset="0"/>
                          <a:cs typeface="Times New Roman" panose="02020603050405020304" pitchFamily="18" charset="0"/>
                        </a:rPr>
                        <a:t>Саң</a:t>
                      </a:r>
                      <a:r>
                        <a:rPr lang="kk-KZ" sz="2200" dirty="0">
                          <a:solidFill>
                            <a:srgbClr val="002060"/>
                          </a:solidFill>
                          <a:latin typeface="Times New Roman" panose="02020603050405020304" pitchFamily="18" charset="0"/>
                          <a:cs typeface="Times New Roman" panose="02020603050405020304" pitchFamily="18" charset="0"/>
                        </a:rPr>
                        <a:t> «әмірші, хан»</a:t>
                      </a:r>
                      <a:endParaRPr lang="ru-RU" sz="2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8597480"/>
                  </a:ext>
                </a:extLst>
              </a:tr>
            </a:tbl>
          </a:graphicData>
        </a:graphic>
      </p:graphicFrame>
    </p:spTree>
    <p:extLst>
      <p:ext uri="{BB962C8B-B14F-4D97-AF65-F5344CB8AC3E}">
        <p14:creationId xmlns:p14="http://schemas.microsoft.com/office/powerpoint/2010/main" val="2109792247"/>
      </p:ext>
    </p:extLst>
  </p:cSld>
  <p:clrMapOvr>
    <a:masterClrMapping/>
  </p:clrMapOvr>
</p:sld>
</file>

<file path=ppt/theme/theme1.xml><?xml version="1.0" encoding="utf-8"?>
<a:theme xmlns:a="http://schemas.openxmlformats.org/drawingml/2006/main" name="Эмблема">
  <a:themeElements>
    <a:clrScheme name="Эмблема">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Эмблема">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Эмблем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TM10001106[[fn=Эмблема]]</Template>
  <TotalTime>2080</TotalTime>
  <Words>745</Words>
  <Application>Microsoft Office PowerPoint</Application>
  <PresentationFormat>Широкоэкранный</PresentationFormat>
  <Paragraphs>132</Paragraphs>
  <Slides>22</Slides>
  <Notes>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22</vt:i4>
      </vt:variant>
    </vt:vector>
  </HeadingPairs>
  <TitlesOfParts>
    <vt:vector size="29" baseType="lpstr">
      <vt:lpstr>Aptos</vt:lpstr>
      <vt:lpstr>Arial</vt:lpstr>
      <vt:lpstr>Corbel</vt:lpstr>
      <vt:lpstr>Gill Sans MT</vt:lpstr>
      <vt:lpstr>Impact</vt:lpstr>
      <vt:lpstr>Times New Roman</vt:lpstr>
      <vt:lpstr>Эмблема</vt:lpstr>
      <vt:lpstr> АКАДЕМИК  АЛТАЙ АМАНЖОЛОВТЫҢ ТҮРКІТАНУ ҒЫЛЫМЫНА ҚОСҚАН ҮЛЕСІ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Shynar Kurmanbayeva</dc:creator>
  <cp:lastModifiedBy>Shynar Kurmanbayeva</cp:lastModifiedBy>
  <cp:revision>24</cp:revision>
  <dcterms:created xsi:type="dcterms:W3CDTF">2024-12-07T07:40:45Z</dcterms:created>
  <dcterms:modified xsi:type="dcterms:W3CDTF">2024-12-10T10:12:35Z</dcterms:modified>
</cp:coreProperties>
</file>