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71" r:id="rId4"/>
    <p:sldId id="259" r:id="rId5"/>
    <p:sldId id="272" r:id="rId6"/>
    <p:sldId id="273" r:id="rId7"/>
    <p:sldId id="274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7"/>
    <p:restoredTop sz="94737"/>
  </p:normalViewPr>
  <p:slideViewPr>
    <p:cSldViewPr snapToGrid="0" snapToObjects="1">
      <p:cViewPr varScale="1">
        <p:scale>
          <a:sx n="92" d="100"/>
          <a:sy n="92" d="100"/>
        </p:scale>
        <p:origin x="776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219DF9-7588-E641-9773-DDB5B270607A}" type="datetimeFigureOut">
              <a:rPr lang="kk-KZ" smtClean="0"/>
              <a:t>08.09.26</a:t>
            </a:fld>
            <a:endParaRPr lang="kk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k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k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k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2D53A-D283-9F49-B6B6-A21CB26A75A7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796774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b6bcd1c2a3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b6bcd1c2a3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b62e954860_0_6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b62e954860_0_6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b62e954860_0_6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b62e954860_0_6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b62e954860_0_6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b62e954860_0_6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100" y="6727600"/>
            <a:ext cx="12192000" cy="130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9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415600" y="1688433"/>
            <a:ext cx="11360800" cy="44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4004947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749039" cy="6858000"/>
          </a:xfrm>
          <a:prstGeom prst="rect">
            <a:avLst/>
          </a:prstGeom>
          <a:solidFill>
            <a:srgbClr val="1836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4360" y="914400"/>
            <a:ext cx="2743200" cy="2482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0"/>
              </a:spcAft>
            </a:pPr>
            <a:r>
              <a:rPr sz="2800" b="1" dirty="0">
                <a:solidFill>
                  <a:srgbClr val="FFFFFF"/>
                </a:solidFill>
                <a:latin typeface="Aptos Display"/>
              </a:rPr>
              <a:t>ҚАЗАҚ ТІЛІН
ОҚЫТУ</a:t>
            </a:r>
            <a:r>
              <a:rPr lang="kk-KZ" sz="2800" b="1" dirty="0">
                <a:solidFill>
                  <a:srgbClr val="FFFFFF"/>
                </a:solidFill>
                <a:latin typeface="Aptos Display"/>
              </a:rPr>
              <a:t>ДАҒЫ</a:t>
            </a:r>
            <a:r>
              <a:rPr lang="en-US" sz="2800" b="1" dirty="0">
                <a:solidFill>
                  <a:srgbClr val="FFFFFF"/>
                </a:solidFill>
                <a:latin typeface="Aptos Display"/>
              </a:rPr>
              <a:t> </a:t>
            </a:r>
            <a:endParaRPr sz="2800" b="1" dirty="0">
              <a:solidFill>
                <a:srgbClr val="FFFFFF"/>
              </a:solidFill>
              <a:latin typeface="Aptos Display"/>
            </a:endParaRPr>
          </a:p>
          <a:p>
            <a:r>
              <a:rPr sz="2200" i="1" dirty="0" err="1">
                <a:solidFill>
                  <a:srgbClr val="DCE8F8"/>
                </a:solidFill>
                <a:latin typeface="Georgia"/>
              </a:rPr>
              <a:t>Абайдың</a:t>
            </a:r>
            <a:r>
              <a:rPr sz="2200" i="1" dirty="0">
                <a:solidFill>
                  <a:srgbClr val="DCE8F8"/>
                </a:solidFill>
                <a:latin typeface="Georgia"/>
              </a:rPr>
              <a:t> «</a:t>
            </a:r>
            <a:r>
              <a:rPr sz="2200" i="1" dirty="0" err="1">
                <a:solidFill>
                  <a:srgbClr val="DCE8F8"/>
                </a:solidFill>
                <a:latin typeface="Georgia"/>
              </a:rPr>
              <a:t>Бес</a:t>
            </a:r>
            <a:r>
              <a:rPr sz="2200" i="1" dirty="0">
                <a:solidFill>
                  <a:srgbClr val="DCE8F8"/>
                </a:solidFill>
                <a:latin typeface="Georgia"/>
              </a:rPr>
              <a:t> </a:t>
            </a:r>
            <a:r>
              <a:rPr sz="2200" i="1" dirty="0" err="1">
                <a:solidFill>
                  <a:srgbClr val="DCE8F8"/>
                </a:solidFill>
                <a:latin typeface="Georgia"/>
              </a:rPr>
              <a:t>асыл</a:t>
            </a:r>
            <a:r>
              <a:rPr sz="2200" i="1" dirty="0">
                <a:solidFill>
                  <a:srgbClr val="DCE8F8"/>
                </a:solidFill>
                <a:latin typeface="Georgia"/>
              </a:rPr>
              <a:t> </a:t>
            </a:r>
            <a:r>
              <a:rPr sz="2200" i="1" dirty="0" err="1">
                <a:solidFill>
                  <a:srgbClr val="DCE8F8"/>
                </a:solidFill>
                <a:latin typeface="Georgia"/>
              </a:rPr>
              <a:t>іс</a:t>
            </a:r>
            <a:r>
              <a:rPr sz="2200" i="1" dirty="0">
                <a:solidFill>
                  <a:srgbClr val="DCE8F8"/>
                </a:solidFill>
                <a:latin typeface="Georgia"/>
              </a:rPr>
              <a:t>» </a:t>
            </a:r>
            <a:r>
              <a:rPr sz="2200" i="1" dirty="0" err="1">
                <a:solidFill>
                  <a:srgbClr val="DCE8F8"/>
                </a:solidFill>
                <a:latin typeface="Georgia"/>
              </a:rPr>
              <a:t>тұжырымдамасы</a:t>
            </a:r>
            <a:endParaRPr sz="2200" i="1" dirty="0">
              <a:solidFill>
                <a:srgbClr val="DCE8F8"/>
              </a:solidFill>
              <a:latin typeface="Georgia"/>
            </a:endParaRPr>
          </a:p>
        </p:txBody>
      </p:sp>
      <p:sp>
        <p:nvSpPr>
          <p:cNvPr id="5" name="Oval 4"/>
          <p:cNvSpPr/>
          <p:nvPr/>
        </p:nvSpPr>
        <p:spPr>
          <a:xfrm>
            <a:off x="7204364" y="1245803"/>
            <a:ext cx="1828800" cy="658368"/>
          </a:xfrm>
          <a:prstGeom prst="ellipse">
            <a:avLst/>
          </a:prstGeom>
          <a:solidFill>
            <a:srgbClr val="EBF2FA"/>
          </a:solidFill>
          <a:ln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18365C"/>
                </a:solidFill>
                <a:latin typeface="Aptos"/>
              </a:rPr>
              <a:t>ТАЛАП</a:t>
            </a:r>
          </a:p>
        </p:txBody>
      </p:sp>
      <p:sp>
        <p:nvSpPr>
          <p:cNvPr id="6" name="Oval 5"/>
          <p:cNvSpPr/>
          <p:nvPr/>
        </p:nvSpPr>
        <p:spPr>
          <a:xfrm>
            <a:off x="10119207" y="2441449"/>
            <a:ext cx="1828800" cy="658368"/>
          </a:xfrm>
          <a:prstGeom prst="ellipse">
            <a:avLst/>
          </a:prstGeom>
          <a:solidFill>
            <a:srgbClr val="EBF2FA"/>
          </a:solidFill>
          <a:ln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18365C"/>
                </a:solidFill>
                <a:latin typeface="Aptos"/>
              </a:rPr>
              <a:t>ЕҢБЕК</a:t>
            </a:r>
          </a:p>
        </p:txBody>
      </p:sp>
      <p:sp>
        <p:nvSpPr>
          <p:cNvPr id="7" name="Oval 6"/>
          <p:cNvSpPr/>
          <p:nvPr/>
        </p:nvSpPr>
        <p:spPr>
          <a:xfrm>
            <a:off x="9654235" y="4485132"/>
            <a:ext cx="1828800" cy="658368"/>
          </a:xfrm>
          <a:prstGeom prst="ellipse">
            <a:avLst/>
          </a:prstGeom>
          <a:solidFill>
            <a:srgbClr val="EBF2FA"/>
          </a:solidFill>
          <a:ln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18365C"/>
                </a:solidFill>
                <a:latin typeface="Aptos"/>
              </a:rPr>
              <a:t>ТЕРЕҢ ОЙ</a:t>
            </a:r>
          </a:p>
        </p:txBody>
      </p:sp>
      <p:sp>
        <p:nvSpPr>
          <p:cNvPr id="8" name="Oval 7"/>
          <p:cNvSpPr/>
          <p:nvPr/>
        </p:nvSpPr>
        <p:spPr>
          <a:xfrm>
            <a:off x="6141567" y="4608577"/>
            <a:ext cx="1828800" cy="658368"/>
          </a:xfrm>
          <a:prstGeom prst="ellipse">
            <a:avLst/>
          </a:prstGeom>
          <a:solidFill>
            <a:srgbClr val="EBF2FA"/>
          </a:solidFill>
          <a:ln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18365C"/>
                </a:solidFill>
                <a:latin typeface="Aptos"/>
              </a:rPr>
              <a:t>ҚАНАҒАТ</a:t>
            </a:r>
          </a:p>
        </p:txBody>
      </p:sp>
      <p:sp>
        <p:nvSpPr>
          <p:cNvPr id="9" name="Oval 8"/>
          <p:cNvSpPr/>
          <p:nvPr/>
        </p:nvSpPr>
        <p:spPr>
          <a:xfrm>
            <a:off x="4480559" y="2670048"/>
            <a:ext cx="1828800" cy="658368"/>
          </a:xfrm>
          <a:prstGeom prst="ellipse">
            <a:avLst/>
          </a:prstGeom>
          <a:solidFill>
            <a:srgbClr val="EBF2FA"/>
          </a:solidFill>
          <a:ln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 dirty="0">
                <a:solidFill>
                  <a:srgbClr val="18365C"/>
                </a:solidFill>
                <a:latin typeface="Aptos"/>
              </a:rPr>
              <a:t>РАҚЫМ</a:t>
            </a:r>
          </a:p>
        </p:txBody>
      </p:sp>
      <p:sp>
        <p:nvSpPr>
          <p:cNvPr id="10" name="Oval 9"/>
          <p:cNvSpPr/>
          <p:nvPr/>
        </p:nvSpPr>
        <p:spPr>
          <a:xfrm>
            <a:off x="6796963" y="2547714"/>
            <a:ext cx="2834640" cy="1417320"/>
          </a:xfrm>
          <a:prstGeom prst="ellipse">
            <a:avLst/>
          </a:prstGeom>
          <a:solidFill>
            <a:srgbClr val="467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 dirty="0">
                <a:solidFill>
                  <a:srgbClr val="FFFFFF"/>
                </a:solidFill>
                <a:latin typeface="Aptos Display"/>
              </a:rPr>
              <a:t>СӨЗ ӨНЕРІ
ҚҰНДЫЛЫҒЫ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B6572"/>
                </a:solidFill>
                <a:latin typeface="Aptos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467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4360" y="347472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700" b="1">
                <a:solidFill>
                  <a:srgbClr val="18365C"/>
                </a:solidFill>
                <a:latin typeface="Aptos Display"/>
              </a:rPr>
              <a:t>«Бес асыл іс» – сөз өнері құндылығын меңгеру кезеңдері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920" y="1874519"/>
            <a:ext cx="1965960" cy="21488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800"/>
              </a:spcAft>
            </a:pPr>
            <a:r>
              <a:rPr sz="2000" b="1">
                <a:solidFill>
                  <a:srgbClr val="18365C"/>
                </a:solidFill>
                <a:latin typeface="Aptos Display"/>
              </a:rPr>
              <a:t>ТАЛАП</a:t>
            </a:r>
          </a:p>
          <a:p>
            <a:pPr algn="ctr"/>
            <a:r>
              <a:rPr sz="1300">
                <a:solidFill>
                  <a:srgbClr val="262C34"/>
                </a:solidFill>
                <a:latin typeface="Aptos"/>
              </a:rPr>
              <a:t>қызығушылық, ішкі талап</a:t>
            </a:r>
          </a:p>
        </p:txBody>
      </p:sp>
      <p:sp>
        <p:nvSpPr>
          <p:cNvPr id="6" name="Oval 5"/>
          <p:cNvSpPr/>
          <p:nvPr/>
        </p:nvSpPr>
        <p:spPr>
          <a:xfrm>
            <a:off x="612648" y="1984248"/>
            <a:ext cx="420624" cy="420624"/>
          </a:xfrm>
          <a:prstGeom prst="ellipse">
            <a:avLst/>
          </a:prstGeom>
          <a:solidFill>
            <a:srgbClr val="467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450591" y="2743200"/>
            <a:ext cx="347472" cy="347472"/>
          </a:xfrm>
          <a:prstGeom prst="rightArrow">
            <a:avLst/>
          </a:prstGeom>
          <a:solidFill>
            <a:srgbClr val="C497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2834639" y="1874519"/>
            <a:ext cx="1965960" cy="21488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800"/>
              </a:spcAft>
            </a:pPr>
            <a:r>
              <a:rPr sz="2000" b="1">
                <a:solidFill>
                  <a:srgbClr val="18365C"/>
                </a:solidFill>
                <a:latin typeface="Aptos Display"/>
              </a:rPr>
              <a:t>ЕҢБЕК</a:t>
            </a:r>
          </a:p>
          <a:p>
            <a:pPr algn="ctr"/>
            <a:r>
              <a:rPr sz="1300">
                <a:solidFill>
                  <a:srgbClr val="262C34"/>
                </a:solidFill>
                <a:latin typeface="Aptos"/>
              </a:rPr>
              <a:t>жүйелі әрекет, машық</a:t>
            </a:r>
          </a:p>
        </p:txBody>
      </p:sp>
      <p:sp>
        <p:nvSpPr>
          <p:cNvPr id="9" name="Oval 8"/>
          <p:cNvSpPr/>
          <p:nvPr/>
        </p:nvSpPr>
        <p:spPr>
          <a:xfrm>
            <a:off x="2944368" y="1984248"/>
            <a:ext cx="420624" cy="420624"/>
          </a:xfrm>
          <a:prstGeom prst="ellipse">
            <a:avLst/>
          </a:prstGeom>
          <a:solidFill>
            <a:srgbClr val="467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4782312" y="2743200"/>
            <a:ext cx="347472" cy="347472"/>
          </a:xfrm>
          <a:prstGeom prst="rightArrow">
            <a:avLst/>
          </a:prstGeom>
          <a:solidFill>
            <a:srgbClr val="C497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5166359" y="1874519"/>
            <a:ext cx="1965960" cy="21488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800"/>
              </a:spcAft>
            </a:pPr>
            <a:r>
              <a:rPr sz="2000" b="1">
                <a:solidFill>
                  <a:srgbClr val="18365C"/>
                </a:solidFill>
                <a:latin typeface="Aptos Display"/>
              </a:rPr>
              <a:t>ТЕРЕҢ ОЙ</a:t>
            </a:r>
          </a:p>
          <a:p>
            <a:pPr algn="ctr"/>
            <a:r>
              <a:rPr sz="1300">
                <a:solidFill>
                  <a:srgbClr val="262C34"/>
                </a:solidFill>
                <a:latin typeface="Aptos"/>
              </a:rPr>
              <a:t>саралау, бағалау</a:t>
            </a:r>
          </a:p>
        </p:txBody>
      </p:sp>
      <p:sp>
        <p:nvSpPr>
          <p:cNvPr id="12" name="Oval 11"/>
          <p:cNvSpPr/>
          <p:nvPr/>
        </p:nvSpPr>
        <p:spPr>
          <a:xfrm>
            <a:off x="5276088" y="1984248"/>
            <a:ext cx="420624" cy="420624"/>
          </a:xfrm>
          <a:prstGeom prst="ellipse">
            <a:avLst/>
          </a:prstGeom>
          <a:solidFill>
            <a:srgbClr val="467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7114031" y="2743200"/>
            <a:ext cx="347472" cy="347472"/>
          </a:xfrm>
          <a:prstGeom prst="rightArrow">
            <a:avLst/>
          </a:prstGeom>
          <a:solidFill>
            <a:srgbClr val="C497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7498079" y="1874519"/>
            <a:ext cx="1965960" cy="21488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800"/>
              </a:spcAft>
            </a:pPr>
            <a:r>
              <a:rPr sz="2000" b="1">
                <a:solidFill>
                  <a:srgbClr val="18365C"/>
                </a:solidFill>
                <a:latin typeface="Aptos Display"/>
              </a:rPr>
              <a:t>ҚАНАҒАТ</a:t>
            </a:r>
          </a:p>
          <a:p>
            <a:pPr algn="ctr"/>
            <a:r>
              <a:rPr sz="1300">
                <a:solidFill>
                  <a:srgbClr val="262C34"/>
                </a:solidFill>
                <a:latin typeface="Aptos"/>
              </a:rPr>
              <a:t>құндылықты сезіну</a:t>
            </a:r>
          </a:p>
        </p:txBody>
      </p:sp>
      <p:sp>
        <p:nvSpPr>
          <p:cNvPr id="15" name="Oval 14"/>
          <p:cNvSpPr/>
          <p:nvPr/>
        </p:nvSpPr>
        <p:spPr>
          <a:xfrm>
            <a:off x="7607807" y="1984248"/>
            <a:ext cx="420624" cy="420624"/>
          </a:xfrm>
          <a:prstGeom prst="ellipse">
            <a:avLst/>
          </a:prstGeom>
          <a:solidFill>
            <a:srgbClr val="467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9445751" y="2743200"/>
            <a:ext cx="347472" cy="347472"/>
          </a:xfrm>
          <a:prstGeom prst="rightArrow">
            <a:avLst/>
          </a:prstGeom>
          <a:solidFill>
            <a:srgbClr val="C497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9829800" y="1874519"/>
            <a:ext cx="1965960" cy="21488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800"/>
              </a:spcAft>
            </a:pPr>
            <a:r>
              <a:rPr sz="2000" b="1">
                <a:solidFill>
                  <a:srgbClr val="18365C"/>
                </a:solidFill>
                <a:latin typeface="Aptos Display"/>
              </a:rPr>
              <a:t>РАҚЫМ</a:t>
            </a:r>
          </a:p>
          <a:p>
            <a:pPr algn="ctr"/>
            <a:r>
              <a:rPr sz="1300">
                <a:solidFill>
                  <a:srgbClr val="262C34"/>
                </a:solidFill>
                <a:latin typeface="Aptos"/>
              </a:rPr>
              <a:t>өмірде қолдану, үлес қосу</a:t>
            </a:r>
          </a:p>
        </p:txBody>
      </p:sp>
      <p:sp>
        <p:nvSpPr>
          <p:cNvPr id="18" name="Oval 17"/>
          <p:cNvSpPr/>
          <p:nvPr/>
        </p:nvSpPr>
        <p:spPr>
          <a:xfrm>
            <a:off x="9939528" y="1984248"/>
            <a:ext cx="420624" cy="420624"/>
          </a:xfrm>
          <a:prstGeom prst="ellipse">
            <a:avLst/>
          </a:prstGeom>
          <a:solidFill>
            <a:srgbClr val="467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60120" y="4663440"/>
            <a:ext cx="10241280" cy="1051560"/>
          </a:xfrm>
          <a:prstGeom prst="roundRect">
            <a:avLst/>
          </a:prstGeom>
          <a:solidFill>
            <a:srgbClr val="EBF2FA"/>
          </a:solidFill>
          <a:ln w="15240"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900" i="1">
                <a:solidFill>
                  <a:srgbClr val="18365C"/>
                </a:solidFill>
                <a:latin typeface="Georgia"/>
              </a:rPr>
              <a:t>“Бес асыл іс бірімен-бірі жалғасып, қазақ тілін оқу арқылы сөз өнері құндылығын меңгеру кезеңдерін көрсетеді.”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B6572"/>
                </a:solidFill>
                <a:latin typeface="Aptos"/>
              </a:rPr>
              <a:t>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467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4360" y="347472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700" b="1">
                <a:solidFill>
                  <a:srgbClr val="18365C"/>
                </a:solidFill>
                <a:latin typeface="Aptos Display"/>
              </a:rPr>
              <a:t>1–2 кезең: «Талап» және «Еңбек»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417320"/>
            <a:ext cx="5349240" cy="429768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C497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700"/>
              </a:spcAft>
            </a:pPr>
            <a:r>
              <a:rPr sz="2000" b="1" dirty="0">
                <a:solidFill>
                  <a:srgbClr val="C4973A"/>
                </a:solidFill>
                <a:latin typeface="Aptos Display"/>
              </a:rPr>
              <a:t>1. ТАЛАП</a:t>
            </a:r>
          </a:p>
          <a:p>
            <a:r>
              <a:rPr sz="2000" dirty="0">
                <a:solidFill>
                  <a:srgbClr val="002060"/>
                </a:solidFill>
                <a:latin typeface="Aptos"/>
              </a:rPr>
              <a:t>Сөз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өнерін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меңгерудің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бастапқы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кезеңі</a:t>
            </a:r>
            <a:r>
              <a:rPr sz="2000" dirty="0">
                <a:solidFill>
                  <a:srgbClr val="002060"/>
                </a:solidFill>
                <a:latin typeface="Aptos"/>
              </a:rPr>
              <a:t>. Мұғалімнің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құндылық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бағдар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көрсетуі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сыртқы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қоғамдық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талапты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оқушының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ішкі-танымдық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талабына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айналдыруға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бағытталады</a:t>
            </a:r>
            <a:r>
              <a:rPr sz="2000" dirty="0">
                <a:solidFill>
                  <a:srgbClr val="002060"/>
                </a:solidFill>
                <a:latin typeface="Aptos"/>
              </a:rPr>
              <a:t>.
Тірек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идея</a:t>
            </a:r>
            <a:r>
              <a:rPr sz="2000" dirty="0">
                <a:solidFill>
                  <a:srgbClr val="002060"/>
                </a:solidFill>
                <a:latin typeface="Aptos"/>
              </a:rPr>
              <a:t>: «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білімдіден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шыққан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сөз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талаптыға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болсын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кез</a:t>
            </a:r>
            <a:r>
              <a:rPr sz="2000" dirty="0">
                <a:solidFill>
                  <a:srgbClr val="002060"/>
                </a:solidFill>
                <a:latin typeface="Aptos"/>
              </a:rPr>
              <a:t>»; «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талап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қыл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артық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білуге</a:t>
            </a:r>
            <a:r>
              <a:rPr sz="2000" dirty="0">
                <a:solidFill>
                  <a:srgbClr val="002060"/>
                </a:solidFill>
                <a:latin typeface="Aptos"/>
              </a:rPr>
              <a:t>».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72200" y="1417320"/>
            <a:ext cx="5349240" cy="429768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700"/>
              </a:spcAft>
            </a:pPr>
            <a:r>
              <a:rPr sz="2000" b="1" dirty="0">
                <a:solidFill>
                  <a:srgbClr val="4670B7"/>
                </a:solidFill>
                <a:latin typeface="Aptos Display"/>
              </a:rPr>
              <a:t>2. ЕҢБЕК</a:t>
            </a:r>
          </a:p>
          <a:p>
            <a:r>
              <a:rPr sz="2000" dirty="0">
                <a:solidFill>
                  <a:srgbClr val="002060"/>
                </a:solidFill>
                <a:latin typeface="Aptos"/>
              </a:rPr>
              <a:t>Талап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оянған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оқушы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білім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мен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сөз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өнерін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меңгеруге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жүйелі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түрде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әрекет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етеді</a:t>
            </a:r>
            <a:r>
              <a:rPr sz="2000" dirty="0">
                <a:solidFill>
                  <a:srgbClr val="002060"/>
                </a:solidFill>
                <a:latin typeface="Aptos"/>
              </a:rPr>
              <a:t>. Еңбек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арқылы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білім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нәтижеге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айналады</a:t>
            </a:r>
            <a:r>
              <a:rPr sz="2000" dirty="0">
                <a:solidFill>
                  <a:srgbClr val="002060"/>
                </a:solidFill>
                <a:latin typeface="Aptos"/>
              </a:rPr>
              <a:t>.
Тірек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идеялар</a:t>
            </a:r>
            <a:r>
              <a:rPr sz="2000" dirty="0">
                <a:solidFill>
                  <a:srgbClr val="002060"/>
                </a:solidFill>
                <a:latin typeface="Aptos"/>
              </a:rPr>
              <a:t>: «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Өзіңе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сен</a:t>
            </a:r>
            <a:r>
              <a:rPr sz="2000" dirty="0">
                <a:solidFill>
                  <a:srgbClr val="002060"/>
                </a:solidFill>
                <a:latin typeface="Aptos"/>
              </a:rPr>
              <a:t>,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өзіңді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алып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шығар</a:t>
            </a:r>
            <a:r>
              <a:rPr sz="2000" dirty="0">
                <a:solidFill>
                  <a:srgbClr val="002060"/>
                </a:solidFill>
                <a:latin typeface="Aptos"/>
              </a:rPr>
              <a:t>,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еңбегің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мен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ақылың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екі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жақтап</a:t>
            </a:r>
            <a:r>
              <a:rPr sz="2000" dirty="0">
                <a:solidFill>
                  <a:srgbClr val="002060"/>
                </a:solidFill>
                <a:latin typeface="Aptos"/>
              </a:rPr>
              <a:t>»; «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Ақырын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жүріп</a:t>
            </a:r>
            <a:r>
              <a:rPr sz="2000" dirty="0">
                <a:solidFill>
                  <a:srgbClr val="002060"/>
                </a:solidFill>
                <a:latin typeface="Aptos"/>
              </a:rPr>
              <a:t>,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анық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бас</a:t>
            </a:r>
            <a:r>
              <a:rPr sz="2000" dirty="0">
                <a:solidFill>
                  <a:srgbClr val="002060"/>
                </a:solidFill>
                <a:latin typeface="Aptos"/>
              </a:rPr>
              <a:t>».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B6572"/>
                </a:solidFill>
                <a:latin typeface="Aptos"/>
              </a:rPr>
              <a:t>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467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4360" y="347472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700" b="1">
                <a:solidFill>
                  <a:srgbClr val="18365C"/>
                </a:solidFill>
                <a:latin typeface="Aptos Display"/>
              </a:rPr>
              <a:t>3–4 кезең: «Терең ой» және «Қанағат»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417320"/>
            <a:ext cx="5349240" cy="429768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700"/>
              </a:spcAft>
            </a:pPr>
            <a:r>
              <a:rPr sz="2000" b="1" dirty="0">
                <a:solidFill>
                  <a:srgbClr val="4670B7"/>
                </a:solidFill>
                <a:latin typeface="Aptos Display"/>
              </a:rPr>
              <a:t>3. ТЕРЕҢ ОЙ</a:t>
            </a:r>
          </a:p>
          <a:p>
            <a:r>
              <a:rPr sz="2000" dirty="0">
                <a:solidFill>
                  <a:srgbClr val="002060"/>
                </a:solidFill>
                <a:latin typeface="Aptos"/>
              </a:rPr>
              <a:t>Еңбекпен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алған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білімді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қорыту</a:t>
            </a:r>
            <a:r>
              <a:rPr sz="2000" dirty="0">
                <a:solidFill>
                  <a:srgbClr val="002060"/>
                </a:solidFill>
                <a:latin typeface="Aptos"/>
              </a:rPr>
              <a:t>,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терең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ой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сүзгісінен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өткізу</a:t>
            </a:r>
            <a:r>
              <a:rPr sz="2000" dirty="0">
                <a:solidFill>
                  <a:srgbClr val="002060"/>
                </a:solidFill>
                <a:latin typeface="Aptos"/>
              </a:rPr>
              <a:t>,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бағамдау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және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бағалау</a:t>
            </a:r>
            <a:r>
              <a:rPr sz="2000" dirty="0">
                <a:solidFill>
                  <a:srgbClr val="002060"/>
                </a:solidFill>
                <a:latin typeface="Aptos"/>
              </a:rPr>
              <a:t>. Оқушы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өміріне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қажетті</a:t>
            </a:r>
            <a:r>
              <a:rPr sz="2000" dirty="0">
                <a:solidFill>
                  <a:srgbClr val="002060"/>
                </a:solidFill>
                <a:latin typeface="Aptos"/>
              </a:rPr>
              <a:t>,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пайдалы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білімді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таңдап</a:t>
            </a:r>
            <a:r>
              <a:rPr sz="2000" dirty="0">
                <a:solidFill>
                  <a:srgbClr val="002060"/>
                </a:solidFill>
                <a:latin typeface="Aptos"/>
              </a:rPr>
              <a:t>,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бойына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сіңіреді</a:t>
            </a:r>
            <a:r>
              <a:rPr sz="2000" dirty="0">
                <a:solidFill>
                  <a:srgbClr val="002060"/>
                </a:solidFill>
                <a:latin typeface="Aptos"/>
              </a:rPr>
              <a:t>.
«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Көңілге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түрлі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ой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түсер</a:t>
            </a:r>
            <a:r>
              <a:rPr sz="2000" dirty="0">
                <a:solidFill>
                  <a:srgbClr val="002060"/>
                </a:solidFill>
                <a:latin typeface="Aptos"/>
              </a:rPr>
              <a:t>,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әр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тереңге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нұсқасаң</a:t>
            </a:r>
            <a:r>
              <a:rPr sz="2000" dirty="0">
                <a:solidFill>
                  <a:srgbClr val="002060"/>
                </a:solidFill>
                <a:latin typeface="Aptos"/>
              </a:rPr>
              <a:t>»; «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Түбі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терең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сөз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артық</a:t>
            </a:r>
            <a:r>
              <a:rPr sz="2000" dirty="0">
                <a:solidFill>
                  <a:srgbClr val="002060"/>
                </a:solidFill>
                <a:latin typeface="Aptos"/>
              </a:rPr>
              <a:t>».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72200" y="1417320"/>
            <a:ext cx="5349240" cy="429768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C497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700"/>
              </a:spcAft>
            </a:pPr>
            <a:r>
              <a:rPr sz="2000" b="1" dirty="0">
                <a:solidFill>
                  <a:srgbClr val="C4973A"/>
                </a:solidFill>
                <a:latin typeface="Aptos Display"/>
              </a:rPr>
              <a:t>4. ҚАНАҒАТ</a:t>
            </a:r>
          </a:p>
          <a:p>
            <a:r>
              <a:rPr sz="2000" dirty="0" err="1">
                <a:solidFill>
                  <a:srgbClr val="002060"/>
                </a:solidFill>
                <a:latin typeface="Aptos"/>
              </a:rPr>
              <a:t>Талаппен</a:t>
            </a:r>
            <a:r>
              <a:rPr sz="2000" dirty="0">
                <a:solidFill>
                  <a:srgbClr val="002060"/>
                </a:solidFill>
                <a:latin typeface="Aptos"/>
              </a:rPr>
              <a:t>,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еңбекпен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алған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білімді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терең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оймен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саралаған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оқушы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сөз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өнерін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бағалап</a:t>
            </a:r>
            <a:r>
              <a:rPr sz="2000" dirty="0">
                <a:solidFill>
                  <a:srgbClr val="002060"/>
                </a:solidFill>
                <a:latin typeface="Aptos"/>
              </a:rPr>
              <a:t>,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жаңа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білімге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ішкі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дайындық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қалыптастырады</a:t>
            </a:r>
            <a:r>
              <a:rPr sz="2000" dirty="0">
                <a:solidFill>
                  <a:srgbClr val="002060"/>
                </a:solidFill>
                <a:latin typeface="Aptos"/>
              </a:rPr>
              <a:t>. Шынайы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құндылықты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жүрекпен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тану</a:t>
            </a:r>
            <a:r>
              <a:rPr sz="2000" dirty="0">
                <a:solidFill>
                  <a:srgbClr val="002060"/>
                </a:solidFill>
                <a:latin typeface="Aptos"/>
              </a:rPr>
              <a:t> –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осы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кезеңнің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өзегі</a:t>
            </a:r>
            <a:r>
              <a:rPr sz="2000" dirty="0">
                <a:solidFill>
                  <a:srgbClr val="002060"/>
                </a:solidFill>
                <a:latin typeface="Aptos"/>
              </a:rPr>
              <a:t>.
«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Жүрегіңе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сүңгі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де</a:t>
            </a:r>
            <a:r>
              <a:rPr sz="2000" dirty="0">
                <a:solidFill>
                  <a:srgbClr val="002060"/>
                </a:solidFill>
                <a:latin typeface="Aptos"/>
              </a:rPr>
              <a:t>,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түбін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көзде</a:t>
            </a:r>
            <a:r>
              <a:rPr sz="2000" dirty="0">
                <a:solidFill>
                  <a:srgbClr val="002060"/>
                </a:solidFill>
                <a:latin typeface="Aptos"/>
              </a:rPr>
              <a:t>,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сонан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алған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шын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асыл</a:t>
            </a:r>
            <a:r>
              <a:rPr sz="2000" dirty="0">
                <a:solidFill>
                  <a:srgbClr val="002060"/>
                </a:solidFill>
                <a:latin typeface="Aptos"/>
              </a:rPr>
              <a:t>,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тастай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көрме</a:t>
            </a:r>
            <a:r>
              <a:rPr sz="2000" dirty="0">
                <a:solidFill>
                  <a:srgbClr val="002060"/>
                </a:solidFill>
                <a:latin typeface="Aptos"/>
              </a:rPr>
              <a:t>».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B6572"/>
                </a:solidFill>
                <a:latin typeface="Aptos"/>
              </a:rPr>
              <a:t>10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467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4360" y="347472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700" b="1">
                <a:solidFill>
                  <a:srgbClr val="18365C"/>
                </a:solidFill>
                <a:latin typeface="Aptos Display"/>
              </a:rPr>
              <a:t>5 кезең: «Рақым» – білімді өмірде қолдану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463040"/>
            <a:ext cx="5029200" cy="19202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C497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700"/>
              </a:spcAft>
            </a:pPr>
            <a:r>
              <a:rPr sz="2000" b="1" dirty="0">
                <a:solidFill>
                  <a:srgbClr val="C4973A"/>
                </a:solidFill>
                <a:latin typeface="Aptos Display"/>
              </a:rPr>
              <a:t>РАҚЫМ</a:t>
            </a:r>
          </a:p>
          <a:p>
            <a:r>
              <a:rPr sz="2000" dirty="0">
                <a:solidFill>
                  <a:srgbClr val="002060"/>
                </a:solidFill>
                <a:latin typeface="Aptos"/>
              </a:rPr>
              <a:t>Сөз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өнерінің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қыр-сырын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меңгерген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оқушы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қазақ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сөзіне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құрметін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арттырып</a:t>
            </a:r>
            <a:r>
              <a:rPr sz="2000" dirty="0">
                <a:solidFill>
                  <a:srgbClr val="002060"/>
                </a:solidFill>
                <a:latin typeface="Aptos"/>
              </a:rPr>
              <a:t>,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білім</a:t>
            </a:r>
            <a:r>
              <a:rPr sz="2000" dirty="0">
                <a:solidFill>
                  <a:srgbClr val="002060"/>
                </a:solidFill>
                <a:latin typeface="Aptos"/>
              </a:rPr>
              <a:t>,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білік</a:t>
            </a:r>
            <a:r>
              <a:rPr sz="2000" dirty="0">
                <a:solidFill>
                  <a:srgbClr val="002060"/>
                </a:solidFill>
                <a:latin typeface="Aptos"/>
              </a:rPr>
              <a:t>,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дағдысын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өзі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жүрген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ортасында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қолдана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бастайды</a:t>
            </a:r>
            <a:r>
              <a:rPr sz="2000" dirty="0">
                <a:solidFill>
                  <a:srgbClr val="002060"/>
                </a:solidFill>
                <a:latin typeface="Aptos"/>
              </a:rPr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080760" y="1463040"/>
            <a:ext cx="5349240" cy="19202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700"/>
              </a:spcAft>
            </a:pPr>
            <a:r>
              <a:rPr sz="2000" b="1" dirty="0">
                <a:solidFill>
                  <a:srgbClr val="4670B7"/>
                </a:solidFill>
                <a:latin typeface="Aptos Display"/>
              </a:rPr>
              <a:t>Тілдік </a:t>
            </a:r>
            <a:r>
              <a:rPr sz="2000" b="1" dirty="0" err="1">
                <a:solidFill>
                  <a:srgbClr val="4670B7"/>
                </a:solidFill>
                <a:latin typeface="Aptos Display"/>
              </a:rPr>
              <a:t>тұлғаға</a:t>
            </a:r>
            <a:r>
              <a:rPr sz="2000" b="1" dirty="0">
                <a:solidFill>
                  <a:srgbClr val="4670B7"/>
                </a:solidFill>
                <a:latin typeface="Aptos Display"/>
              </a:rPr>
              <a:t> </a:t>
            </a:r>
            <a:r>
              <a:rPr sz="2000" b="1" dirty="0" err="1">
                <a:solidFill>
                  <a:srgbClr val="4670B7"/>
                </a:solidFill>
                <a:latin typeface="Aptos Display"/>
              </a:rPr>
              <a:t>өту</a:t>
            </a:r>
            <a:endParaRPr sz="2000" b="1" dirty="0">
              <a:solidFill>
                <a:srgbClr val="4670B7"/>
              </a:solidFill>
              <a:latin typeface="Aptos Display"/>
            </a:endParaRPr>
          </a:p>
          <a:p>
            <a:r>
              <a:rPr sz="2000" dirty="0">
                <a:solidFill>
                  <a:srgbClr val="002060"/>
                </a:solidFill>
                <a:latin typeface="Aptos"/>
              </a:rPr>
              <a:t>Қазақ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тілінің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қолданылу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аясын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кеңейтуге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өз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үлесін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қосатын</a:t>
            </a:r>
            <a:r>
              <a:rPr sz="2000" dirty="0">
                <a:solidFill>
                  <a:srgbClr val="002060"/>
                </a:solidFill>
                <a:latin typeface="Aptos"/>
              </a:rPr>
              <a:t>,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мейірім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мен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махаббатты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жүрекке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орнықтырған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тілдік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тұлға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қалыптасады</a:t>
            </a:r>
            <a:r>
              <a:rPr sz="2000" dirty="0">
                <a:solidFill>
                  <a:srgbClr val="002060"/>
                </a:solidFill>
                <a:latin typeface="Aptos"/>
              </a:rPr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3840480"/>
            <a:ext cx="10332720" cy="1325880"/>
          </a:xfrm>
          <a:prstGeom prst="roundRect">
            <a:avLst/>
          </a:prstGeom>
          <a:solidFill>
            <a:srgbClr val="EBF2FA"/>
          </a:solidFill>
          <a:ln w="15240"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900" i="1">
                <a:solidFill>
                  <a:srgbClr val="18365C"/>
                </a:solidFill>
                <a:latin typeface="Georgia"/>
              </a:rPr>
              <a:t>“Адамдықтың қарызы үшін еңбек қылсаң, Алланың сүйген құлының бірі боласың.”</a:t>
            </a:r>
          </a:p>
          <a:p>
            <a:pPr algn="r"/>
            <a:r>
              <a:rPr sz="1050">
                <a:solidFill>
                  <a:srgbClr val="5B6572"/>
                </a:solidFill>
                <a:latin typeface="Aptos"/>
              </a:rPr>
              <a:t>Абай, он жетінші қарасөз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440680"/>
            <a:ext cx="10149840" cy="857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1000"/>
              </a:spcAft>
              <a:defRPr sz="1550">
                <a:solidFill>
                  <a:srgbClr val="262C34"/>
                </a:solidFill>
                <a:latin typeface="Aptos"/>
              </a:defRPr>
            </a:pPr>
            <a:r>
              <a:rPr sz="2000" dirty="0">
                <a:solidFill>
                  <a:srgbClr val="002060"/>
                </a:solidFill>
              </a:rPr>
              <a:t>• </a:t>
            </a:r>
            <a:r>
              <a:rPr sz="2000" dirty="0" err="1">
                <a:solidFill>
                  <a:srgbClr val="002060"/>
                </a:solidFill>
              </a:rPr>
              <a:t>Рақым</a:t>
            </a:r>
            <a:r>
              <a:rPr sz="2000" dirty="0">
                <a:solidFill>
                  <a:srgbClr val="002060"/>
                </a:solidFill>
              </a:rPr>
              <a:t> – </a:t>
            </a:r>
            <a:r>
              <a:rPr sz="2000" dirty="0" err="1">
                <a:solidFill>
                  <a:srgbClr val="002060"/>
                </a:solidFill>
              </a:rPr>
              <a:t>әдістемелік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жүйенің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соңғы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нәтижелік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деңгейі</a:t>
            </a:r>
            <a:r>
              <a:rPr sz="2000"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05000"/>
              </a:lnSpc>
              <a:spcAft>
                <a:spcPts val="1000"/>
              </a:spcAft>
              <a:defRPr sz="1550">
                <a:solidFill>
                  <a:srgbClr val="262C34"/>
                </a:solidFill>
                <a:latin typeface="Aptos"/>
              </a:defRPr>
            </a:pPr>
            <a:r>
              <a:rPr sz="2000" dirty="0">
                <a:solidFill>
                  <a:srgbClr val="002060"/>
                </a:solidFill>
              </a:rPr>
              <a:t>• Білімнің </a:t>
            </a:r>
            <a:r>
              <a:rPr sz="2000" dirty="0" err="1">
                <a:solidFill>
                  <a:srgbClr val="002060"/>
                </a:solidFill>
              </a:rPr>
              <a:t>әлеуметтік-адамгершілік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әрекетке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ұласуын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білдіреді</a:t>
            </a:r>
            <a:r>
              <a:rPr sz="20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B6572"/>
                </a:solidFill>
                <a:latin typeface="Aptos"/>
              </a:rPr>
              <a:t>11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467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4360" y="347472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700" b="1">
                <a:solidFill>
                  <a:srgbClr val="18365C"/>
                </a:solidFill>
                <a:latin typeface="Aptos Display"/>
              </a:rPr>
              <a:t>Бес асыл іс – бір сабақтың құрылымдық жүйесі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325880"/>
            <a:ext cx="2011680" cy="658368"/>
          </a:xfrm>
          <a:prstGeom prst="roundRect">
            <a:avLst/>
          </a:prstGeom>
          <a:solidFill>
            <a:srgbClr val="467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ТАЛАП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971800" y="1307592"/>
            <a:ext cx="7955279" cy="694944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C497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700"/>
              </a:spcAft>
            </a:pPr>
            <a:r>
              <a:rPr sz="2000" b="1" dirty="0" err="1">
                <a:solidFill>
                  <a:srgbClr val="C4973A"/>
                </a:solidFill>
                <a:latin typeface="Aptos Display"/>
              </a:rPr>
              <a:t>Ұйымдастыру</a:t>
            </a:r>
            <a:r>
              <a:rPr sz="2000" b="1" dirty="0">
                <a:solidFill>
                  <a:srgbClr val="C4973A"/>
                </a:solidFill>
                <a:latin typeface="Aptos Display"/>
              </a:rPr>
              <a:t> </a:t>
            </a:r>
            <a:r>
              <a:rPr sz="2000" b="1" dirty="0" err="1">
                <a:solidFill>
                  <a:srgbClr val="C4973A"/>
                </a:solidFill>
                <a:latin typeface="Aptos Display"/>
              </a:rPr>
              <a:t>кезеңі</a:t>
            </a:r>
            <a:endParaRPr sz="2000" b="1" dirty="0">
              <a:solidFill>
                <a:srgbClr val="C4973A"/>
              </a:solidFill>
              <a:latin typeface="Aptos Display"/>
            </a:endParaRPr>
          </a:p>
          <a:p>
            <a:r>
              <a:rPr sz="2000" dirty="0">
                <a:solidFill>
                  <a:srgbClr val="002060"/>
                </a:solidFill>
                <a:latin typeface="Aptos"/>
              </a:rPr>
              <a:t>Оқушыны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оқу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әрекетіне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бағыттау</a:t>
            </a:r>
            <a:endParaRPr sz="2000" dirty="0">
              <a:solidFill>
                <a:srgbClr val="002060"/>
              </a:solidFill>
              <a:latin typeface="Apto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31520" y="2286000"/>
            <a:ext cx="2011680" cy="658368"/>
          </a:xfrm>
          <a:prstGeom prst="roundRect">
            <a:avLst/>
          </a:prstGeom>
          <a:solidFill>
            <a:srgbClr val="467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ЕҢБЕК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71800" y="2267712"/>
            <a:ext cx="7955279" cy="694944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700"/>
              </a:spcAft>
            </a:pPr>
            <a:r>
              <a:rPr sz="2000" b="1" dirty="0">
                <a:solidFill>
                  <a:srgbClr val="4670B7"/>
                </a:solidFill>
                <a:latin typeface="Aptos Display"/>
              </a:rPr>
              <a:t>Жаңа </a:t>
            </a:r>
            <a:r>
              <a:rPr sz="2000" b="1" dirty="0" err="1">
                <a:solidFill>
                  <a:srgbClr val="4670B7"/>
                </a:solidFill>
                <a:latin typeface="Aptos Display"/>
              </a:rPr>
              <a:t>білімді</a:t>
            </a:r>
            <a:r>
              <a:rPr sz="2000" b="1" dirty="0">
                <a:solidFill>
                  <a:srgbClr val="4670B7"/>
                </a:solidFill>
                <a:latin typeface="Aptos Display"/>
              </a:rPr>
              <a:t> </a:t>
            </a:r>
            <a:r>
              <a:rPr sz="2000" b="1" dirty="0" err="1">
                <a:solidFill>
                  <a:srgbClr val="4670B7"/>
                </a:solidFill>
                <a:latin typeface="Aptos Display"/>
              </a:rPr>
              <a:t>меңгерту</a:t>
            </a:r>
            <a:endParaRPr sz="2000" b="1" dirty="0">
              <a:solidFill>
                <a:srgbClr val="4670B7"/>
              </a:solidFill>
              <a:latin typeface="Aptos Display"/>
            </a:endParaRPr>
          </a:p>
          <a:p>
            <a:r>
              <a:rPr sz="2000" dirty="0">
                <a:solidFill>
                  <a:srgbClr val="002060"/>
                </a:solidFill>
                <a:latin typeface="Aptos"/>
              </a:rPr>
              <a:t>Тілдік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білімді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әрекет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арқылы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игеру</a:t>
            </a:r>
            <a:endParaRPr sz="2000" dirty="0">
              <a:solidFill>
                <a:srgbClr val="002060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31520" y="3246120"/>
            <a:ext cx="2011680" cy="658368"/>
          </a:xfrm>
          <a:prstGeom prst="roundRect">
            <a:avLst/>
          </a:prstGeom>
          <a:solidFill>
            <a:srgbClr val="467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ТЕРЕҢ ОЙ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971800" y="3227832"/>
            <a:ext cx="7955279" cy="694944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700"/>
              </a:spcAft>
            </a:pPr>
            <a:r>
              <a:rPr sz="2000" b="1" dirty="0" err="1">
                <a:solidFill>
                  <a:srgbClr val="4670B7"/>
                </a:solidFill>
                <a:latin typeface="Aptos Display"/>
              </a:rPr>
              <a:t>Ой</a:t>
            </a:r>
            <a:r>
              <a:rPr sz="2000" b="1" dirty="0">
                <a:solidFill>
                  <a:srgbClr val="4670B7"/>
                </a:solidFill>
                <a:latin typeface="Aptos Display"/>
              </a:rPr>
              <a:t> </a:t>
            </a:r>
            <a:r>
              <a:rPr sz="2000" b="1" dirty="0" err="1">
                <a:solidFill>
                  <a:srgbClr val="4670B7"/>
                </a:solidFill>
                <a:latin typeface="Aptos Display"/>
              </a:rPr>
              <a:t>қорыту</a:t>
            </a:r>
            <a:endParaRPr sz="2000" b="1" dirty="0">
              <a:solidFill>
                <a:srgbClr val="4670B7"/>
              </a:solidFill>
              <a:latin typeface="Aptos Display"/>
            </a:endParaRPr>
          </a:p>
          <a:p>
            <a:r>
              <a:rPr sz="2000" dirty="0">
                <a:solidFill>
                  <a:srgbClr val="002060"/>
                </a:solidFill>
                <a:latin typeface="Aptos"/>
              </a:rPr>
              <a:t>Білімді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саралау</a:t>
            </a:r>
            <a:r>
              <a:rPr sz="2000" dirty="0">
                <a:solidFill>
                  <a:srgbClr val="002060"/>
                </a:solidFill>
                <a:latin typeface="Aptos"/>
              </a:rPr>
              <a:t>,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бағалау</a:t>
            </a:r>
            <a:endParaRPr sz="2000" dirty="0">
              <a:solidFill>
                <a:srgbClr val="002060"/>
              </a:solidFill>
              <a:latin typeface="Apto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31520" y="4206240"/>
            <a:ext cx="2011680" cy="658368"/>
          </a:xfrm>
          <a:prstGeom prst="roundRect">
            <a:avLst/>
          </a:prstGeom>
          <a:solidFill>
            <a:srgbClr val="467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ҚАНАҒАТ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971800" y="4187952"/>
            <a:ext cx="7955279" cy="694944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C497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700"/>
              </a:spcAft>
            </a:pPr>
            <a:r>
              <a:rPr sz="2000" b="1" dirty="0" err="1">
                <a:solidFill>
                  <a:srgbClr val="C4973A"/>
                </a:solidFill>
                <a:latin typeface="Aptos Display"/>
              </a:rPr>
              <a:t>Рефлексия</a:t>
            </a:r>
            <a:endParaRPr sz="2000" b="1" dirty="0">
              <a:solidFill>
                <a:srgbClr val="C4973A"/>
              </a:solidFill>
              <a:latin typeface="Aptos Display"/>
            </a:endParaRPr>
          </a:p>
          <a:p>
            <a:r>
              <a:rPr sz="2000" dirty="0">
                <a:solidFill>
                  <a:srgbClr val="002060"/>
                </a:solidFill>
                <a:latin typeface="Aptos"/>
              </a:rPr>
              <a:t>Меңгерген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құндылықты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сезіну</a:t>
            </a:r>
            <a:r>
              <a:rPr sz="2000" dirty="0">
                <a:solidFill>
                  <a:srgbClr val="002060"/>
                </a:solidFill>
                <a:latin typeface="Aptos"/>
              </a:rPr>
              <a:t>,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бағалау</a:t>
            </a:r>
            <a:endParaRPr sz="2000" dirty="0">
              <a:solidFill>
                <a:srgbClr val="002060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31520" y="5166360"/>
            <a:ext cx="2011680" cy="658368"/>
          </a:xfrm>
          <a:prstGeom prst="roundRect">
            <a:avLst/>
          </a:prstGeom>
          <a:solidFill>
            <a:srgbClr val="467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РАҚЫМ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971800" y="5148072"/>
            <a:ext cx="7955279" cy="694944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C497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700"/>
              </a:spcAft>
            </a:pPr>
            <a:r>
              <a:rPr sz="2000" b="1" dirty="0" err="1">
                <a:solidFill>
                  <a:srgbClr val="C4973A"/>
                </a:solidFill>
                <a:latin typeface="Aptos Display"/>
              </a:rPr>
              <a:t>Шығармашылықпен</a:t>
            </a:r>
            <a:r>
              <a:rPr sz="2000" b="1" dirty="0">
                <a:solidFill>
                  <a:srgbClr val="C4973A"/>
                </a:solidFill>
                <a:latin typeface="Aptos Display"/>
              </a:rPr>
              <a:t> </a:t>
            </a:r>
            <a:r>
              <a:rPr sz="2000" b="1" dirty="0" err="1">
                <a:solidFill>
                  <a:srgbClr val="C4973A"/>
                </a:solidFill>
                <a:latin typeface="Aptos Display"/>
              </a:rPr>
              <a:t>қолдану</a:t>
            </a:r>
            <a:endParaRPr sz="2000" b="1" dirty="0">
              <a:solidFill>
                <a:srgbClr val="C4973A"/>
              </a:solidFill>
              <a:latin typeface="Aptos Display"/>
            </a:endParaRPr>
          </a:p>
          <a:p>
            <a:r>
              <a:rPr sz="2000" dirty="0">
                <a:solidFill>
                  <a:srgbClr val="002060"/>
                </a:solidFill>
                <a:latin typeface="Aptos"/>
              </a:rPr>
              <a:t>Білімді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өмірлік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коммуникацияда</a:t>
            </a:r>
            <a:r>
              <a:rPr sz="2000" dirty="0">
                <a:solidFill>
                  <a:srgbClr val="002060"/>
                </a:solidFill>
                <a:latin typeface="Aptos"/>
              </a:rPr>
              <a:t> </a:t>
            </a:r>
            <a:r>
              <a:rPr sz="2000" dirty="0" err="1">
                <a:solidFill>
                  <a:srgbClr val="002060"/>
                </a:solidFill>
                <a:latin typeface="Aptos"/>
              </a:rPr>
              <a:t>қолдану</a:t>
            </a:r>
            <a:endParaRPr sz="2000" dirty="0">
              <a:solidFill>
                <a:srgbClr val="002060"/>
              </a:solidFill>
              <a:latin typeface="Apto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B6572"/>
                </a:solidFill>
                <a:latin typeface="Aptos"/>
              </a:rPr>
              <a:t>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467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4360" y="347472"/>
            <a:ext cx="1063945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5B6572"/>
                </a:solidFill>
                <a:latin typeface="Aptos"/>
              </a:rPr>
              <a:t>Абай </a:t>
            </a:r>
            <a:r>
              <a:rPr lang="ru-RU" sz="2800" b="1" dirty="0" err="1">
                <a:solidFill>
                  <a:srgbClr val="5B6572"/>
                </a:solidFill>
                <a:latin typeface="Aptos"/>
              </a:rPr>
              <a:t>шығармалары</a:t>
            </a:r>
            <a:r>
              <a:rPr lang="ru-RU" sz="2800" b="1" dirty="0">
                <a:solidFill>
                  <a:srgbClr val="5B6572"/>
                </a:solidFill>
                <a:latin typeface="Aptos"/>
              </a:rPr>
              <a:t> – </a:t>
            </a:r>
            <a:r>
              <a:rPr lang="ru-RU" sz="2800" b="1" dirty="0" err="1">
                <a:solidFill>
                  <a:srgbClr val="5B6572"/>
                </a:solidFill>
                <a:latin typeface="Aptos"/>
              </a:rPr>
              <a:t>рухани</a:t>
            </a:r>
            <a:r>
              <a:rPr lang="ru-RU" sz="2800" b="1" dirty="0">
                <a:solidFill>
                  <a:srgbClr val="5B6572"/>
                </a:solidFill>
                <a:latin typeface="Aptos"/>
              </a:rPr>
              <a:t> </a:t>
            </a:r>
            <a:r>
              <a:rPr lang="ru-RU" sz="2800" b="1" dirty="0" err="1">
                <a:solidFill>
                  <a:srgbClr val="5B6572"/>
                </a:solidFill>
                <a:latin typeface="Aptos"/>
              </a:rPr>
              <a:t>әрі</a:t>
            </a:r>
            <a:r>
              <a:rPr lang="ru-RU" sz="2800" b="1" dirty="0">
                <a:solidFill>
                  <a:srgbClr val="5B6572"/>
                </a:solidFill>
                <a:latin typeface="Aptos"/>
              </a:rPr>
              <a:t> </a:t>
            </a:r>
            <a:r>
              <a:rPr lang="ru-RU" sz="2800" b="1" dirty="0" err="1">
                <a:solidFill>
                  <a:srgbClr val="5B6572"/>
                </a:solidFill>
                <a:latin typeface="Aptos"/>
              </a:rPr>
              <a:t>лингводидактикалық</a:t>
            </a:r>
            <a:r>
              <a:rPr lang="ru-RU" sz="2800" b="1" dirty="0">
                <a:solidFill>
                  <a:srgbClr val="5B6572"/>
                </a:solidFill>
                <a:latin typeface="Aptos"/>
              </a:rPr>
              <a:t> ресурс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417320"/>
            <a:ext cx="6400800" cy="43452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1000"/>
              </a:spcAft>
              <a:defRPr sz="1700">
                <a:solidFill>
                  <a:srgbClr val="262C34"/>
                </a:solidFill>
                <a:latin typeface="Aptos"/>
              </a:defRPr>
            </a:pPr>
            <a:r>
              <a:rPr sz="2000" dirty="0">
                <a:solidFill>
                  <a:srgbClr val="002060"/>
                </a:solidFill>
              </a:rPr>
              <a:t>• Абай </a:t>
            </a:r>
            <a:r>
              <a:rPr sz="2000" dirty="0" err="1">
                <a:solidFill>
                  <a:srgbClr val="002060"/>
                </a:solidFill>
              </a:rPr>
              <a:t>шығармаларының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мазмұны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жалпыадамзаттық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құндылықтарға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толы</a:t>
            </a:r>
            <a:r>
              <a:rPr sz="2000"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05000"/>
              </a:lnSpc>
              <a:spcAft>
                <a:spcPts val="1000"/>
              </a:spcAft>
              <a:defRPr sz="1700">
                <a:solidFill>
                  <a:srgbClr val="262C34"/>
                </a:solidFill>
                <a:latin typeface="Aptos"/>
              </a:defRPr>
            </a:pPr>
            <a:r>
              <a:rPr sz="2000" dirty="0">
                <a:solidFill>
                  <a:srgbClr val="002060"/>
                </a:solidFill>
              </a:rPr>
              <a:t>• Ақынның </a:t>
            </a:r>
            <a:r>
              <a:rPr sz="2000" dirty="0" err="1">
                <a:solidFill>
                  <a:srgbClr val="002060"/>
                </a:solidFill>
              </a:rPr>
              <a:t>сөз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саптау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мәдениеті</a:t>
            </a:r>
            <a:r>
              <a:rPr sz="2000" dirty="0">
                <a:solidFill>
                  <a:srgbClr val="002060"/>
                </a:solidFill>
              </a:rPr>
              <a:t>, </a:t>
            </a:r>
            <a:r>
              <a:rPr sz="2000" dirty="0" err="1">
                <a:solidFill>
                  <a:srgbClr val="002060"/>
                </a:solidFill>
              </a:rPr>
              <a:t>ой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тереңдігі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мен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көркем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тіл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өрнегі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тілдік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тұлғаны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дамытудың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үлгісі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ретінде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қарастырылады</a:t>
            </a:r>
            <a:r>
              <a:rPr sz="2000"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05000"/>
              </a:lnSpc>
              <a:spcAft>
                <a:spcPts val="1000"/>
              </a:spcAft>
              <a:defRPr sz="1700">
                <a:solidFill>
                  <a:srgbClr val="262C34"/>
                </a:solidFill>
                <a:latin typeface="Aptos"/>
              </a:defRPr>
            </a:pPr>
            <a:r>
              <a:rPr sz="2000" dirty="0">
                <a:solidFill>
                  <a:srgbClr val="002060"/>
                </a:solidFill>
              </a:rPr>
              <a:t>• Қазақ </a:t>
            </a:r>
            <a:r>
              <a:rPr sz="2000" dirty="0" err="1">
                <a:solidFill>
                  <a:srgbClr val="002060"/>
                </a:solidFill>
              </a:rPr>
              <a:t>тілі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сабағында</a:t>
            </a:r>
            <a:r>
              <a:rPr sz="2000" dirty="0">
                <a:solidFill>
                  <a:srgbClr val="002060"/>
                </a:solidFill>
              </a:rPr>
              <a:t> Абай </a:t>
            </a:r>
            <a:r>
              <a:rPr sz="2000" dirty="0" err="1">
                <a:solidFill>
                  <a:srgbClr val="002060"/>
                </a:solidFill>
              </a:rPr>
              <a:t>шығармаларының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тілдік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ерекшеліктеріне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назар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аударту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тілдік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білімді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жетілдіруге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және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рухани-адамгершілік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дүниетанымды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қалыптастыруға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ықпал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етеді</a:t>
            </a:r>
            <a:r>
              <a:rPr sz="2000"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05000"/>
              </a:lnSpc>
              <a:spcAft>
                <a:spcPts val="1000"/>
              </a:spcAft>
              <a:defRPr sz="1700">
                <a:solidFill>
                  <a:srgbClr val="262C34"/>
                </a:solidFill>
                <a:latin typeface="Aptos"/>
              </a:defRPr>
            </a:pPr>
            <a:r>
              <a:rPr sz="2000" dirty="0">
                <a:solidFill>
                  <a:srgbClr val="002060"/>
                </a:solidFill>
              </a:rPr>
              <a:t>• Абайдың </a:t>
            </a:r>
            <a:r>
              <a:rPr sz="2000" dirty="0" err="1">
                <a:solidFill>
                  <a:srgbClr val="002060"/>
                </a:solidFill>
              </a:rPr>
              <a:t>өлеңдері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мен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қарасөздері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педагогикалық</a:t>
            </a:r>
            <a:r>
              <a:rPr sz="2000" dirty="0">
                <a:solidFill>
                  <a:srgbClr val="002060"/>
                </a:solidFill>
              </a:rPr>
              <a:t>, </a:t>
            </a:r>
            <a:r>
              <a:rPr sz="2000" dirty="0" err="1">
                <a:solidFill>
                  <a:srgbClr val="002060"/>
                </a:solidFill>
              </a:rPr>
              <a:t>тәрбиелік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және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ағартушылық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тұжырымдарды</a:t>
            </a:r>
            <a:r>
              <a:rPr sz="2000" dirty="0">
                <a:solidFill>
                  <a:srgbClr val="002060"/>
                </a:solidFill>
              </a:rPr>
              <a:t> </a:t>
            </a:r>
            <a:r>
              <a:rPr sz="2000" dirty="0" err="1">
                <a:solidFill>
                  <a:srgbClr val="002060"/>
                </a:solidFill>
              </a:rPr>
              <a:t>қамтиды</a:t>
            </a:r>
            <a:r>
              <a:rPr sz="20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543800" y="1508760"/>
            <a:ext cx="3840480" cy="1828800"/>
          </a:xfrm>
          <a:prstGeom prst="roundRect">
            <a:avLst/>
          </a:prstGeom>
          <a:solidFill>
            <a:srgbClr val="EBF2FA"/>
          </a:solidFill>
          <a:ln w="15240"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900" i="1">
                <a:solidFill>
                  <a:srgbClr val="18365C"/>
                </a:solidFill>
                <a:latin typeface="Georgia"/>
              </a:rPr>
              <a:t>“Абай ілімін білу, түсіну және қолдану оның шығармаларының өзегіндегі құндылықтар арқылы анықталады.”</a:t>
            </a:r>
          </a:p>
          <a:p>
            <a:pPr algn="r"/>
            <a:r>
              <a:rPr sz="1050">
                <a:solidFill>
                  <a:srgbClr val="5B6572"/>
                </a:solidFill>
                <a:latin typeface="Aptos"/>
              </a:rPr>
              <a:t>Ж. Дәдебаев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543800" y="3657600"/>
            <a:ext cx="3840480" cy="1828800"/>
          </a:xfrm>
          <a:prstGeom prst="roundRect">
            <a:avLst/>
          </a:prstGeom>
          <a:solidFill>
            <a:srgbClr val="EBF2FA"/>
          </a:solidFill>
          <a:ln w="15240"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900" i="1">
                <a:solidFill>
                  <a:srgbClr val="18365C"/>
                </a:solidFill>
                <a:latin typeface="Georgia"/>
              </a:rPr>
              <a:t>“Абай қалдырған тіл жұмсау, тіл өрнегін салу үлгісін талдап-таныту – арнайы ғылыми бағытқа айналатын жұмыс.”</a:t>
            </a:r>
          </a:p>
          <a:p>
            <a:pPr algn="r"/>
            <a:r>
              <a:rPr sz="1050">
                <a:solidFill>
                  <a:srgbClr val="5B6572"/>
                </a:solidFill>
                <a:latin typeface="Aptos"/>
              </a:rPr>
              <a:t>Р. Сыздықова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B6572"/>
                </a:solidFill>
                <a:latin typeface="Aptos"/>
              </a:rPr>
              <a:t>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fld id="{00000000-1234-1234-1234-123412341234}" type="slidenum">
              <a:rPr lang="ru"/>
              <a:pPr/>
              <a:t>3</a:t>
            </a:fld>
            <a:endParaRPr/>
          </a:p>
        </p:txBody>
      </p:sp>
      <p:pic>
        <p:nvPicPr>
          <p:cNvPr id="227" name="Google Shape;227;p28"/>
          <p:cNvPicPr preferRelativeResize="0"/>
          <p:nvPr/>
        </p:nvPicPr>
        <p:blipFill rotWithShape="1">
          <a:blip r:embed="rId3">
            <a:alphaModFix/>
          </a:blip>
          <a:srcRect l="18187" t="12222" r="19569" b="19420"/>
          <a:stretch/>
        </p:blipFill>
        <p:spPr>
          <a:xfrm>
            <a:off x="502800" y="278467"/>
            <a:ext cx="805112" cy="114906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8" name="Google Shape;228;p28"/>
          <p:cNvPicPr preferRelativeResize="0"/>
          <p:nvPr/>
        </p:nvPicPr>
        <p:blipFill rotWithShape="1">
          <a:blip r:embed="rId4">
            <a:alphaModFix/>
          </a:blip>
          <a:srcRect l="21400" r="22400" b="34206"/>
          <a:stretch/>
        </p:blipFill>
        <p:spPr>
          <a:xfrm>
            <a:off x="3128000" y="345318"/>
            <a:ext cx="1100149" cy="110845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9" name="Google Shape;229;p28"/>
          <p:cNvPicPr preferRelativeResize="0"/>
          <p:nvPr/>
        </p:nvPicPr>
        <p:blipFill rotWithShape="1">
          <a:blip r:embed="rId5">
            <a:alphaModFix/>
          </a:blip>
          <a:srcRect l="10853" t="2425" r="34384" b="49258"/>
          <a:stretch/>
        </p:blipFill>
        <p:spPr>
          <a:xfrm>
            <a:off x="4601801" y="313517"/>
            <a:ext cx="893633" cy="117208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0" name="Google Shape;230;p28"/>
          <p:cNvPicPr preferRelativeResize="0"/>
          <p:nvPr/>
        </p:nvPicPr>
        <p:blipFill rotWithShape="1">
          <a:blip r:embed="rId6">
            <a:alphaModFix/>
          </a:blip>
          <a:srcRect b="25876"/>
          <a:stretch/>
        </p:blipFill>
        <p:spPr>
          <a:xfrm>
            <a:off x="8377234" y="385385"/>
            <a:ext cx="953633" cy="10887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1" name="Google Shape;231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69100" y="355200"/>
            <a:ext cx="1047792" cy="1149067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2" name="Google Shape;232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975800" y="345350"/>
            <a:ext cx="860685" cy="110843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3" name="Google Shape;233;p2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787598" y="345731"/>
            <a:ext cx="860700" cy="1107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155147" y="325019"/>
            <a:ext cx="893652" cy="1149067"/>
          </a:xfrm>
          <a:prstGeom prst="rect">
            <a:avLst/>
          </a:prstGeom>
          <a:noFill/>
          <a:ln w="9525" cap="flat" cmpd="sng">
            <a:solidFill>
              <a:srgbClr val="474747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5" name="Google Shape;235;p28"/>
          <p:cNvPicPr preferRelativeResize="0"/>
          <p:nvPr/>
        </p:nvPicPr>
        <p:blipFill rotWithShape="1">
          <a:blip r:embed="rId11">
            <a:alphaModFix/>
          </a:blip>
          <a:srcRect l="12511" t="29715" r="10965" b="8723"/>
          <a:stretch/>
        </p:blipFill>
        <p:spPr>
          <a:xfrm>
            <a:off x="167533" y="1726967"/>
            <a:ext cx="11860664" cy="4871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9708499" y="316616"/>
            <a:ext cx="953632" cy="1226232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467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4360" y="347472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700" b="1">
                <a:solidFill>
                  <a:srgbClr val="18365C"/>
                </a:solidFill>
                <a:latin typeface="Aptos Display"/>
              </a:rPr>
              <a:t>Абай және сөз өнері: тілге қойылатын талап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417320"/>
            <a:ext cx="5257800" cy="1417320"/>
          </a:xfrm>
          <a:prstGeom prst="roundRect">
            <a:avLst/>
          </a:prstGeom>
          <a:solidFill>
            <a:srgbClr val="EBF2FA"/>
          </a:solidFill>
          <a:ln w="15240"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900" i="1" dirty="0">
                <a:solidFill>
                  <a:srgbClr val="18365C"/>
                </a:solidFill>
                <a:latin typeface="Georgia"/>
              </a:rPr>
              <a:t>“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Қиыннан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 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қиыстырып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, 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тілге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 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жеңіл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, 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жүрекке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 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жылы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 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тиіп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, 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теп-тегіс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 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жұмыр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 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келу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”</a:t>
            </a:r>
          </a:p>
          <a:p>
            <a:pPr algn="r"/>
            <a:endParaRPr sz="1050" dirty="0">
              <a:solidFill>
                <a:srgbClr val="5B6572"/>
              </a:solidFill>
              <a:latin typeface="Apto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217920" y="1417320"/>
            <a:ext cx="5257800" cy="1417320"/>
          </a:xfrm>
          <a:prstGeom prst="roundRect">
            <a:avLst/>
          </a:prstGeom>
          <a:solidFill>
            <a:srgbClr val="EBF2FA"/>
          </a:solidFill>
          <a:ln w="15240"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900" i="1" dirty="0">
                <a:solidFill>
                  <a:srgbClr val="18365C"/>
                </a:solidFill>
                <a:latin typeface="Georgia"/>
              </a:rPr>
              <a:t>“Бөтен 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сөзбен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 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былғанбау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”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3154680"/>
            <a:ext cx="5257800" cy="1417320"/>
          </a:xfrm>
          <a:prstGeom prst="roundRect">
            <a:avLst/>
          </a:prstGeom>
          <a:solidFill>
            <a:srgbClr val="EBF2FA"/>
          </a:solidFill>
          <a:ln w="15240"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900" i="1" dirty="0">
                <a:solidFill>
                  <a:srgbClr val="18365C"/>
                </a:solidFill>
                <a:latin typeface="Georgia"/>
              </a:rPr>
              <a:t>“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Сөз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 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түзелді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, 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тыңдаушы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, 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сен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 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де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 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түзел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”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3154680"/>
            <a:ext cx="5257800" cy="1417320"/>
          </a:xfrm>
          <a:prstGeom prst="roundRect">
            <a:avLst/>
          </a:prstGeom>
          <a:solidFill>
            <a:srgbClr val="EBF2FA"/>
          </a:solidFill>
          <a:ln w="15240"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900" i="1" dirty="0">
                <a:solidFill>
                  <a:srgbClr val="18365C"/>
                </a:solidFill>
                <a:latin typeface="Georgia"/>
              </a:rPr>
              <a:t>“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Іші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 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алтын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, 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сырты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 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күміс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 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сөз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 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жақсысын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 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таңдап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, 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талғап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 </a:t>
            </a:r>
            <a:r>
              <a:rPr sz="1900" i="1" dirty="0" err="1">
                <a:solidFill>
                  <a:srgbClr val="18365C"/>
                </a:solidFill>
                <a:latin typeface="Georgia"/>
              </a:rPr>
              <a:t>сөйлеу</a:t>
            </a:r>
            <a:r>
              <a:rPr sz="1900" i="1" dirty="0">
                <a:solidFill>
                  <a:srgbClr val="18365C"/>
                </a:solidFill>
                <a:latin typeface="Georgia"/>
              </a:rPr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4983480"/>
            <a:ext cx="10241280" cy="729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1000"/>
              </a:spcAft>
              <a:defRPr sz="1550">
                <a:solidFill>
                  <a:srgbClr val="262C34"/>
                </a:solidFill>
                <a:latin typeface="Aptos"/>
              </a:defRPr>
            </a:pPr>
            <a:r>
              <a:rPr sz="1600" dirty="0">
                <a:solidFill>
                  <a:srgbClr val="002060"/>
                </a:solidFill>
              </a:rPr>
              <a:t>• </a:t>
            </a:r>
            <a:r>
              <a:rPr sz="1600" dirty="0" err="1">
                <a:solidFill>
                  <a:srgbClr val="002060"/>
                </a:solidFill>
              </a:rPr>
              <a:t>Сөйлеушіге</a:t>
            </a:r>
            <a:r>
              <a:rPr sz="1600" dirty="0">
                <a:solidFill>
                  <a:srgbClr val="002060"/>
                </a:solidFill>
              </a:rPr>
              <a:t> </a:t>
            </a:r>
            <a:r>
              <a:rPr sz="1600" dirty="0" err="1">
                <a:solidFill>
                  <a:srgbClr val="002060"/>
                </a:solidFill>
              </a:rPr>
              <a:t>де</a:t>
            </a:r>
            <a:r>
              <a:rPr sz="1600" dirty="0">
                <a:solidFill>
                  <a:srgbClr val="002060"/>
                </a:solidFill>
              </a:rPr>
              <a:t>, </a:t>
            </a:r>
            <a:r>
              <a:rPr sz="1600" dirty="0" err="1">
                <a:solidFill>
                  <a:srgbClr val="002060"/>
                </a:solidFill>
              </a:rPr>
              <a:t>тыңдаушыға</a:t>
            </a:r>
            <a:r>
              <a:rPr sz="1600" dirty="0">
                <a:solidFill>
                  <a:srgbClr val="002060"/>
                </a:solidFill>
              </a:rPr>
              <a:t> </a:t>
            </a:r>
            <a:r>
              <a:rPr sz="1600" dirty="0" err="1">
                <a:solidFill>
                  <a:srgbClr val="002060"/>
                </a:solidFill>
              </a:rPr>
              <a:t>да</a:t>
            </a:r>
            <a:r>
              <a:rPr sz="1600" dirty="0">
                <a:solidFill>
                  <a:srgbClr val="002060"/>
                </a:solidFill>
              </a:rPr>
              <a:t> </a:t>
            </a:r>
            <a:r>
              <a:rPr sz="1600" dirty="0" err="1">
                <a:solidFill>
                  <a:srgbClr val="002060"/>
                </a:solidFill>
              </a:rPr>
              <a:t>жауапкершілік</a:t>
            </a:r>
            <a:r>
              <a:rPr sz="1600" dirty="0">
                <a:solidFill>
                  <a:srgbClr val="002060"/>
                </a:solidFill>
              </a:rPr>
              <a:t> </a:t>
            </a:r>
            <a:r>
              <a:rPr sz="1600" dirty="0" err="1">
                <a:solidFill>
                  <a:srgbClr val="002060"/>
                </a:solidFill>
              </a:rPr>
              <a:t>жүктеледі</a:t>
            </a:r>
            <a:r>
              <a:rPr sz="1600"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05000"/>
              </a:lnSpc>
              <a:spcAft>
                <a:spcPts val="1000"/>
              </a:spcAft>
              <a:defRPr sz="1550">
                <a:solidFill>
                  <a:srgbClr val="262C34"/>
                </a:solidFill>
                <a:latin typeface="Aptos"/>
              </a:defRPr>
            </a:pPr>
            <a:r>
              <a:rPr sz="1600" dirty="0">
                <a:solidFill>
                  <a:srgbClr val="002060"/>
                </a:solidFill>
              </a:rPr>
              <a:t>• Сөз </a:t>
            </a:r>
            <a:r>
              <a:rPr sz="1600" dirty="0" err="1">
                <a:solidFill>
                  <a:srgbClr val="002060"/>
                </a:solidFill>
              </a:rPr>
              <a:t>саптау</a:t>
            </a:r>
            <a:r>
              <a:rPr sz="1600" dirty="0">
                <a:solidFill>
                  <a:srgbClr val="002060"/>
                </a:solidFill>
              </a:rPr>
              <a:t> </a:t>
            </a:r>
            <a:r>
              <a:rPr sz="1600" dirty="0" err="1">
                <a:solidFill>
                  <a:srgbClr val="002060"/>
                </a:solidFill>
              </a:rPr>
              <a:t>үлгісі</a:t>
            </a:r>
            <a:r>
              <a:rPr sz="1600" dirty="0">
                <a:solidFill>
                  <a:srgbClr val="002060"/>
                </a:solidFill>
              </a:rPr>
              <a:t> </a:t>
            </a:r>
            <a:r>
              <a:rPr sz="1600" dirty="0" err="1">
                <a:solidFill>
                  <a:srgbClr val="002060"/>
                </a:solidFill>
              </a:rPr>
              <a:t>оқушының</a:t>
            </a:r>
            <a:r>
              <a:rPr sz="1600" dirty="0">
                <a:solidFill>
                  <a:srgbClr val="002060"/>
                </a:solidFill>
              </a:rPr>
              <a:t> </a:t>
            </a:r>
            <a:r>
              <a:rPr sz="1600" dirty="0" err="1">
                <a:solidFill>
                  <a:srgbClr val="002060"/>
                </a:solidFill>
              </a:rPr>
              <a:t>сөйлеу</a:t>
            </a:r>
            <a:r>
              <a:rPr sz="1600" dirty="0">
                <a:solidFill>
                  <a:srgbClr val="002060"/>
                </a:solidFill>
              </a:rPr>
              <a:t> </a:t>
            </a:r>
            <a:r>
              <a:rPr sz="1600" dirty="0" err="1">
                <a:solidFill>
                  <a:srgbClr val="002060"/>
                </a:solidFill>
              </a:rPr>
              <a:t>мәдениетін</a:t>
            </a:r>
            <a:r>
              <a:rPr sz="1600" dirty="0">
                <a:solidFill>
                  <a:srgbClr val="002060"/>
                </a:solidFill>
              </a:rPr>
              <a:t> </a:t>
            </a:r>
            <a:r>
              <a:rPr sz="1600" dirty="0" err="1">
                <a:solidFill>
                  <a:srgbClr val="002060"/>
                </a:solidFill>
              </a:rPr>
              <a:t>жаңа</a:t>
            </a:r>
            <a:r>
              <a:rPr sz="1600" dirty="0">
                <a:solidFill>
                  <a:srgbClr val="002060"/>
                </a:solidFill>
              </a:rPr>
              <a:t> </a:t>
            </a:r>
            <a:r>
              <a:rPr sz="1600" dirty="0" err="1">
                <a:solidFill>
                  <a:srgbClr val="002060"/>
                </a:solidFill>
              </a:rPr>
              <a:t>сапаға</a:t>
            </a:r>
            <a:r>
              <a:rPr sz="1600" dirty="0">
                <a:solidFill>
                  <a:srgbClr val="002060"/>
                </a:solidFill>
              </a:rPr>
              <a:t> </a:t>
            </a:r>
            <a:r>
              <a:rPr sz="1600" dirty="0" err="1">
                <a:solidFill>
                  <a:srgbClr val="002060"/>
                </a:solidFill>
              </a:rPr>
              <a:t>көтеруге</a:t>
            </a:r>
            <a:r>
              <a:rPr sz="1600" dirty="0">
                <a:solidFill>
                  <a:srgbClr val="002060"/>
                </a:solidFill>
              </a:rPr>
              <a:t> </a:t>
            </a:r>
            <a:r>
              <a:rPr sz="1600" dirty="0" err="1">
                <a:solidFill>
                  <a:srgbClr val="002060"/>
                </a:solidFill>
              </a:rPr>
              <a:t>бағыт</a:t>
            </a:r>
            <a:r>
              <a:rPr sz="1600" dirty="0">
                <a:solidFill>
                  <a:srgbClr val="002060"/>
                </a:solidFill>
              </a:rPr>
              <a:t> </a:t>
            </a:r>
            <a:r>
              <a:rPr sz="1600" dirty="0" err="1">
                <a:solidFill>
                  <a:srgbClr val="002060"/>
                </a:solidFill>
              </a:rPr>
              <a:t>береді</a:t>
            </a:r>
            <a:r>
              <a:rPr sz="16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B6572"/>
                </a:solidFill>
                <a:latin typeface="Aptos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1" name="Google Shape;241;p29"/>
          <p:cNvGraphicFramePr/>
          <p:nvPr/>
        </p:nvGraphicFramePr>
        <p:xfrm>
          <a:off x="0" y="0"/>
          <a:ext cx="12116400" cy="67008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6058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5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04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Абай шығармаларындағы тілдің сипаты</a:t>
                      </a:r>
                      <a:endParaRPr sz="20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0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Абай шығармаларындағы сөздің сипаты</a:t>
                      </a:r>
                      <a:endParaRPr sz="20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121900" marR="121900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04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4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Ақылды сөйлеушінің сипаты</a:t>
                      </a:r>
                      <a:endParaRPr sz="24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121900" marR="121900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4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Көркем мінезді сөйлеушінің сипаты</a:t>
                      </a:r>
                      <a:endParaRPr sz="2400" b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/>
                    </a:p>
                  </a:txBody>
                  <a:tcPr marL="121900" marR="121900" marT="121900" marB="12190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42" name="Google Shape;24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534" y="848501"/>
            <a:ext cx="5926668" cy="20695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43" name="Google Shape;243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7534" y="529167"/>
            <a:ext cx="5641133" cy="2580168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44" name="Google Shape;244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1533" y="4249034"/>
            <a:ext cx="5859232" cy="18905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45" name="Google Shape;245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14767" y="3975539"/>
            <a:ext cx="5926667" cy="2437479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46" name="Google Shape;246;p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fld id="{00000000-1234-1234-1234-123412341234}" type="slidenum">
              <a:rPr lang="ru"/>
              <a:pPr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234" y="210434"/>
            <a:ext cx="8521697" cy="64117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fld id="{00000000-1234-1234-1234-123412341234}" type="slidenum">
              <a:rPr lang="ru"/>
              <a:pPr/>
              <a:t>6</a:t>
            </a:fld>
            <a:endParaRPr/>
          </a:p>
        </p:txBody>
      </p:sp>
      <p:pic>
        <p:nvPicPr>
          <p:cNvPr id="253" name="Google Shape;253;p30"/>
          <p:cNvPicPr preferRelativeResize="0"/>
          <p:nvPr/>
        </p:nvPicPr>
        <p:blipFill rotWithShape="1">
          <a:blip r:embed="rId4">
            <a:alphaModFix/>
          </a:blip>
          <a:srcRect l="23182" t="18477" r="47318" b="15200"/>
          <a:stretch/>
        </p:blipFill>
        <p:spPr>
          <a:xfrm>
            <a:off x="8859767" y="210434"/>
            <a:ext cx="2612067" cy="3127865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30"/>
          <p:cNvSpPr txBox="1">
            <a:spLocks noGrp="1"/>
          </p:cNvSpPr>
          <p:nvPr>
            <p:ph type="body" idx="1"/>
          </p:nvPr>
        </p:nvSpPr>
        <p:spPr>
          <a:xfrm>
            <a:off x="8859767" y="3440835"/>
            <a:ext cx="3168400" cy="298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lnSpcReduction="10000"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ru" sz="1867">
                <a:solidFill>
                  <a:srgbClr val="1C458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«Бүкіл адамзат баласын «бауырым» деп сүюдің, толық адам болудың жолын ұсынатын, адам баласын тәрбиелеу, оқыту, өнерге, білімге жетелеудің жаңа үлгісін, сара жолын сызып көрсеткен Адамзаттың ұстазы»       </a:t>
            </a:r>
            <a:r>
              <a:rPr lang="ru" sz="1600">
                <a:solidFill>
                  <a:srgbClr val="1C458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Бітібаева Қ.О. </a:t>
            </a:r>
            <a:endParaRPr sz="1600">
              <a:solidFill>
                <a:srgbClr val="1C458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967" y="309501"/>
            <a:ext cx="6157235" cy="4302367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fld id="{00000000-1234-1234-1234-123412341234}" type="slidenum">
              <a:rPr lang="ru"/>
              <a:pPr/>
              <a:t>7</a:t>
            </a:fld>
            <a:endParaRPr/>
          </a:p>
        </p:txBody>
      </p:sp>
      <p:sp>
        <p:nvSpPr>
          <p:cNvPr id="261" name="Google Shape;261;p31"/>
          <p:cNvSpPr txBox="1">
            <a:spLocks noGrp="1"/>
          </p:cNvSpPr>
          <p:nvPr>
            <p:ph type="title"/>
          </p:nvPr>
        </p:nvSpPr>
        <p:spPr>
          <a:xfrm>
            <a:off x="6605567" y="309500"/>
            <a:ext cx="5289600" cy="4093600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 algn="l"/>
            <a:r>
              <a:rPr lang="ru" sz="2667">
                <a:solidFill>
                  <a:srgbClr val="07376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“Сөйлеу әрекетінің жүзеге асуы бір-бірінен туындайтын күрделі кезеңдерден тұрады: 1. Сөйлеу ниеті (интенциясы); 2. Оны қозғаушы күш (мотивация); 3. Іштей бағдарламалану (тілдік бірліктерді сұрыптау); 4. Жүзеге асыру  (ойды жарыққа шығару).</a:t>
            </a:r>
            <a:endParaRPr sz="2667">
              <a:solidFill>
                <a:srgbClr val="073763"/>
              </a:solidFill>
              <a:highlight>
                <a:srgbClr val="FFFF00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16933" algn="just">
              <a:lnSpc>
                <a:spcPct val="115000"/>
              </a:lnSpc>
            </a:pPr>
            <a:r>
              <a:rPr lang="ru" sz="2000">
                <a:solidFill>
                  <a:srgbClr val="07376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Леонтьев А.А., Шахнарович А.А. Внутренняя речь. В кн. Лингвистический энциклопедический словарь, 1990. </a:t>
            </a:r>
            <a:endParaRPr sz="2000">
              <a:solidFill>
                <a:srgbClr val="07376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/>
            <a:endParaRPr sz="1867">
              <a:solidFill>
                <a:srgbClr val="00B050"/>
              </a:solidFill>
              <a:highlight>
                <a:srgbClr val="FFFF00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2" name="Google Shape;262;p31"/>
          <p:cNvPicPr preferRelativeResize="0"/>
          <p:nvPr/>
        </p:nvPicPr>
        <p:blipFill rotWithShape="1">
          <a:blip r:embed="rId4">
            <a:alphaModFix/>
          </a:blip>
          <a:srcRect l="1228" t="32010" r="2069" b="42328"/>
          <a:stretch/>
        </p:blipFill>
        <p:spPr>
          <a:xfrm>
            <a:off x="249968" y="4697933"/>
            <a:ext cx="11645201" cy="1933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467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4360" y="347472"/>
            <a:ext cx="7155164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700" b="1" dirty="0">
                <a:solidFill>
                  <a:srgbClr val="18365C"/>
                </a:solidFill>
                <a:latin typeface="Aptos Display"/>
              </a:rPr>
              <a:t>«</a:t>
            </a:r>
            <a:r>
              <a:rPr sz="2700" b="1" dirty="0" err="1">
                <a:solidFill>
                  <a:srgbClr val="18365C"/>
                </a:solidFill>
                <a:latin typeface="Aptos Display"/>
              </a:rPr>
              <a:t>Толық</a:t>
            </a:r>
            <a:r>
              <a:rPr sz="2700" b="1" dirty="0">
                <a:solidFill>
                  <a:srgbClr val="18365C"/>
                </a:solidFill>
                <a:latin typeface="Aptos Display"/>
              </a:rPr>
              <a:t> </a:t>
            </a:r>
            <a:r>
              <a:rPr sz="2700" b="1" dirty="0" err="1">
                <a:solidFill>
                  <a:srgbClr val="18365C"/>
                </a:solidFill>
                <a:latin typeface="Aptos Display"/>
              </a:rPr>
              <a:t>адам</a:t>
            </a:r>
            <a:r>
              <a:rPr sz="2700" b="1" dirty="0">
                <a:solidFill>
                  <a:srgbClr val="18365C"/>
                </a:solidFill>
                <a:latin typeface="Aptos Display"/>
              </a:rPr>
              <a:t>» </a:t>
            </a:r>
            <a:r>
              <a:rPr sz="2700" b="1" dirty="0" err="1">
                <a:solidFill>
                  <a:srgbClr val="18365C"/>
                </a:solidFill>
                <a:latin typeface="Aptos Display"/>
              </a:rPr>
              <a:t>және</a:t>
            </a:r>
            <a:r>
              <a:rPr sz="2700" b="1" dirty="0">
                <a:solidFill>
                  <a:srgbClr val="18365C"/>
                </a:solidFill>
                <a:latin typeface="Aptos Display"/>
              </a:rPr>
              <a:t> </a:t>
            </a:r>
            <a:r>
              <a:rPr lang="kk-KZ" sz="2700" b="1">
                <a:solidFill>
                  <a:srgbClr val="18365C"/>
                </a:solidFill>
                <a:latin typeface="Aptos Display"/>
              </a:rPr>
              <a:t>зияткерлік</a:t>
            </a:r>
            <a:r>
              <a:rPr sz="2700" b="1">
                <a:solidFill>
                  <a:srgbClr val="18365C"/>
                </a:solidFill>
                <a:latin typeface="Aptos Display"/>
              </a:rPr>
              <a:t> </a:t>
            </a:r>
            <a:r>
              <a:rPr sz="2700" b="1" dirty="0" err="1">
                <a:solidFill>
                  <a:srgbClr val="18365C"/>
                </a:solidFill>
                <a:latin typeface="Aptos Display"/>
              </a:rPr>
              <a:t>көрсеткіштері</a:t>
            </a:r>
            <a:endParaRPr sz="2700" b="1" dirty="0">
              <a:solidFill>
                <a:srgbClr val="18365C"/>
              </a:solidFill>
              <a:latin typeface="Aptos Display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86200" y="1417320"/>
            <a:ext cx="2354580" cy="2354580"/>
          </a:xfrm>
          <a:prstGeom prst="rect">
            <a:avLst/>
          </a:prstGeom>
          <a:solidFill>
            <a:srgbClr val="4670B7"/>
          </a:solidFill>
          <a:ln w="254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00">
                <a:solidFill>
                  <a:srgbClr val="FFFFFF"/>
                </a:solidFill>
                <a:latin typeface="Georgia"/>
              </a:rPr>
              <a:t>ЖЫЛЫ
ЖҮРЕК</a:t>
            </a:r>
          </a:p>
        </p:txBody>
      </p:sp>
      <p:sp>
        <p:nvSpPr>
          <p:cNvPr id="6" name="Rectangle 5"/>
          <p:cNvSpPr/>
          <p:nvPr/>
        </p:nvSpPr>
        <p:spPr>
          <a:xfrm>
            <a:off x="6240780" y="1417320"/>
            <a:ext cx="2354580" cy="2354580"/>
          </a:xfrm>
          <a:prstGeom prst="rect">
            <a:avLst/>
          </a:prstGeom>
          <a:solidFill>
            <a:srgbClr val="4670B7"/>
          </a:solidFill>
          <a:ln w="254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00">
                <a:solidFill>
                  <a:srgbClr val="FFFFFF"/>
                </a:solidFill>
                <a:latin typeface="Georgia"/>
              </a:rPr>
              <a:t>АСЫЛ
СӨЗ</a:t>
            </a:r>
          </a:p>
        </p:txBody>
      </p:sp>
      <p:sp>
        <p:nvSpPr>
          <p:cNvPr id="7" name="Rectangle 6"/>
          <p:cNvSpPr/>
          <p:nvPr/>
        </p:nvSpPr>
        <p:spPr>
          <a:xfrm>
            <a:off x="3886200" y="3771900"/>
            <a:ext cx="2354580" cy="2354580"/>
          </a:xfrm>
          <a:prstGeom prst="rect">
            <a:avLst/>
          </a:prstGeom>
          <a:solidFill>
            <a:srgbClr val="4670B7"/>
          </a:solidFill>
          <a:ln w="254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00">
                <a:solidFill>
                  <a:srgbClr val="FFFFFF"/>
                </a:solidFill>
                <a:latin typeface="Georgia"/>
              </a:rPr>
              <a:t>НҰРЛЫ
АҚЫЛ</a:t>
            </a:r>
          </a:p>
        </p:txBody>
      </p:sp>
      <p:sp>
        <p:nvSpPr>
          <p:cNvPr id="8" name="Rectangle 7"/>
          <p:cNvSpPr/>
          <p:nvPr/>
        </p:nvSpPr>
        <p:spPr>
          <a:xfrm>
            <a:off x="6240780" y="3771900"/>
            <a:ext cx="2354580" cy="2354580"/>
          </a:xfrm>
          <a:prstGeom prst="rect">
            <a:avLst/>
          </a:prstGeom>
          <a:solidFill>
            <a:srgbClr val="4670B7"/>
          </a:solidFill>
          <a:ln w="254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200">
                <a:solidFill>
                  <a:srgbClr val="FFFFFF"/>
                </a:solidFill>
                <a:latin typeface="Georgia"/>
              </a:rPr>
              <a:t>ЫСТЫҚ
ҚАЙРАТ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05840" y="1737360"/>
            <a:ext cx="2194560" cy="1051560"/>
          </a:xfrm>
          <a:prstGeom prst="roundRect">
            <a:avLst/>
          </a:prstGeom>
          <a:solidFill>
            <a:srgbClr val="EBF2FA"/>
          </a:solidFill>
          <a:ln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700">
                <a:solidFill>
                  <a:srgbClr val="18365C"/>
                </a:solidFill>
                <a:latin typeface="Georgia"/>
              </a:rPr>
              <a:t>• EQ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823960" y="1737360"/>
            <a:ext cx="2194560" cy="1051560"/>
          </a:xfrm>
          <a:prstGeom prst="roundRect">
            <a:avLst/>
          </a:prstGeom>
          <a:solidFill>
            <a:srgbClr val="EBF2FA"/>
          </a:solidFill>
          <a:ln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700">
                <a:solidFill>
                  <a:srgbClr val="18365C"/>
                </a:solidFill>
                <a:latin typeface="Georgia"/>
              </a:rPr>
              <a:t>• SQ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05840" y="4572000"/>
            <a:ext cx="2194560" cy="1051560"/>
          </a:xfrm>
          <a:prstGeom prst="roundRect">
            <a:avLst/>
          </a:prstGeom>
          <a:solidFill>
            <a:srgbClr val="EBF2FA"/>
          </a:solidFill>
          <a:ln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700">
                <a:solidFill>
                  <a:srgbClr val="18365C"/>
                </a:solidFill>
                <a:latin typeface="Georgia"/>
              </a:rPr>
              <a:t>• IQ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823960" y="4572000"/>
            <a:ext cx="2194560" cy="1051560"/>
          </a:xfrm>
          <a:prstGeom prst="roundRect">
            <a:avLst/>
          </a:prstGeom>
          <a:solidFill>
            <a:srgbClr val="EBF2FA"/>
          </a:solidFill>
          <a:ln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700">
                <a:solidFill>
                  <a:srgbClr val="18365C"/>
                </a:solidFill>
                <a:latin typeface="Georgia"/>
              </a:rPr>
              <a:t>• PQ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B6572"/>
                </a:solidFill>
                <a:latin typeface="Aptos"/>
              </a:rPr>
              <a:t>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4670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94360" y="347472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700" b="1">
                <a:solidFill>
                  <a:srgbClr val="18365C"/>
                </a:solidFill>
                <a:latin typeface="Aptos Display"/>
              </a:rPr>
              <a:t>Оқушының тілдік тұлға ретінде қалыптасуы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417320"/>
            <a:ext cx="6583680" cy="3343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spcAft>
                <a:spcPts val="1000"/>
              </a:spcAft>
              <a:defRPr sz="1700">
                <a:solidFill>
                  <a:srgbClr val="262C34"/>
                </a:solidFill>
                <a:latin typeface="Aptos"/>
              </a:defRPr>
            </a:pPr>
            <a:r>
              <a:rPr dirty="0">
                <a:solidFill>
                  <a:srgbClr val="002060"/>
                </a:solidFill>
              </a:rPr>
              <a:t>• Абайды </a:t>
            </a:r>
            <a:r>
              <a:rPr dirty="0" err="1">
                <a:solidFill>
                  <a:srgbClr val="002060"/>
                </a:solidFill>
              </a:rPr>
              <a:t>оқу</a:t>
            </a:r>
            <a:r>
              <a:rPr dirty="0">
                <a:solidFill>
                  <a:srgbClr val="002060"/>
                </a:solidFill>
              </a:rPr>
              <a:t>, </a:t>
            </a:r>
            <a:r>
              <a:rPr dirty="0" err="1">
                <a:solidFill>
                  <a:srgbClr val="002060"/>
                </a:solidFill>
              </a:rPr>
              <a:t>сөз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мәнісін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білу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және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тіл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табиғатын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сезіну</a:t>
            </a:r>
            <a:r>
              <a:rPr dirty="0">
                <a:solidFill>
                  <a:srgbClr val="002060"/>
                </a:solidFill>
              </a:rPr>
              <a:t> – </a:t>
            </a:r>
            <a:r>
              <a:rPr dirty="0" err="1">
                <a:solidFill>
                  <a:srgbClr val="002060"/>
                </a:solidFill>
              </a:rPr>
              <a:t>тілдік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сананы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кеңейтеді</a:t>
            </a:r>
            <a:r>
              <a:rPr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05000"/>
              </a:lnSpc>
              <a:spcAft>
                <a:spcPts val="1000"/>
              </a:spcAft>
              <a:defRPr sz="1700">
                <a:solidFill>
                  <a:srgbClr val="262C34"/>
                </a:solidFill>
                <a:latin typeface="Aptos"/>
              </a:defRPr>
            </a:pPr>
            <a:r>
              <a:rPr dirty="0">
                <a:solidFill>
                  <a:srgbClr val="002060"/>
                </a:solidFill>
              </a:rPr>
              <a:t>• Озық </a:t>
            </a:r>
            <a:r>
              <a:rPr dirty="0" err="1">
                <a:solidFill>
                  <a:srgbClr val="002060"/>
                </a:solidFill>
              </a:rPr>
              <a:t>тілдік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үлгілерді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түсініп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оқу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және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жаттау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сөздік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қорды</a:t>
            </a:r>
            <a:r>
              <a:rPr dirty="0">
                <a:solidFill>
                  <a:srgbClr val="002060"/>
                </a:solidFill>
              </a:rPr>
              <a:t>, </a:t>
            </a:r>
            <a:r>
              <a:rPr dirty="0" err="1">
                <a:solidFill>
                  <a:srgbClr val="002060"/>
                </a:solidFill>
              </a:rPr>
              <a:t>тіл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байлығын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дамытады</a:t>
            </a:r>
            <a:r>
              <a:rPr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05000"/>
              </a:lnSpc>
              <a:spcAft>
                <a:spcPts val="1000"/>
              </a:spcAft>
              <a:defRPr sz="1700">
                <a:solidFill>
                  <a:srgbClr val="262C34"/>
                </a:solidFill>
                <a:latin typeface="Aptos"/>
              </a:defRPr>
            </a:pPr>
            <a:r>
              <a:rPr dirty="0">
                <a:solidFill>
                  <a:srgbClr val="002060"/>
                </a:solidFill>
              </a:rPr>
              <a:t>• Үйренгенін </a:t>
            </a:r>
            <a:r>
              <a:rPr dirty="0" err="1">
                <a:solidFill>
                  <a:srgbClr val="002060"/>
                </a:solidFill>
              </a:rPr>
              <a:t>өмірде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қолдану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арқылы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білім</a:t>
            </a:r>
            <a:r>
              <a:rPr dirty="0">
                <a:solidFill>
                  <a:srgbClr val="002060"/>
                </a:solidFill>
              </a:rPr>
              <a:t>, </a:t>
            </a:r>
            <a:r>
              <a:rPr dirty="0" err="1">
                <a:solidFill>
                  <a:srgbClr val="002060"/>
                </a:solidFill>
              </a:rPr>
              <a:t>білік</a:t>
            </a:r>
            <a:r>
              <a:rPr dirty="0">
                <a:solidFill>
                  <a:srgbClr val="002060"/>
                </a:solidFill>
              </a:rPr>
              <a:t>, </a:t>
            </a:r>
            <a:r>
              <a:rPr dirty="0" err="1">
                <a:solidFill>
                  <a:srgbClr val="002060"/>
                </a:solidFill>
              </a:rPr>
              <a:t>дағды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әрекетке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айналады</a:t>
            </a:r>
            <a:r>
              <a:rPr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05000"/>
              </a:lnSpc>
              <a:spcAft>
                <a:spcPts val="1000"/>
              </a:spcAft>
              <a:defRPr sz="1700">
                <a:solidFill>
                  <a:srgbClr val="262C34"/>
                </a:solidFill>
                <a:latin typeface="Aptos"/>
              </a:defRPr>
            </a:pPr>
            <a:r>
              <a:rPr dirty="0">
                <a:solidFill>
                  <a:srgbClr val="002060"/>
                </a:solidFill>
              </a:rPr>
              <a:t>• Абайдың </a:t>
            </a:r>
            <a:r>
              <a:rPr dirty="0" err="1">
                <a:solidFill>
                  <a:srgbClr val="002060"/>
                </a:solidFill>
              </a:rPr>
              <a:t>элитарлық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тілдік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тұлғасы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оқушыға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үлгі-өнеге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болады</a:t>
            </a:r>
            <a:r>
              <a:rPr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05000"/>
              </a:lnSpc>
              <a:spcAft>
                <a:spcPts val="1000"/>
              </a:spcAft>
              <a:defRPr sz="1700">
                <a:solidFill>
                  <a:srgbClr val="262C34"/>
                </a:solidFill>
                <a:latin typeface="Aptos"/>
              </a:defRPr>
            </a:pPr>
            <a:r>
              <a:rPr dirty="0">
                <a:solidFill>
                  <a:srgbClr val="002060"/>
                </a:solidFill>
              </a:rPr>
              <a:t>• </a:t>
            </a:r>
            <a:r>
              <a:rPr dirty="0" err="1">
                <a:solidFill>
                  <a:srgbClr val="002060"/>
                </a:solidFill>
              </a:rPr>
              <a:t>Талап</a:t>
            </a:r>
            <a:r>
              <a:rPr dirty="0">
                <a:solidFill>
                  <a:srgbClr val="002060"/>
                </a:solidFill>
              </a:rPr>
              <a:t>, </a:t>
            </a:r>
            <a:r>
              <a:rPr dirty="0" err="1">
                <a:solidFill>
                  <a:srgbClr val="002060"/>
                </a:solidFill>
              </a:rPr>
              <a:t>еңбек</a:t>
            </a:r>
            <a:r>
              <a:rPr dirty="0">
                <a:solidFill>
                  <a:srgbClr val="002060"/>
                </a:solidFill>
              </a:rPr>
              <a:t>, </a:t>
            </a:r>
            <a:r>
              <a:rPr dirty="0" err="1">
                <a:solidFill>
                  <a:srgbClr val="002060"/>
                </a:solidFill>
              </a:rPr>
              <a:t>терең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ой</a:t>
            </a:r>
            <a:r>
              <a:rPr dirty="0">
                <a:solidFill>
                  <a:srgbClr val="002060"/>
                </a:solidFill>
              </a:rPr>
              <a:t>, </a:t>
            </a:r>
            <a:r>
              <a:rPr dirty="0" err="1">
                <a:solidFill>
                  <a:srgbClr val="002060"/>
                </a:solidFill>
              </a:rPr>
              <a:t>қанағат</a:t>
            </a:r>
            <a:r>
              <a:rPr dirty="0">
                <a:solidFill>
                  <a:srgbClr val="002060"/>
                </a:solidFill>
              </a:rPr>
              <a:t>, </a:t>
            </a:r>
            <a:r>
              <a:rPr dirty="0" err="1">
                <a:solidFill>
                  <a:srgbClr val="002060"/>
                </a:solidFill>
              </a:rPr>
              <a:t>рақым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қасиеттері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дамыған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сайын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оқушы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ойы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мен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тілі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бөлінбес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тілдік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тұлға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ретінде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қалыптасу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жолына</a:t>
            </a:r>
            <a:r>
              <a:rPr dirty="0">
                <a:solidFill>
                  <a:srgbClr val="002060"/>
                </a:solidFill>
              </a:rPr>
              <a:t> </a:t>
            </a:r>
            <a:r>
              <a:rPr dirty="0" err="1">
                <a:solidFill>
                  <a:srgbClr val="002060"/>
                </a:solidFill>
              </a:rPr>
              <a:t>түседі</a:t>
            </a:r>
            <a:r>
              <a:rPr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635240" y="1828800"/>
            <a:ext cx="3794760" cy="182880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C497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700"/>
              </a:spcAft>
            </a:pPr>
            <a:r>
              <a:rPr sz="1900" b="1" dirty="0" err="1">
                <a:solidFill>
                  <a:srgbClr val="C4973A"/>
                </a:solidFill>
                <a:latin typeface="Aptos Display"/>
              </a:rPr>
              <a:t>Негізгі</a:t>
            </a:r>
            <a:r>
              <a:rPr sz="1900" b="1" dirty="0">
                <a:solidFill>
                  <a:srgbClr val="C4973A"/>
                </a:solidFill>
                <a:latin typeface="Aptos Display"/>
              </a:rPr>
              <a:t> </a:t>
            </a:r>
            <a:r>
              <a:rPr sz="1900" b="1" dirty="0" err="1">
                <a:solidFill>
                  <a:srgbClr val="C4973A"/>
                </a:solidFill>
                <a:latin typeface="Aptos Display"/>
              </a:rPr>
              <a:t>нәтиже</a:t>
            </a:r>
            <a:endParaRPr sz="1900" b="1" dirty="0">
              <a:solidFill>
                <a:srgbClr val="C4973A"/>
              </a:solidFill>
              <a:latin typeface="Aptos Display"/>
            </a:endParaRPr>
          </a:p>
          <a:p>
            <a:r>
              <a:rPr sz="1600" dirty="0">
                <a:solidFill>
                  <a:srgbClr val="002060"/>
                </a:solidFill>
                <a:latin typeface="Aptos"/>
              </a:rPr>
              <a:t>Сөз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өнеріне</a:t>
            </a:r>
            <a:r>
              <a:rPr sz="160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махаббат</a:t>
            </a:r>
            <a:r>
              <a:rPr sz="1600" dirty="0">
                <a:solidFill>
                  <a:srgbClr val="002060"/>
                </a:solidFill>
                <a:latin typeface="Aptos"/>
              </a:rPr>
              <a:t> +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сыншылдық</a:t>
            </a:r>
            <a:r>
              <a:rPr sz="160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қасиет</a:t>
            </a:r>
            <a:r>
              <a:rPr sz="1600" dirty="0">
                <a:solidFill>
                  <a:srgbClr val="002060"/>
                </a:solidFill>
                <a:latin typeface="Aptos"/>
              </a:rPr>
              <a:t> +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тіл</a:t>
            </a:r>
            <a:r>
              <a:rPr sz="160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байлығы</a:t>
            </a:r>
            <a:r>
              <a:rPr sz="1600" dirty="0">
                <a:solidFill>
                  <a:srgbClr val="002060"/>
                </a:solidFill>
                <a:latin typeface="Aptos"/>
              </a:rPr>
              <a:t> +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рухани-интеллектуалдық</a:t>
            </a:r>
            <a:r>
              <a:rPr sz="1600" dirty="0">
                <a:solidFill>
                  <a:srgbClr val="00206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2060"/>
                </a:solidFill>
                <a:latin typeface="Aptos"/>
              </a:rPr>
              <a:t>даму</a:t>
            </a:r>
            <a:endParaRPr sz="1600" dirty="0">
              <a:solidFill>
                <a:srgbClr val="002060"/>
              </a:solidFill>
              <a:latin typeface="Apto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635240" y="3977639"/>
            <a:ext cx="3794760" cy="16916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4670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700"/>
              </a:spcAft>
            </a:pPr>
            <a:r>
              <a:rPr sz="1900" b="1" dirty="0" err="1">
                <a:solidFill>
                  <a:srgbClr val="4670B7"/>
                </a:solidFill>
                <a:latin typeface="Aptos Display"/>
              </a:rPr>
              <a:t>Оқу</a:t>
            </a:r>
            <a:r>
              <a:rPr sz="1900" b="1" dirty="0">
                <a:solidFill>
                  <a:srgbClr val="4670B7"/>
                </a:solidFill>
                <a:latin typeface="Aptos Display"/>
              </a:rPr>
              <a:t> </a:t>
            </a:r>
            <a:r>
              <a:rPr sz="1900" b="1" dirty="0" err="1">
                <a:solidFill>
                  <a:srgbClr val="4670B7"/>
                </a:solidFill>
                <a:latin typeface="Aptos Display"/>
              </a:rPr>
              <a:t>материалы</a:t>
            </a:r>
            <a:endParaRPr sz="1900" b="1" dirty="0">
              <a:solidFill>
                <a:srgbClr val="4670B7"/>
              </a:solidFill>
              <a:latin typeface="Aptos Display"/>
            </a:endParaRPr>
          </a:p>
          <a:p>
            <a:r>
              <a:rPr sz="1500" dirty="0">
                <a:solidFill>
                  <a:srgbClr val="002060"/>
                </a:solidFill>
                <a:latin typeface="Aptos"/>
              </a:rPr>
              <a:t>Абайдың </a:t>
            </a:r>
            <a:r>
              <a:rPr sz="1500" dirty="0" err="1">
                <a:solidFill>
                  <a:srgbClr val="002060"/>
                </a:solidFill>
                <a:latin typeface="Aptos"/>
              </a:rPr>
              <a:t>пайдалы</a:t>
            </a:r>
            <a:r>
              <a:rPr sz="1500" dirty="0">
                <a:solidFill>
                  <a:srgbClr val="002060"/>
                </a:solidFill>
                <a:latin typeface="Aptos"/>
              </a:rPr>
              <a:t> </a:t>
            </a:r>
            <a:r>
              <a:rPr sz="1500" dirty="0" err="1">
                <a:solidFill>
                  <a:srgbClr val="002060"/>
                </a:solidFill>
                <a:latin typeface="Aptos"/>
              </a:rPr>
              <a:t>білім</a:t>
            </a:r>
            <a:r>
              <a:rPr sz="1500" dirty="0">
                <a:solidFill>
                  <a:srgbClr val="002060"/>
                </a:solidFill>
                <a:latin typeface="Aptos"/>
              </a:rPr>
              <a:t> </a:t>
            </a:r>
            <a:r>
              <a:rPr sz="1500" dirty="0" err="1">
                <a:solidFill>
                  <a:srgbClr val="002060"/>
                </a:solidFill>
                <a:latin typeface="Aptos"/>
              </a:rPr>
              <a:t>қорын</a:t>
            </a:r>
            <a:r>
              <a:rPr sz="1500" dirty="0">
                <a:solidFill>
                  <a:srgbClr val="002060"/>
                </a:solidFill>
                <a:latin typeface="Aptos"/>
              </a:rPr>
              <a:t> </a:t>
            </a:r>
            <a:r>
              <a:rPr sz="1500" dirty="0" err="1">
                <a:solidFill>
                  <a:srgbClr val="002060"/>
                </a:solidFill>
                <a:latin typeface="Aptos"/>
              </a:rPr>
              <a:t>қамтитын</a:t>
            </a:r>
            <a:r>
              <a:rPr sz="1500" dirty="0">
                <a:solidFill>
                  <a:srgbClr val="002060"/>
                </a:solidFill>
                <a:latin typeface="Aptos"/>
              </a:rPr>
              <a:t> </a:t>
            </a:r>
            <a:r>
              <a:rPr sz="1500" dirty="0" err="1">
                <a:solidFill>
                  <a:srgbClr val="002060"/>
                </a:solidFill>
                <a:latin typeface="Aptos"/>
              </a:rPr>
              <a:t>өлеңдері</a:t>
            </a:r>
            <a:r>
              <a:rPr sz="1500" dirty="0">
                <a:solidFill>
                  <a:srgbClr val="002060"/>
                </a:solidFill>
                <a:latin typeface="Aptos"/>
              </a:rPr>
              <a:t> </a:t>
            </a:r>
            <a:r>
              <a:rPr sz="1500" dirty="0" err="1">
                <a:solidFill>
                  <a:srgbClr val="002060"/>
                </a:solidFill>
                <a:latin typeface="Aptos"/>
              </a:rPr>
              <a:t>мен</a:t>
            </a:r>
            <a:r>
              <a:rPr sz="1500" dirty="0">
                <a:solidFill>
                  <a:srgbClr val="002060"/>
                </a:solidFill>
                <a:latin typeface="Aptos"/>
              </a:rPr>
              <a:t> </a:t>
            </a:r>
            <a:r>
              <a:rPr sz="1500" dirty="0" err="1">
                <a:solidFill>
                  <a:srgbClr val="002060"/>
                </a:solidFill>
                <a:latin typeface="Aptos"/>
              </a:rPr>
              <a:t>қарасөздері</a:t>
            </a:r>
            <a:r>
              <a:rPr sz="1500" dirty="0">
                <a:solidFill>
                  <a:srgbClr val="002060"/>
                </a:solidFill>
                <a:latin typeface="Aptos"/>
              </a:rPr>
              <a:t> </a:t>
            </a:r>
            <a:r>
              <a:rPr sz="1500" dirty="0" err="1">
                <a:solidFill>
                  <a:srgbClr val="002060"/>
                </a:solidFill>
                <a:latin typeface="Aptos"/>
              </a:rPr>
              <a:t>және</a:t>
            </a:r>
            <a:r>
              <a:rPr sz="1500" dirty="0">
                <a:solidFill>
                  <a:srgbClr val="002060"/>
                </a:solidFill>
                <a:latin typeface="Aptos"/>
              </a:rPr>
              <a:t> </a:t>
            </a:r>
            <a:r>
              <a:rPr sz="1500" dirty="0" err="1">
                <a:solidFill>
                  <a:srgbClr val="002060"/>
                </a:solidFill>
                <a:latin typeface="Aptos"/>
              </a:rPr>
              <a:t>оның</a:t>
            </a:r>
            <a:r>
              <a:rPr sz="1500" dirty="0">
                <a:solidFill>
                  <a:srgbClr val="002060"/>
                </a:solidFill>
                <a:latin typeface="Aptos"/>
              </a:rPr>
              <a:t> </a:t>
            </a:r>
            <a:r>
              <a:rPr sz="1500" dirty="0" err="1">
                <a:solidFill>
                  <a:srgbClr val="002060"/>
                </a:solidFill>
                <a:latin typeface="Aptos"/>
              </a:rPr>
              <a:t>тіл</a:t>
            </a:r>
            <a:r>
              <a:rPr sz="1500" dirty="0">
                <a:solidFill>
                  <a:srgbClr val="002060"/>
                </a:solidFill>
                <a:latin typeface="Aptos"/>
              </a:rPr>
              <a:t> </a:t>
            </a:r>
            <a:r>
              <a:rPr sz="1500" dirty="0" err="1">
                <a:solidFill>
                  <a:srgbClr val="002060"/>
                </a:solidFill>
                <a:latin typeface="Aptos"/>
              </a:rPr>
              <a:t>жұмсау</a:t>
            </a:r>
            <a:r>
              <a:rPr sz="1500" dirty="0">
                <a:solidFill>
                  <a:srgbClr val="002060"/>
                </a:solidFill>
                <a:latin typeface="Aptos"/>
              </a:rPr>
              <a:t> </a:t>
            </a:r>
            <a:r>
              <a:rPr sz="1500" dirty="0" err="1">
                <a:solidFill>
                  <a:srgbClr val="002060"/>
                </a:solidFill>
                <a:latin typeface="Aptos"/>
              </a:rPr>
              <a:t>шеберлігі</a:t>
            </a:r>
            <a:r>
              <a:rPr sz="1500" dirty="0">
                <a:solidFill>
                  <a:srgbClr val="002060"/>
                </a:solidFill>
                <a:latin typeface="Aptos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6473952"/>
            <a:ext cx="109728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B6572"/>
                </a:solidFill>
                <a:latin typeface="Aptos"/>
              </a:rPr>
              <a:t>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875</Words>
  <Application>Microsoft Macintosh PowerPoint</Application>
  <PresentationFormat>Широкоэкранный</PresentationFormat>
  <Paragraphs>116</Paragraphs>
  <Slides>14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Georgia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“Сөйлеу әрекетінің жүзеге асуы бір-бірінен туындайтын күрделі кезеңдерден тұрады: 1. Сөйлеу ниеті (интенциясы); 2. Оны қозғаушы күш (мотивация); 3. Іштей бағдарламалану (тілдік бірліктерді сұрыптау); 4. Жүзеге асыру  (ойды жарыққа шығару). Леонтьев А.А., Шахнарович А.А. Внутренняя речь. В кн. Лингвистический энциклопедический словарь, 1990.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Kapantaikyzy Shynar</cp:lastModifiedBy>
  <cp:revision>7</cp:revision>
  <dcterms:created xsi:type="dcterms:W3CDTF">2013-01-27T09:14:16Z</dcterms:created>
  <dcterms:modified xsi:type="dcterms:W3CDTF">2026-09-08T15:59:38Z</dcterms:modified>
  <cp:category/>
</cp:coreProperties>
</file>